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2" r:id="rId5"/>
  </p:sldMasterIdLst>
  <p:notesMasterIdLst>
    <p:notesMasterId r:id="rId43"/>
  </p:notesMasterIdLst>
  <p:handoutMasterIdLst>
    <p:handoutMasterId r:id="rId44"/>
  </p:handoutMasterIdLst>
  <p:sldIdLst>
    <p:sldId id="256" r:id="rId6"/>
    <p:sldId id="276" r:id="rId7"/>
    <p:sldId id="261" r:id="rId8"/>
    <p:sldId id="258" r:id="rId9"/>
    <p:sldId id="285" r:id="rId10"/>
    <p:sldId id="309" r:id="rId11"/>
    <p:sldId id="262" r:id="rId12"/>
    <p:sldId id="289" r:id="rId13"/>
    <p:sldId id="298" r:id="rId14"/>
    <p:sldId id="299" r:id="rId15"/>
    <p:sldId id="300" r:id="rId16"/>
    <p:sldId id="288" r:id="rId17"/>
    <p:sldId id="301" r:id="rId18"/>
    <p:sldId id="307" r:id="rId19"/>
    <p:sldId id="308" r:id="rId20"/>
    <p:sldId id="263" r:id="rId21"/>
    <p:sldId id="302" r:id="rId22"/>
    <p:sldId id="303" r:id="rId23"/>
    <p:sldId id="293" r:id="rId24"/>
    <p:sldId id="292" r:id="rId25"/>
    <p:sldId id="291" r:id="rId26"/>
    <p:sldId id="304" r:id="rId27"/>
    <p:sldId id="268" r:id="rId28"/>
    <p:sldId id="273" r:id="rId29"/>
    <p:sldId id="264" r:id="rId30"/>
    <p:sldId id="269" r:id="rId31"/>
    <p:sldId id="305" r:id="rId32"/>
    <p:sldId id="306" r:id="rId33"/>
    <p:sldId id="270" r:id="rId34"/>
    <p:sldId id="286" r:id="rId35"/>
    <p:sldId id="271" r:id="rId36"/>
    <p:sldId id="287" r:id="rId37"/>
    <p:sldId id="275" r:id="rId38"/>
    <p:sldId id="281" r:id="rId39"/>
    <p:sldId id="282" r:id="rId40"/>
    <p:sldId id="283" r:id="rId41"/>
    <p:sldId id="284" r:id="rId4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227"/>
    <a:srgbClr val="747679"/>
    <a:srgbClr val="000000"/>
    <a:srgbClr val="BABCBE"/>
    <a:srgbClr val="3D3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A1C933-A3A7-4819-936C-08BC92B92F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7D131-690E-4A4C-981C-5576EB4502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BCE7D1B-E2D6-42EC-A46F-6B8D8AB722EA}" type="datetime1">
              <a:rPr lang="en-US" altLang="en-US"/>
              <a:pPr/>
              <a:t>1/11/21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8EA6-9C86-4F7F-B7C5-070E4D9F8F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6D92A-0A5F-4AA1-95B8-1326F4D535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E606E1-2B5C-4ABE-86A7-571D882BB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166A2-FEF6-4EC8-84B3-A76311A6F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7BC3C-A21A-48F0-A2C9-8D7DD406C7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0D4D74E-7671-46E5-9A5B-14F31A4C0D2E}" type="datetime1">
              <a:rPr lang="en-US" altLang="en-US"/>
              <a:pPr/>
              <a:t>1/11/21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E93702-94BE-4671-89D2-9C4D52640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EB7E0D-EC1C-459D-9D11-7E7BC045C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7DDC7-F62A-471B-8BFE-AA38872463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0F202-6235-4914-8937-DCBF6EA68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F4A7F80-F256-4EC8-A9CC-1A842C6C51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F7AD536F-12DD-4047-A5E1-D0F79FE1E8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005C5975-8789-48B8-B086-1A47F4D38A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CDBF50D1-8693-4891-9BB7-FBADA3084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7194B379-A0D2-4382-AF7C-F5C2DF94165C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DE7049-8656-4A52-909A-CA015733F8B7}"/>
              </a:ext>
            </a:extLst>
          </p:cNvPr>
          <p:cNvSpPr/>
          <p:nvPr/>
        </p:nvSpPr>
        <p:spPr>
          <a:xfrm>
            <a:off x="457200" y="0"/>
            <a:ext cx="5703888" cy="514350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8AE2DB7-DAEF-4F3E-85D5-E352F4BC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37" y="1440857"/>
            <a:ext cx="17319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9C8297-3E7F-4E22-8269-869CEA5AABB8}"/>
              </a:ext>
            </a:extLst>
          </p:cNvPr>
          <p:cNvCxnSpPr/>
          <p:nvPr/>
        </p:nvCxnSpPr>
        <p:spPr>
          <a:xfrm>
            <a:off x="833438" y="874713"/>
            <a:ext cx="0" cy="2125662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0870" y="895551"/>
            <a:ext cx="4738447" cy="1151670"/>
          </a:xfrm>
        </p:spPr>
        <p:txBody>
          <a:bodyPr anchor="b">
            <a:noAutofit/>
          </a:bodyPr>
          <a:lstStyle>
            <a:lvl1pPr algn="l">
              <a:defRPr sz="3000" b="1" i="0" spc="120">
                <a:latin typeface="Arial"/>
                <a:cs typeface="Arial"/>
              </a:defRPr>
            </a:lvl1pPr>
          </a:lstStyle>
          <a:p>
            <a:r>
              <a:rPr lang="en-US" dirty="0"/>
              <a:t>FHIR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0870" y="2287197"/>
            <a:ext cx="4668695" cy="877213"/>
          </a:xfrm>
        </p:spPr>
        <p:txBody>
          <a:bodyPr>
            <a:no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EC222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Implementation Guides</a:t>
            </a:r>
          </a:p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81100" y="3721208"/>
            <a:ext cx="4026440" cy="412750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Eric Haas</a:t>
            </a:r>
            <a:endParaRPr lang="en-US" noProof="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2087E9-637C-4C09-8985-3BAE95EB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1563" y="4827588"/>
            <a:ext cx="4729162" cy="15716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AF7E73-D995-4378-86E2-E0B1F5C1F62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81100" y="4252913"/>
            <a:ext cx="1304925" cy="207962"/>
          </a:xfrm>
        </p:spPr>
        <p:txBody>
          <a:bodyPr lIns="0" tIns="0" rIns="0" bIns="0" anchor="b">
            <a:noAutofit/>
          </a:bodyPr>
          <a:lstStyle>
            <a:lvl1pPr>
              <a:defRPr sz="1800"/>
            </a:lvl1pPr>
          </a:lstStyle>
          <a:p>
            <a:fld id="{23F303CC-BC6F-44EE-9A09-81F690F71D2E}" type="datetime1">
              <a:rPr lang="en-US" altLang="en-US" smtClean="0"/>
              <a:t>1/11/21</a:t>
            </a:fld>
            <a:endParaRPr lang="en-US" altLang="en-US" dirty="0"/>
          </a:p>
        </p:txBody>
      </p:sp>
      <p:pic>
        <p:nvPicPr>
          <p:cNvPr id="15" name="Picture 14" descr="Creative Commons Licence">
            <a:extLst>
              <a:ext uri="{FF2B5EF4-FFF2-40B4-BE49-F238E27FC236}">
                <a16:creationId xmlns:a16="http://schemas.microsoft.com/office/drawing/2014/main" id="{B400A948-C3CD-4AB8-A0B0-5E7E9538E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2" y="467995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926BE3-F26A-44BC-B1F1-8AC7C35762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67193" y="2767633"/>
            <a:ext cx="1929304" cy="46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4561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26A6D-74FA-43B6-9403-2499E7750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1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DE7049-8656-4A52-909A-CA015733F8B7}"/>
              </a:ext>
            </a:extLst>
          </p:cNvPr>
          <p:cNvSpPr/>
          <p:nvPr/>
        </p:nvSpPr>
        <p:spPr>
          <a:xfrm>
            <a:off x="457200" y="0"/>
            <a:ext cx="5703888" cy="514350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8AE2DB7-DAEF-4F3E-85D5-E352F4BC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2632075"/>
            <a:ext cx="17319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9C8297-3E7F-4E22-8269-869CEA5AABB8}"/>
              </a:ext>
            </a:extLst>
          </p:cNvPr>
          <p:cNvCxnSpPr/>
          <p:nvPr/>
        </p:nvCxnSpPr>
        <p:spPr>
          <a:xfrm>
            <a:off x="833438" y="874713"/>
            <a:ext cx="0" cy="2125662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0870" y="895551"/>
            <a:ext cx="4738447" cy="1151670"/>
          </a:xfrm>
        </p:spPr>
        <p:txBody>
          <a:bodyPr anchor="b">
            <a:noAutofit/>
          </a:bodyPr>
          <a:lstStyle>
            <a:lvl1pPr algn="l">
              <a:defRPr sz="3000" b="1" i="0" spc="12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0870" y="2287197"/>
            <a:ext cx="4620061" cy="87721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EC222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181100" y="3721208"/>
            <a:ext cx="4506338" cy="412750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2087E9-637C-4C09-8985-3BAE95EB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1563" y="4827588"/>
            <a:ext cx="4729162" cy="15716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altLang="en-US"/>
              <a:t>® Health Level Seven and HL7 are registered trademarks of Health Level Seven International, registered with the United States Patent and Trademark Office.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AF7E73-D995-4378-86E2-E0B1F5C1F62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81100" y="4252913"/>
            <a:ext cx="1304925" cy="207962"/>
          </a:xfrm>
        </p:spPr>
        <p:txBody>
          <a:bodyPr lIns="0" tIns="0" rIns="0" bIns="0" anchor="b">
            <a:noAutofit/>
          </a:bodyPr>
          <a:lstStyle>
            <a:lvl1pPr>
              <a:defRPr sz="1800"/>
            </a:lvl1pPr>
          </a:lstStyle>
          <a:p>
            <a:fld id="{5958D1F2-0426-4CC1-A575-58697C22C781}" type="datetime1">
              <a:rPr lang="en-US" altLang="en-US" smtClean="0"/>
              <a:t>1/11/21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5834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2DE4-7B37-4BBF-9A7D-6A9C4C776CAE}"/>
              </a:ext>
            </a:extLst>
          </p:cNvPr>
          <p:cNvSpPr/>
          <p:nvPr/>
        </p:nvSpPr>
        <p:spPr>
          <a:xfrm>
            <a:off x="0" y="725488"/>
            <a:ext cx="9144000" cy="234315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A8297D7-F64D-40E5-9A05-32B16C0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BA1A-7FAD-4191-9B4F-C104C0F01C31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36367C-A9EE-4A42-8187-82709238888C}"/>
              </a:ext>
            </a:extLst>
          </p:cNvPr>
          <p:cNvCxnSpPr/>
          <p:nvPr/>
        </p:nvCxnSpPr>
        <p:spPr>
          <a:xfrm>
            <a:off x="8439150" y="478790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6E5EE3-C0A6-45E3-B498-80B24E58FEBC}"/>
              </a:ext>
            </a:extLst>
          </p:cNvPr>
          <p:cNvCxnSpPr/>
          <p:nvPr/>
        </p:nvCxnSpPr>
        <p:spPr>
          <a:xfrm>
            <a:off x="457200" y="1090613"/>
            <a:ext cx="0" cy="1612900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880485"/>
            <a:ext cx="8061346" cy="203312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cap="all" spc="120"/>
            </a:lvl1pPr>
          </a:lstStyle>
          <a:p>
            <a:br>
              <a:rPr lang="en-US" dirty="0"/>
            </a:br>
            <a:r>
              <a:rPr lang="en-US" dirty="0"/>
              <a:t>Click to edit Master title style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70F17B-552A-4993-A6F0-1A6FE33587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altLang="en-US" dirty="0"/>
              <a:t>® Health Level Seven and HL7 are registered trademarks of Health Level Seven International, registered with the United States Patent and Trademark Office.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0BA930-B0EF-47CE-BD25-2934A0B21E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469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/About HL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D5359A-71C1-4F1C-B937-058A7F7778DA}"/>
              </a:ext>
            </a:extLst>
          </p:cNvPr>
          <p:cNvSpPr/>
          <p:nvPr/>
        </p:nvSpPr>
        <p:spPr>
          <a:xfrm>
            <a:off x="0" y="1531938"/>
            <a:ext cx="9144000" cy="287655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0B05C8-4022-441A-BAD6-C4F6F037728A}"/>
              </a:ext>
            </a:extLst>
          </p:cNvPr>
          <p:cNvCxnSpPr/>
          <p:nvPr/>
        </p:nvCxnSpPr>
        <p:spPr>
          <a:xfrm>
            <a:off x="8439150" y="478790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27EDEA-85E0-43BD-98D1-4E2C554ABAE4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D470BA-76EF-4922-A11C-1E9C54F2E6F8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10">
            <a:extLst>
              <a:ext uri="{FF2B5EF4-FFF2-40B4-BE49-F238E27FC236}">
                <a16:creationId xmlns:a16="http://schemas.microsoft.com/office/drawing/2014/main" id="{9093BB85-A3F9-46B4-946E-F28BAEEE6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073153" cy="782327"/>
          </a:xfrm>
        </p:spPr>
        <p:txBody>
          <a:bodyPr>
            <a:noAutofit/>
          </a:bodyPr>
          <a:lstStyle>
            <a:lvl1pPr algn="l">
              <a:defRPr sz="3000" b="1" i="0" spc="20">
                <a:solidFill>
                  <a:srgbClr val="EC222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47" y="1803660"/>
            <a:ext cx="3804608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914508" y="1803660"/>
            <a:ext cx="3836865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D20141A-4FA4-48A5-B8B0-A6FE3DF332C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altLang="en-US"/>
              <a:t>® Health Level Seven and HL7 are registered trademarks of Health Level Seven International, registered with the United States Patent and Trademark Office.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6ABB509-49AB-4DD7-B336-5BAB90F0F8E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0FE7E51-F963-4A79-BD38-9599E25285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735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2FF2DA-1FD2-477F-BB04-FB1BB2E3C6E5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940B50-2547-4E39-80BA-705F40454E9C}"/>
              </a:ext>
            </a:extLst>
          </p:cNvPr>
          <p:cNvCxnSpPr/>
          <p:nvPr/>
        </p:nvCxnSpPr>
        <p:spPr>
          <a:xfrm>
            <a:off x="8439150" y="478790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E319CE-C3E8-4959-82B4-EDCA67B60E60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9">
            <a:extLst>
              <a:ext uri="{FF2B5EF4-FFF2-40B4-BE49-F238E27FC236}">
                <a16:creationId xmlns:a16="http://schemas.microsoft.com/office/drawing/2014/main" id="{F2F914AF-9759-46FA-A1F0-32E2A6950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512170" cy="779921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197225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197226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197225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183768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7183769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7183768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188083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5188084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5188083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EC23F24D-5650-43FA-9DE7-06DB6230261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altLang="en-US"/>
              <a:t>® Health Level Seven and HL7 are registered trademarks of Health Level Seven International, registered with the United States Patent and Trademark Office.</a:t>
            </a: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C3030BCC-9F6B-4FB3-987A-97D06FACACD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2FC96675-3092-440A-85A1-2258B818E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561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1290EC1-56E5-41AA-BB51-B0967C010B48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AB74B0-5CB2-4BBC-8203-6628B3DCB920}"/>
              </a:ext>
            </a:extLst>
          </p:cNvPr>
          <p:cNvCxnSpPr/>
          <p:nvPr/>
        </p:nvCxnSpPr>
        <p:spPr>
          <a:xfrm>
            <a:off x="8439150" y="478790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2CE2-2441-4806-BD21-3C89814DB123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9">
            <a:extLst>
              <a:ext uri="{FF2B5EF4-FFF2-40B4-BE49-F238E27FC236}">
                <a16:creationId xmlns:a16="http://schemas.microsoft.com/office/drawing/2014/main" id="{655665DA-D3CB-49B1-948F-1FFD1C783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229600" cy="782327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14363" y="1258111"/>
            <a:ext cx="8228884" cy="3326858"/>
          </a:xfrm>
        </p:spPr>
        <p:txBody>
          <a:bodyPr>
            <a:noAutofit/>
          </a:bodyPr>
          <a:lstStyle>
            <a:lvl1pPr marL="182880" indent="-182880" algn="l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24C8E-8610-4338-8475-7343988CB86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altLang="en-US"/>
              <a:t>® Health Level Seven and HL7 are registered trademarks of Health Level Seven International, registered with the United States Patent and Trademark Office.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E94CCA-0C38-4E82-B227-0A17C943652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73B22ABC-0FED-4D64-8F5D-7D0F97264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293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9546592-6A29-40F9-A645-8251869E7D86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F88A9A-C68F-4DEA-A21A-A24E9565C7B1}"/>
              </a:ext>
            </a:extLst>
          </p:cNvPr>
          <p:cNvCxnSpPr/>
          <p:nvPr/>
        </p:nvCxnSpPr>
        <p:spPr>
          <a:xfrm>
            <a:off x="8439150" y="478790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66D48E-528D-484A-A925-566493FD62D7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id="{B5CFB0A0-8A5C-4A1C-A862-E5F26261C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583578" cy="779921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8" y="1346922"/>
            <a:ext cx="3879312" cy="3291753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492960" y="1346921"/>
            <a:ext cx="4290678" cy="3291754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89295B93-F986-4B39-8E2B-724CCA4EDF9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altLang="en-US"/>
              <a:t>® Health Level Seven and HL7 are registered trademarks of Health Level Seven International, registered with the United States Patent and Trademark Office.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058DC72-4273-470C-BC88-C887DF0ED67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1B1E65A3-B34B-4C40-9E1C-BC4502CB69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131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78F5F9-9ED1-4443-9914-776DDA054504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4C3A05-C10D-455A-988A-438D962AC7EE}"/>
              </a:ext>
            </a:extLst>
          </p:cNvPr>
          <p:cNvCxnSpPr/>
          <p:nvPr/>
        </p:nvCxnSpPr>
        <p:spPr>
          <a:xfrm>
            <a:off x="8439150" y="478790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CD3726-52B7-4D64-8B2A-E9ECFDF6DFE8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id="{CCE89B19-B357-467B-B42E-2E470A751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8137726" cy="779921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147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378235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D9BC9A10-403B-445C-AECC-58F1B8E3CC3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altLang="en-US"/>
              <a:t>® Health Level Seven and HL7 are registered trademarks of Health Level Seven International, registered with the United States Patent and Trademark Office.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3191340-B96D-4CE6-96A2-2034980F45D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5441B1A-6C82-4AD1-AF21-8C30B95B12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604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7877E05-DEA4-4FC5-879E-20570832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5C8F04-F07B-4668-9F9F-8BDD89357081}"/>
              </a:ext>
            </a:extLst>
          </p:cNvPr>
          <p:cNvCxnSpPr/>
          <p:nvPr/>
        </p:nvCxnSpPr>
        <p:spPr>
          <a:xfrm>
            <a:off x="4060825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45B460-321E-4E66-9DD5-34F31788AAC8}"/>
              </a:ext>
            </a:extLst>
          </p:cNvPr>
          <p:cNvCxnSpPr/>
          <p:nvPr/>
        </p:nvCxnSpPr>
        <p:spPr>
          <a:xfrm>
            <a:off x="8439150" y="478790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19A212-4F29-4E75-A434-E7B0CFE2C07F}"/>
              </a:ext>
            </a:extLst>
          </p:cNvPr>
          <p:cNvCxnSpPr/>
          <p:nvPr/>
        </p:nvCxnSpPr>
        <p:spPr>
          <a:xfrm>
            <a:off x="3221038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34" y="204787"/>
            <a:ext cx="5405403" cy="783519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8235" y="1527046"/>
            <a:ext cx="5405424" cy="276331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5775" cy="5143500"/>
          </a:xfrm>
        </p:spPr>
        <p:txBody>
          <a:bodyPr rtlCol="0" anchor="ctr">
            <a:norm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0BB96CA-A2ED-4646-843D-EEE743521A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81488" y="4787900"/>
            <a:ext cx="3103562" cy="2000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altLang="en-US"/>
              <a:t>® Health Level Seven and HL7 are registered trademarks of Health Level Seven International, registered with the United States Patent and Trademark Office.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0FF36A1-A483-46E8-B77A-0B0E8E0BA5F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F7763FB4-A3C3-4114-AC8B-F97FECA05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538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27C7C35-A083-4FD5-AF9C-6D1F464FB879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D8247E-5DD3-4146-9C6A-279E709C61D3}"/>
              </a:ext>
            </a:extLst>
          </p:cNvPr>
          <p:cNvCxnSpPr/>
          <p:nvPr/>
        </p:nvCxnSpPr>
        <p:spPr>
          <a:xfrm>
            <a:off x="8439150" y="478790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8">
            <a:extLst>
              <a:ext uri="{FF2B5EF4-FFF2-40B4-BE49-F238E27FC236}">
                <a16:creationId xmlns:a16="http://schemas.microsoft.com/office/drawing/2014/main" id="{BFBBD34F-FD5E-42D6-BF2E-D41E49E28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8079125-4D4F-42E7-97E9-2DEE0E49E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® Health Level Seven and HL7 are registered trademarks of Health Level Seven International, registered with the United States Patent and Trademark Office.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49FABBB-D862-46DD-A570-0BDC887AE0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56AEC6-D28E-4597-9839-04D45AFDB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93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2DE4-7B37-4BBF-9A7D-6A9C4C776CAE}"/>
              </a:ext>
            </a:extLst>
          </p:cNvPr>
          <p:cNvSpPr/>
          <p:nvPr/>
        </p:nvSpPr>
        <p:spPr>
          <a:xfrm>
            <a:off x="0" y="725488"/>
            <a:ext cx="9144000" cy="234315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A8297D7-F64D-40E5-9A05-32B16C0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BA1A-7FAD-4191-9B4F-C104C0F01C31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36367C-A9EE-4A42-8187-82709238888C}"/>
              </a:ext>
            </a:extLst>
          </p:cNvPr>
          <p:cNvCxnSpPr/>
          <p:nvPr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6E5EE3-C0A6-45E3-B498-80B24E58FEBC}"/>
              </a:ext>
            </a:extLst>
          </p:cNvPr>
          <p:cNvCxnSpPr/>
          <p:nvPr/>
        </p:nvCxnSpPr>
        <p:spPr>
          <a:xfrm>
            <a:off x="457200" y="1090613"/>
            <a:ext cx="0" cy="1612900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80485"/>
            <a:ext cx="8061346" cy="203312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cap="all" spc="12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70F17B-552A-4993-A6F0-1A6FE33587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0BA930-B0EF-47CE-BD25-2934A0B21E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2262"/>
            <a:ext cx="271463" cy="169998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E7A39D-7D27-433D-99F1-A2BA7416BC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14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028700"/>
            <a:ext cx="9144000" cy="200025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28700"/>
            <a:ext cx="8302752" cy="2000251"/>
          </a:xfrm>
        </p:spPr>
        <p:txBody>
          <a:bodyPr anchor="ctr"/>
          <a:lstStyle>
            <a:lvl1pPr algn="l">
              <a:defRPr sz="2850" b="1" cap="all" spc="113">
                <a:solidFill>
                  <a:srgbClr val="EC222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14 August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B45A3F-552B-4961-AC9A-06435CED62A6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1228725"/>
            <a:ext cx="0" cy="1600200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7154" y="4857750"/>
            <a:ext cx="4872146" cy="177863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525">
                <a:solidFill>
                  <a:srgbClr val="747679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/>
              <a:t>® Health Level Seven and HL7 are registered trademarks of Health Level Seven International, registered with the United States Patent and Trademark Office.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162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/About HL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D5359A-71C1-4F1C-B937-058A7F7778DA}"/>
              </a:ext>
            </a:extLst>
          </p:cNvPr>
          <p:cNvSpPr/>
          <p:nvPr/>
        </p:nvSpPr>
        <p:spPr>
          <a:xfrm>
            <a:off x="0" y="1531938"/>
            <a:ext cx="9144000" cy="287655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27EDEA-85E0-43BD-98D1-4E2C554ABAE4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073153" cy="782327"/>
          </a:xfrm>
        </p:spPr>
        <p:txBody>
          <a:bodyPr>
            <a:noAutofit/>
          </a:bodyPr>
          <a:lstStyle>
            <a:lvl1pPr algn="l">
              <a:defRPr sz="3000" b="1" i="0" spc="20">
                <a:solidFill>
                  <a:srgbClr val="EC222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47" y="1803660"/>
            <a:ext cx="3804608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914508" y="1803660"/>
            <a:ext cx="3836865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067910ED-D018-4319-88FD-DAB2B5D4B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79FEF5-9CA3-4F0D-B630-32AFA2457A3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138C42-3D0D-49E6-AEDA-875F61C1D236}"/>
              </a:ext>
            </a:extLst>
          </p:cNvPr>
          <p:cNvCxnSpPr/>
          <p:nvPr userDrawn="1"/>
        </p:nvCxnSpPr>
        <p:spPr>
          <a:xfrm>
            <a:off x="7493067" y="474998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C4765DB-7105-45CC-BD97-DDD21BCA1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27C9CD6-C0E0-49A9-B421-58D41DC04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33716" y="4776836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FD7BF5-33BE-4FBC-8618-5123D8168D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2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E319CE-C3E8-4959-82B4-EDCA67B60E60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187783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197225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197226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197225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183768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7183769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7183768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188083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5188084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5188083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8" name="Picture 7">
            <a:extLst>
              <a:ext uri="{FF2B5EF4-FFF2-40B4-BE49-F238E27FC236}">
                <a16:creationId xmlns:a16="http://schemas.microsoft.com/office/drawing/2014/main" id="{A1F7B16F-FA00-4CF8-85FF-23562FF8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A3F6A3-4446-4B1D-8AE4-E339A1D12BF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165DAB-93B1-47DA-9A7A-30183B302BFA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86364F0F-A2BB-480B-88A7-F417480722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CF4B7E0D-AED0-4F82-A3F4-D689786256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809382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5B2C87-FDD9-4E77-B156-EB0F304DBA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79896" y="4544296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5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2CE2-2441-4806-BD21-3C89814DB123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229600" cy="782327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14362" y="1134893"/>
            <a:ext cx="8228883" cy="3376051"/>
          </a:xfrm>
        </p:spPr>
        <p:txBody>
          <a:bodyPr>
            <a:noAutofit/>
          </a:bodyPr>
          <a:lstStyle>
            <a:lvl1pPr marL="182880" indent="-182880" algn="l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1800"/>
            </a:lvl3pPr>
            <a:lvl4pPr>
              <a:spcBef>
                <a:spcPts val="600"/>
              </a:spcBef>
              <a:spcAft>
                <a:spcPts val="0"/>
              </a:spcAft>
              <a:defRPr sz="1800"/>
            </a:lvl4pPr>
            <a:lvl5pPr>
              <a:spcBef>
                <a:spcPts val="6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FF1A4796-4A3E-4E23-A65F-C2EDA7AA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DE4C12-BE4C-4EEF-82CA-ADF374584E2B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C98D77-F5F9-4313-9DC7-5F790F5F2129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278E695-3242-46C8-A5D0-91F98BE1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7358656-6BAF-4839-9468-448334EC2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F398E7-6FEF-4D50-828A-862C7A6A8A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527243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66D48E-528D-484A-A925-566493FD62D7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246479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8" y="1527047"/>
            <a:ext cx="3879312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13123" y="1527047"/>
            <a:ext cx="3878748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6706B998-D951-4F97-BE9F-3BD5E5624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5F1D15-790E-4D43-B620-7A5D6CBCA9E0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FD0DB0-BF01-4579-921F-67BE5D8B0BF0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B1954A0-3B1F-45BD-8FA9-A14758770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B51710B4-0861-40EE-BAF9-A32A1CE16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63FCF1-A627-45FF-9162-523A4427A6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0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CD3726-52B7-4D64-8B2A-E9ECFDF6DFE8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8137726" cy="779921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147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378235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604E4302-EBCD-43F8-87C1-3B809E0D7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2F4A6A-E078-44C5-8E0D-7BCEDBC74B2C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19E297-7697-47A9-81FB-2A72209EB64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3E9F65D5-F0E8-4EA4-B4AD-024D025D4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53908D7-AAD6-4959-A912-FDB612681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E888F42-DC23-4311-B11C-554FD24267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5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7877E05-DEA4-4FC5-879E-20570832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5C8F04-F07B-4668-9F9F-8BDD89357081}"/>
              </a:ext>
            </a:extLst>
          </p:cNvPr>
          <p:cNvCxnSpPr/>
          <p:nvPr/>
        </p:nvCxnSpPr>
        <p:spPr>
          <a:xfrm>
            <a:off x="4060825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19A212-4F29-4E75-A434-E7B0CFE2C07F}"/>
              </a:ext>
            </a:extLst>
          </p:cNvPr>
          <p:cNvCxnSpPr/>
          <p:nvPr/>
        </p:nvCxnSpPr>
        <p:spPr>
          <a:xfrm>
            <a:off x="3221038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34" y="204787"/>
            <a:ext cx="5405423" cy="783519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8235" y="1527046"/>
            <a:ext cx="5405424" cy="276331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5775" cy="5143500"/>
          </a:xfrm>
        </p:spPr>
        <p:txBody>
          <a:bodyPr rtlCol="0" anchor="ctr">
            <a:norm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0BB96CA-A2ED-4646-843D-EEE743521A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81488" y="4787900"/>
            <a:ext cx="3103562" cy="2000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C7035E-9192-4B77-84BD-DB09E8D8D0D5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A1335D0-084F-4898-B8A1-A485E3328A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32F6708-D3B4-4D74-A64C-F0F9110AA7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>
            <a:extLst>
              <a:ext uri="{FF2B5EF4-FFF2-40B4-BE49-F238E27FC236}">
                <a16:creationId xmlns:a16="http://schemas.microsoft.com/office/drawing/2014/main" id="{438007AB-9407-42C5-AF1D-FDCF3B49A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832B80-8B2A-4954-A529-4265A63CAB4D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892B0C-0831-4140-965A-7EFB8731A63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36339CA-3043-4229-B59B-66EFA86460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3E785D7-5D87-40DD-9617-7BFD7CC78D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05C5EE-2A92-4D4B-A616-F54674BEF8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9468" y="4468239"/>
            <a:ext cx="334190" cy="49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6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61C90A7-CCEE-4CD4-A796-FAE18E5706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F8ABE-9AAD-4F94-B2B2-2FE8B41D28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AFBDA-EF00-4D5A-B47F-28112579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4370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7CE3BD8C-C39F-4FFF-9CD5-05E4806DBFF3}" type="datetime1">
              <a:rPr lang="en-US" altLang="en-US" smtClean="0"/>
              <a:t>1/11/21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3632-C492-4515-B901-41AFB2587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150" y="4792663"/>
            <a:ext cx="4530725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500">
                <a:solidFill>
                  <a:srgbClr val="747679"/>
                </a:solidFill>
                <a:cs typeface="Arial" panose="020B0604020202020204" pitchFamily="34" charset="0"/>
              </a:defRPr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A2006-CD71-435D-B767-98CFF7C45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0425" y="4792663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700">
                <a:cs typeface="Arial" panose="020B0604020202020204" pitchFamily="34" charset="0"/>
              </a:defRPr>
            </a:lvl1pPr>
          </a:lstStyle>
          <a:p>
            <a:fld id="{1D7CB6CA-6139-4024-BF52-A3AF11B6BC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61C90A7-CCEE-4CD4-A796-FAE18E5706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F8ABE-9AAD-4F94-B2B2-2FE8B41D28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AFBDA-EF00-4D5A-B47F-28112579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4370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BFB15B8B-B828-403A-93FC-50D59F108EE4}" type="datetime1">
              <a:rPr lang="en-US" altLang="en-US" smtClean="0"/>
              <a:t>1/11/21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3632-C492-4515-B901-41AFB2587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150" y="4792663"/>
            <a:ext cx="4530725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500">
                <a:solidFill>
                  <a:srgbClr val="747679"/>
                </a:solidFill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® Health Level Seven and HL7 are registered trademarks of Health Level Seven International, registered with the United States Patent and Trademark Office.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A2006-CD71-435D-B767-98CFF7C45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0425" y="4792663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700">
                <a:cs typeface="Arial" panose="020B0604020202020204" pitchFamily="34" charset="0"/>
              </a:defRPr>
            </a:lvl1pPr>
          </a:lstStyle>
          <a:p>
            <a:fld id="{1D7CB6CA-6139-4024-BF52-A3AF11B6BC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05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uild.fhir.org/ig/HL7/davinci-pdex-plan-net/CapabilityStatement-davinci-pdex-plan-net.html#resource--details" TargetMode="Externa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avinci-plan-net-client.logicahealth.org/" TargetMode="External"/><Relationship Id="rId2" Type="http://schemas.openxmlformats.org/officeDocument/2006/relationships/hyperlink" Target="https://github.com/HL7-DaVinci/plan-net_client/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davinci-plan-net-ri.logicahealth.org/fhir" TargetMode="External"/><Relationship Id="rId4" Type="http://schemas.openxmlformats.org/officeDocument/2006/relationships/hyperlink" Target="https://github.com/HL7-DaVinci/plan-net-ri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touchstone.aegis.net/touchstone/testdefinitions?selectedTestGrp=/FHIRSandbox/DaVinci/FHIR4-0-0-Test/PDex/03-PlanNet&amp;activeOnly=false&amp;contentEntry=TEST_SCRIPTS" TargetMode="Externa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l7.org/fhir/us/davinci-pdex-plan-net/" TargetMode="External"/><Relationship Id="rId2" Type="http://schemas.openxmlformats.org/officeDocument/2006/relationships/hyperlink" Target="https://confluence.hl7.org/pages/viewpage.action?pageId=97464494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hat.fhir.org/#narrow/stream/229922-Da.2BVinci.2BPDex.2BPlan-Ne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L7-DaVinci/plan-net_client/" TargetMode="External"/><Relationship Id="rId2" Type="http://schemas.openxmlformats.org/officeDocument/2006/relationships/hyperlink" Target="https://plan-net-client.herokuapp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ithub.com/HL7-DaVinci/pdex-plan-net-sample-data" TargetMode="External"/><Relationship Id="rId5" Type="http://schemas.openxmlformats.org/officeDocument/2006/relationships/hyperlink" Target="https://github.com/HL7-DaVinci/plan-net-ri" TargetMode="External"/><Relationship Id="rId4" Type="http://schemas.openxmlformats.org/officeDocument/2006/relationships/hyperlink" Target="https://davinci-plan-net-ri.logicahealth.org/fhir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B3588661-316C-42E7-A93E-9DF44255DD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 Vinci Plan-Net</a:t>
            </a:r>
            <a:br>
              <a:rPr lang="en-US" dirty="0"/>
            </a:br>
            <a:r>
              <a:rPr lang="en-US" sz="3200" dirty="0"/>
              <a:t>(AKA Provider Directory)</a:t>
            </a:r>
            <a:endParaRPr lang="en-US" dirty="0"/>
          </a:p>
        </p:txBody>
      </p:sp>
      <p:sp>
        <p:nvSpPr>
          <p:cNvPr id="11266" name="Subtitle 20">
            <a:extLst>
              <a:ext uri="{FF2B5EF4-FFF2-40B4-BE49-F238E27FC236}">
                <a16:creationId xmlns:a16="http://schemas.microsoft.com/office/drawing/2014/main" id="{3B36C9AB-D2CA-4C7B-ADE0-E7B7FE5029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Connectathon</a:t>
            </a:r>
            <a:r>
              <a:rPr lang="en-US" dirty="0"/>
              <a:t> – January 2021</a:t>
            </a:r>
          </a:p>
        </p:txBody>
      </p:sp>
      <p:sp>
        <p:nvSpPr>
          <p:cNvPr id="11275" name="Text Placeholder 11274">
            <a:extLst>
              <a:ext uri="{FF2B5EF4-FFF2-40B4-BE49-F238E27FC236}">
                <a16:creationId xmlns:a16="http://schemas.microsoft.com/office/drawing/2014/main" id="{E1532812-243A-497D-85C8-F449F702B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Saul A. Kravitz, MITRE</a:t>
            </a:r>
          </a:p>
          <a:p>
            <a:r>
              <a:rPr lang="en-US" dirty="0"/>
              <a:t>01/11/2021</a:t>
            </a:r>
          </a:p>
        </p:txBody>
      </p:sp>
      <p:sp>
        <p:nvSpPr>
          <p:cNvPr id="11268" name="Footer Placeholder 22">
            <a:extLst>
              <a:ext uri="{FF2B5EF4-FFF2-40B4-BE49-F238E27FC236}">
                <a16:creationId xmlns:a16="http://schemas.microsoft.com/office/drawing/2014/main" id="{E9F31111-C13D-4831-BE42-71ADFC43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/>
              <a:t>CMS Interoperability and Patient Access Final Rule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sz="2000" dirty="0"/>
              <a:t>CMS is strongly encouraging the use of the Da Vinci Plan-Net Implementation Guide as one way to meet Provider Directory API requirement.  </a:t>
            </a:r>
            <a:endParaRPr lang="en-US" sz="1800" dirty="0"/>
          </a:p>
          <a:p>
            <a:r>
              <a:rPr lang="en-US" sz="1800" b="1" dirty="0"/>
              <a:t>Objective:  </a:t>
            </a:r>
          </a:p>
          <a:p>
            <a:pPr lvl="1"/>
            <a:r>
              <a:rPr lang="en-US" sz="1800" dirty="0"/>
              <a:t>Enable third parties to develop applications that allow consumers and providers to find providers and pharmacies within a payer’s network that can address their health care needs</a:t>
            </a:r>
          </a:p>
          <a:p>
            <a:pPr marL="0" indent="0">
              <a:buNone/>
            </a:pPr>
            <a:endParaRPr lang="en-US" sz="1800" dirty="0"/>
          </a:p>
          <a:p>
            <a:endParaRPr lang="it-IT" altLang="en-US" dirty="0"/>
          </a:p>
          <a:p>
            <a:endParaRPr lang="en-US" altLang="en-US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A6B490F0-9F17-4BC8-B7C0-FB1407BB346B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74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D5427-485D-BB40-9AF3-31598763C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Users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F9640-33B2-3047-BA7A-C7E12A921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Members</a:t>
            </a:r>
          </a:p>
          <a:p>
            <a:pPr lvl="1"/>
            <a:r>
              <a:rPr lang="en-US" dirty="0"/>
              <a:t>Looking for information about providers in their current network</a:t>
            </a:r>
          </a:p>
          <a:p>
            <a:r>
              <a:rPr lang="en-US" dirty="0"/>
              <a:t>Potential Members</a:t>
            </a:r>
          </a:p>
          <a:p>
            <a:pPr lvl="1"/>
            <a:r>
              <a:rPr lang="en-US" dirty="0"/>
              <a:t>Looking or information about current providers in competitors’ networks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App Developers</a:t>
            </a:r>
          </a:p>
          <a:p>
            <a:pPr lvl="1"/>
            <a:r>
              <a:rPr lang="en-US" dirty="0"/>
              <a:t>Aggregating information from multiple plans</a:t>
            </a:r>
          </a:p>
          <a:p>
            <a:pPr lvl="1"/>
            <a:r>
              <a:rPr lang="en-US" dirty="0"/>
              <a:t>Add value by augmenting directory content with additional data or functionality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7979E-3BDF-C348-A263-FB110B9F40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AD3E6-B7AC-A14B-9628-972DFE9A68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8766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06224-A5A7-A448-822A-BCAB5E60B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14F7E-C1CD-5D4C-9902-7ED54199BF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General Search:</a:t>
            </a:r>
          </a:p>
          <a:p>
            <a:pPr lvl="1"/>
            <a:r>
              <a:rPr lang="en-US" sz="1600" dirty="0"/>
              <a:t>Find Urgent Care near me in my network</a:t>
            </a:r>
          </a:p>
          <a:p>
            <a:pPr lvl="1"/>
            <a:r>
              <a:rPr lang="en-US" sz="1600" dirty="0"/>
              <a:t>Find mail order pharmacy services</a:t>
            </a:r>
          </a:p>
          <a:p>
            <a:r>
              <a:rPr lang="en-US" sz="1800" dirty="0"/>
              <a:t>Look up information about a specific practitioner or organization</a:t>
            </a:r>
          </a:p>
          <a:p>
            <a:pPr lvl="1"/>
            <a:r>
              <a:rPr lang="en-US" sz="1600" dirty="0"/>
              <a:t>Where does Dr. Smith practice on Wednesday</a:t>
            </a:r>
          </a:p>
          <a:p>
            <a:pPr lvl="1"/>
            <a:r>
              <a:rPr lang="en-US" sz="1600" dirty="0"/>
              <a:t>Is Dr Smith in-network and accepting new patients from existing patient’s families</a:t>
            </a:r>
          </a:p>
          <a:p>
            <a:r>
              <a:rPr lang="en-US" sz="1800" dirty="0"/>
              <a:t>Search for a practitioner or organization by specialty</a:t>
            </a:r>
          </a:p>
          <a:p>
            <a:pPr lvl="1"/>
            <a:r>
              <a:rPr lang="en-US" sz="1600" dirty="0"/>
              <a:t>Find a compounding pharmacy near me in my network</a:t>
            </a:r>
          </a:p>
          <a:p>
            <a:pPr lvl="1"/>
            <a:r>
              <a:rPr lang="en-US" sz="1600" dirty="0"/>
              <a:t>Find an internist with admitting privileges to a specific hospital with an office in my town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7F007-5B8D-0C4E-944E-D9841F56F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F35D08-74D2-1E4E-ADCF-1D7B111A15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5821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177E-7E99-164A-9851-0C25269E7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Plan-Net Search Types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86810-1127-C94B-88AF-471B691848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B29A5-06F5-C94E-B199-8030975CD0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18F8AD17-262E-0947-9E60-ACC4B1C8F534}"/>
              </a:ext>
            </a:extLst>
          </p:cNvPr>
          <p:cNvGraphicFramePr>
            <a:graphicFrameLocks noGrp="1"/>
          </p:cNvGraphicFramePr>
          <p:nvPr/>
        </p:nvGraphicFramePr>
        <p:xfrm>
          <a:off x="613647" y="988178"/>
          <a:ext cx="8229600" cy="3006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819">
                  <a:extLst>
                    <a:ext uri="{9D8B030D-6E8A-4147-A177-3AD203B41FA5}">
                      <a16:colId xmlns:a16="http://schemas.microsoft.com/office/drawing/2014/main" val="2940878465"/>
                    </a:ext>
                  </a:extLst>
                </a:gridCol>
                <a:gridCol w="1715309">
                  <a:extLst>
                    <a:ext uri="{9D8B030D-6E8A-4147-A177-3AD203B41FA5}">
                      <a16:colId xmlns:a16="http://schemas.microsoft.com/office/drawing/2014/main" val="3995715362"/>
                    </a:ext>
                  </a:extLst>
                </a:gridCol>
                <a:gridCol w="2653021">
                  <a:extLst>
                    <a:ext uri="{9D8B030D-6E8A-4147-A177-3AD203B41FA5}">
                      <a16:colId xmlns:a16="http://schemas.microsoft.com/office/drawing/2014/main" val="898285756"/>
                    </a:ext>
                  </a:extLst>
                </a:gridCol>
                <a:gridCol w="2447451">
                  <a:extLst>
                    <a:ext uri="{9D8B030D-6E8A-4147-A177-3AD203B41FA5}">
                      <a16:colId xmlns:a16="http://schemas.microsoft.com/office/drawing/2014/main" val="1915096169"/>
                    </a:ext>
                  </a:extLst>
                </a:gridCol>
              </a:tblGrid>
              <a:tr h="290223">
                <a:tc>
                  <a:txBody>
                    <a:bodyPr/>
                    <a:lstStyle/>
                    <a:p>
                      <a:r>
                        <a:rPr lang="en-US" sz="1400" dirty="0"/>
                        <a:t>Search</a:t>
                      </a:r>
                    </a:p>
                  </a:txBody>
                  <a:tcPr marL="71562" marR="71562" marT="35781" marB="3578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Example</a:t>
                      </a:r>
                    </a:p>
                  </a:txBody>
                  <a:tcPr marL="71562" marR="71562" marT="35781" marB="3578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Focal  Resource and Field</a:t>
                      </a:r>
                    </a:p>
                  </a:txBody>
                  <a:tcPr marL="71562" marR="71562" marT="35781" marB="3578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Qualifications of Search</a:t>
                      </a:r>
                    </a:p>
                  </a:txBody>
                  <a:tcPr marL="71562" marR="71562" marT="35781" marB="35781"/>
                </a:tc>
                <a:extLst>
                  <a:ext uri="{0D108BD9-81ED-4DB2-BD59-A6C34878D82A}">
                    <a16:rowId xmlns:a16="http://schemas.microsoft.com/office/drawing/2014/main" val="1009551911"/>
                  </a:ext>
                </a:extLst>
              </a:tr>
              <a:tr h="290223">
                <a:tc>
                  <a:txBody>
                    <a:bodyPr/>
                    <a:lstStyle/>
                    <a:p>
                      <a:r>
                        <a:rPr lang="en-US" sz="1400" dirty="0"/>
                        <a:t>General Search</a:t>
                      </a:r>
                    </a:p>
                  </a:txBody>
                  <a:tcPr marL="71562" marR="71562" marT="35781" marB="3578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Pharmacy</a:t>
                      </a:r>
                    </a:p>
                  </a:txBody>
                  <a:tcPr marL="71562" marR="71562" marT="35781" marB="35781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HealthcareService.category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HealthcareService.specialty</a:t>
                      </a:r>
                      <a:endParaRPr lang="en-US" sz="1400" dirty="0"/>
                    </a:p>
                  </a:txBody>
                  <a:tcPr marL="71562" marR="71562" marT="35781" marB="3578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Location, network</a:t>
                      </a:r>
                    </a:p>
                  </a:txBody>
                  <a:tcPr marL="71562" marR="71562" marT="35781" marB="35781"/>
                </a:tc>
                <a:extLst>
                  <a:ext uri="{0D108BD9-81ED-4DB2-BD59-A6C34878D82A}">
                    <a16:rowId xmlns:a16="http://schemas.microsoft.com/office/drawing/2014/main" val="1088767706"/>
                  </a:ext>
                </a:extLst>
              </a:tr>
              <a:tr h="500932">
                <a:tc>
                  <a:txBody>
                    <a:bodyPr/>
                    <a:lstStyle/>
                    <a:p>
                      <a:r>
                        <a:rPr lang="en-US" sz="1400" dirty="0"/>
                        <a:t>Provider by Name</a:t>
                      </a:r>
                    </a:p>
                  </a:txBody>
                  <a:tcPr marL="71562" marR="71562" marT="35781" marB="3578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“Joe Smith”</a:t>
                      </a:r>
                    </a:p>
                  </a:txBody>
                  <a:tcPr marL="71562" marR="71562" marT="35781" marB="35781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Practitioner.name</a:t>
                      </a:r>
                      <a:endParaRPr lang="en-US" sz="1400" dirty="0"/>
                    </a:p>
                  </a:txBody>
                  <a:tcPr marL="71562" marR="71562" marT="35781" marB="3578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Location, network, specialty/role, privileges</a:t>
                      </a:r>
                    </a:p>
                  </a:txBody>
                  <a:tcPr marL="71562" marR="71562" marT="35781" marB="35781"/>
                </a:tc>
                <a:extLst>
                  <a:ext uri="{0D108BD9-81ED-4DB2-BD59-A6C34878D82A}">
                    <a16:rowId xmlns:a16="http://schemas.microsoft.com/office/drawing/2014/main" val="2198298971"/>
                  </a:ext>
                </a:extLst>
              </a:tr>
              <a:tr h="715617">
                <a:tc>
                  <a:txBody>
                    <a:bodyPr/>
                    <a:lstStyle/>
                    <a:p>
                      <a:r>
                        <a:rPr lang="en-US" sz="1400" dirty="0"/>
                        <a:t>Organization by Name</a:t>
                      </a:r>
                    </a:p>
                  </a:txBody>
                  <a:tcPr marL="71562" marR="71562" marT="35781" marB="3578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“Montgomery Cardiology” or CVS</a:t>
                      </a:r>
                    </a:p>
                  </a:txBody>
                  <a:tcPr marL="71562" marR="71562" marT="35781" marB="35781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Organization.name</a:t>
                      </a:r>
                      <a:endParaRPr lang="en-US" sz="1400" dirty="0"/>
                    </a:p>
                  </a:txBody>
                  <a:tcPr marL="71562" marR="71562" marT="35781" marB="3578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Location, network, specialty</a:t>
                      </a:r>
                    </a:p>
                  </a:txBody>
                  <a:tcPr marL="71562" marR="71562" marT="35781" marB="35781"/>
                </a:tc>
                <a:extLst>
                  <a:ext uri="{0D108BD9-81ED-4DB2-BD59-A6C34878D82A}">
                    <a16:rowId xmlns:a16="http://schemas.microsoft.com/office/drawing/2014/main" val="3391170271"/>
                  </a:ext>
                </a:extLst>
              </a:tr>
              <a:tr h="500932">
                <a:tc>
                  <a:txBody>
                    <a:bodyPr/>
                    <a:lstStyle/>
                    <a:p>
                      <a:r>
                        <a:rPr lang="en-US" sz="1400" dirty="0"/>
                        <a:t>Provider by Specialty</a:t>
                      </a:r>
                    </a:p>
                  </a:txBody>
                  <a:tcPr marL="71562" marR="71562" marT="35781" marB="3578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Cardiologist</a:t>
                      </a:r>
                    </a:p>
                  </a:txBody>
                  <a:tcPr marL="71562" marR="71562" marT="35781" marB="35781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Practitioner.qualification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PractitionerRole.specialty</a:t>
                      </a:r>
                      <a:endParaRPr lang="en-US" sz="1400" dirty="0"/>
                    </a:p>
                  </a:txBody>
                  <a:tcPr marL="71562" marR="71562" marT="35781" marB="3578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Location, network, name</a:t>
                      </a:r>
                    </a:p>
                  </a:txBody>
                  <a:tcPr marL="71562" marR="71562" marT="35781" marB="35781"/>
                </a:tc>
                <a:extLst>
                  <a:ext uri="{0D108BD9-81ED-4DB2-BD59-A6C34878D82A}">
                    <a16:rowId xmlns:a16="http://schemas.microsoft.com/office/drawing/2014/main" val="2835890493"/>
                  </a:ext>
                </a:extLst>
              </a:tr>
              <a:tr h="500932">
                <a:tc>
                  <a:txBody>
                    <a:bodyPr/>
                    <a:lstStyle/>
                    <a:p>
                      <a:r>
                        <a:rPr lang="en-US" sz="1400" dirty="0"/>
                        <a:t>Organization by Specialty</a:t>
                      </a:r>
                    </a:p>
                  </a:txBody>
                  <a:tcPr marL="71562" marR="71562" marT="35781" marB="3578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Compounding Pharmacy</a:t>
                      </a:r>
                    </a:p>
                  </a:txBody>
                  <a:tcPr marL="71562" marR="71562" marT="35781" marB="35781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Organization.qualification</a:t>
                      </a:r>
                      <a:r>
                        <a:rPr lang="en-US" sz="1400" dirty="0"/>
                        <a:t>,</a:t>
                      </a:r>
                      <a:br>
                        <a:rPr lang="en-US" sz="1400" dirty="0"/>
                      </a:br>
                      <a:r>
                        <a:rPr lang="en-US" sz="1400" dirty="0" err="1"/>
                        <a:t>OrganizationAffiliation.specialty</a:t>
                      </a:r>
                      <a:endParaRPr lang="en-US" sz="1400" dirty="0"/>
                    </a:p>
                  </a:txBody>
                  <a:tcPr marL="71562" marR="71562" marT="35781" marB="35781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Location, network, name</a:t>
                      </a:r>
                    </a:p>
                  </a:txBody>
                  <a:tcPr marL="71562" marR="71562" marT="35781" marB="35781"/>
                </a:tc>
                <a:extLst>
                  <a:ext uri="{0D108BD9-81ED-4DB2-BD59-A6C34878D82A}">
                    <a16:rowId xmlns:a16="http://schemas.microsoft.com/office/drawing/2014/main" val="1631578754"/>
                  </a:ext>
                </a:extLst>
              </a:tr>
            </a:tbl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id="{513CE4E3-1040-8541-9B77-02A0DE20B20D}"/>
              </a:ext>
            </a:extLst>
          </p:cNvPr>
          <p:cNvSpPr txBox="1"/>
          <p:nvPr/>
        </p:nvSpPr>
        <p:spPr>
          <a:xfrm>
            <a:off x="809094" y="4050807"/>
            <a:ext cx="1012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clients shall support search via </a:t>
            </a:r>
            <a:r>
              <a:rPr lang="en-US" dirty="0" err="1"/>
              <a:t>HealthcareService.category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examples will include </a:t>
            </a:r>
            <a:r>
              <a:rPr lang="en-US" dirty="0" err="1"/>
              <a:t>HealthcareService</a:t>
            </a:r>
            <a:r>
              <a:rPr lang="en-US" dirty="0"/>
              <a:t> resources</a:t>
            </a:r>
          </a:p>
        </p:txBody>
      </p:sp>
    </p:spTree>
    <p:extLst>
      <p:ext uri="{BB962C8B-B14F-4D97-AF65-F5344CB8AC3E}">
        <p14:creationId xmlns:p14="http://schemas.microsoft.com/office/powerpoint/2010/main" val="2912690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4B6CE-2868-2D4E-B78E-697947E73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Plan-Net “Pharmacy Mix”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E46D9-F9CC-9741-A296-B178A76EB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CMS Interoperability rule says that:</a:t>
            </a:r>
          </a:p>
          <a:p>
            <a:pPr lvl="1"/>
            <a:r>
              <a:rPr lang="en-US" dirty="0"/>
              <a:t>“</a:t>
            </a:r>
            <a:r>
              <a:rPr lang="en-US" sz="1800" dirty="0"/>
              <a:t>At a minimum, these payers must make available via the Provider Directory API provider names, addresses, phone numbers, and specialties. For MA organizations that offer MA-PD plans, they must also make available, at a minimum, pharmacy directory data, including the pharmacy name, address, phone number, </a:t>
            </a:r>
            <a:r>
              <a:rPr lang="en-US" sz="1800" dirty="0">
                <a:solidFill>
                  <a:srgbClr val="FF0000"/>
                </a:solidFill>
              </a:rPr>
              <a:t>number of pharmacies in the network, and mix</a:t>
            </a:r>
            <a:r>
              <a:rPr lang="en-US" sz="1800" dirty="0"/>
              <a:t> (specifically the type of pharmacy, such as “retail pharmacy”).” </a:t>
            </a:r>
          </a:p>
          <a:p>
            <a:r>
              <a:rPr lang="en-US" dirty="0"/>
              <a:t>The Plan-Net IG supports these tools that address these requirements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DA552-AAC8-564A-878C-0F3203A855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6E4D5-C60D-8A4A-B0E3-06660AAE3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529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24E89-2F28-D942-80E8-DD4F28AE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Pharmacy Mix in the Reference Client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AE66E1-0ADB-6C4E-A6DE-88B6CBB3E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733" y="1134893"/>
            <a:ext cx="4417896" cy="353150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E7A1A-8675-1848-93C0-87212B0823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interpretation of</a:t>
            </a:r>
            <a:br>
              <a:rPr lang="en-US" dirty="0"/>
            </a:br>
            <a:r>
              <a:rPr lang="en-US" dirty="0"/>
              <a:t>a pharmacy mix report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C4DF81-FD7C-D64D-90EB-9640C2F3CE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E3B87A-93CE-2A4B-A174-4BB15BB434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5187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7BA32-297E-4025-8C34-AD38F9EC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FHIR Resources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D1B61-3967-4A45-BA0F-600566D78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DC398-0B02-4072-B6A0-48773C4214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2328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73764-731D-4048-AB64-ABF0A424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80" y="28082"/>
            <a:ext cx="8229600" cy="782327"/>
          </a:xfrm>
        </p:spPr>
        <p:txBody>
          <a:bodyPr/>
          <a:lstStyle/>
          <a:p>
            <a:r>
              <a:rPr lang="en-US" dirty="0"/>
              <a:t>Plan-Net Profiles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9B368-5674-D644-92A2-0ED8922FE1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8C4E5-5C65-9B4C-866C-6C5F210957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150" name="Picture 149">
            <a:extLst>
              <a:ext uri="{FF2B5EF4-FFF2-40B4-BE49-F238E27FC236}">
                <a16:creationId xmlns:a16="http://schemas.microsoft.com/office/drawing/2014/main" id="{FB02694D-994A-AA47-9F8A-9431702A1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34" y="611583"/>
            <a:ext cx="7108507" cy="40853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D32723-44A8-5C47-9FC4-FFA207FAB6AF}"/>
              </a:ext>
            </a:extLst>
          </p:cNvPr>
          <p:cNvSpPr txBox="1"/>
          <p:nvPr/>
        </p:nvSpPr>
        <p:spPr>
          <a:xfrm>
            <a:off x="3369405" y="2743200"/>
            <a:ext cx="19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C2227"/>
                </a:solidFill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0567CB-ABA2-0E49-88E2-2A39874569A8}"/>
              </a:ext>
            </a:extLst>
          </p:cNvPr>
          <p:cNvSpPr txBox="1"/>
          <p:nvPr/>
        </p:nvSpPr>
        <p:spPr>
          <a:xfrm>
            <a:off x="5337048" y="1514856"/>
            <a:ext cx="19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C2227"/>
                </a:solidFill>
              </a:rPr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F875EF-48B6-BF41-ABCE-721556CB77C5}"/>
              </a:ext>
            </a:extLst>
          </p:cNvPr>
          <p:cNvSpPr txBox="1"/>
          <p:nvPr/>
        </p:nvSpPr>
        <p:spPr>
          <a:xfrm>
            <a:off x="7265946" y="4207709"/>
            <a:ext cx="19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C2227"/>
                </a:solidFill>
              </a:rPr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7B04F1-F907-0545-B90C-DF716411C32C}"/>
              </a:ext>
            </a:extLst>
          </p:cNvPr>
          <p:cNvSpPr txBox="1"/>
          <p:nvPr/>
        </p:nvSpPr>
        <p:spPr>
          <a:xfrm>
            <a:off x="1173359" y="2384338"/>
            <a:ext cx="19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C2227"/>
                </a:solidFill>
              </a:rPr>
              <a:t>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00A5B3-322A-8947-8277-92D98F80F2BE}"/>
              </a:ext>
            </a:extLst>
          </p:cNvPr>
          <p:cNvSpPr txBox="1"/>
          <p:nvPr/>
        </p:nvSpPr>
        <p:spPr>
          <a:xfrm>
            <a:off x="1242674" y="4482955"/>
            <a:ext cx="322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C2227"/>
                </a:solidFill>
              </a:rPr>
              <a:t>* </a:t>
            </a:r>
            <a:r>
              <a:rPr lang="en-US" sz="1400" dirty="0"/>
              <a:t>= profiles </a:t>
            </a:r>
            <a:r>
              <a:rPr lang="en-US" sz="1400" b="1" dirty="0"/>
              <a:t>not</a:t>
            </a:r>
            <a:r>
              <a:rPr lang="en-US" sz="1400" dirty="0"/>
              <a:t> based on </a:t>
            </a:r>
            <a:r>
              <a:rPr lang="en-US" sz="1400" dirty="0" err="1"/>
              <a:t>USCore</a:t>
            </a:r>
            <a:r>
              <a:rPr lang="en-US" sz="14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88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Implementation Guide Profiles (1)</a:t>
            </a:r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A6B490F0-9F17-4BC8-B7C0-FB1407BB346B}" type="slidenum">
              <a:rPr lang="en-US" altLang="en-US"/>
              <a:pPr/>
              <a:t>18</a:t>
            </a:fld>
            <a:endParaRPr lang="en-US" alt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E82AF50-A4F1-9441-860E-5D78EF138AC2}"/>
              </a:ext>
            </a:extLst>
          </p:cNvPr>
          <p:cNvGraphicFramePr>
            <a:graphicFrameLocks noGrp="1"/>
          </p:cNvGraphicFramePr>
          <p:nvPr/>
        </p:nvGraphicFramePr>
        <p:xfrm>
          <a:off x="528761" y="1264556"/>
          <a:ext cx="8229600" cy="32359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625040">
                  <a:extLst>
                    <a:ext uri="{9D8B030D-6E8A-4147-A177-3AD203B41FA5}">
                      <a16:colId xmlns:a16="http://schemas.microsoft.com/office/drawing/2014/main" val="1929367631"/>
                    </a:ext>
                  </a:extLst>
                </a:gridCol>
                <a:gridCol w="2361537">
                  <a:extLst>
                    <a:ext uri="{9D8B030D-6E8A-4147-A177-3AD203B41FA5}">
                      <a16:colId xmlns:a16="http://schemas.microsoft.com/office/drawing/2014/main" val="613941813"/>
                    </a:ext>
                  </a:extLst>
                </a:gridCol>
                <a:gridCol w="3243023">
                  <a:extLst>
                    <a:ext uri="{9D8B030D-6E8A-4147-A177-3AD203B41FA5}">
                      <a16:colId xmlns:a16="http://schemas.microsoft.com/office/drawing/2014/main" val="50760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Based 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31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PlannetEndpoint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Endpoint (R4)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Endpoint that can be used for electronic services, such as a portal or FHIR REST services, messaging or operations, or DIRECT messaging.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285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PlannetHealthcareService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HealthcareService</a:t>
                      </a:r>
                      <a:r>
                        <a:rPr lang="en-US" sz="1400" dirty="0"/>
                        <a:t>(R4)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HealthCareService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resource describes services offered by an organization/practitioner at a location, and includes services covering the entire healthcare spectrum.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304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923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Implementation Guide Profiles (2)</a:t>
            </a:r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A6B490F0-9F17-4BC8-B7C0-FB1407BB346B}" type="slidenum">
              <a:rPr lang="en-US" altLang="en-US"/>
              <a:pPr/>
              <a:t>19</a:t>
            </a:fld>
            <a:endParaRPr lang="en-US" alt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E82AF50-A4F1-9441-860E-5D78EF138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003942"/>
              </p:ext>
            </p:extLst>
          </p:nvPr>
        </p:nvGraphicFramePr>
        <p:xfrm>
          <a:off x="528761" y="1264556"/>
          <a:ext cx="8229600" cy="30226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625040">
                  <a:extLst>
                    <a:ext uri="{9D8B030D-6E8A-4147-A177-3AD203B41FA5}">
                      <a16:colId xmlns:a16="http://schemas.microsoft.com/office/drawing/2014/main" val="1929367631"/>
                    </a:ext>
                  </a:extLst>
                </a:gridCol>
                <a:gridCol w="2361537">
                  <a:extLst>
                    <a:ext uri="{9D8B030D-6E8A-4147-A177-3AD203B41FA5}">
                      <a16:colId xmlns:a16="http://schemas.microsoft.com/office/drawing/2014/main" val="613941813"/>
                    </a:ext>
                  </a:extLst>
                </a:gridCol>
                <a:gridCol w="3243023">
                  <a:extLst>
                    <a:ext uri="{9D8B030D-6E8A-4147-A177-3AD203B41FA5}">
                      <a16:colId xmlns:a16="http://schemas.microsoft.com/office/drawing/2014/main" val="50760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Based 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31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PlannetInsurancePlan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InsurancePlan</a:t>
                      </a:r>
                      <a:r>
                        <a:rPr lang="en-US" sz="1400" dirty="0"/>
                        <a:t> (R4)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Describes a package of health insurance coverage benefits that are offered under specific networks.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285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PlannetLocation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Location(</a:t>
                      </a:r>
                      <a:r>
                        <a:rPr lang="en-US" sz="1400" b="1" dirty="0" err="1"/>
                        <a:t>USCore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physical place where healthcare services are provided, practitioners are employed, organizations are based.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304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13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C4105-23D0-42AA-AAD2-0D51AF04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Announcements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33FB5-4D51-4522-BD2E-F4F519137E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3" y="1258111"/>
            <a:ext cx="8228884" cy="338532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you have technical difficulties, log out of </a:t>
            </a:r>
            <a:r>
              <a:rPr lang="en-US" dirty="0" err="1"/>
              <a:t>Whova</a:t>
            </a:r>
            <a:r>
              <a:rPr lang="en-US" dirty="0"/>
              <a:t> and sign back on. In most cases, this should resolve your issues.</a:t>
            </a:r>
          </a:p>
          <a:p>
            <a:r>
              <a:rPr lang="en-US" dirty="0"/>
              <a:t>Post your questions in the Q&amp;A box and not through the chat feature.</a:t>
            </a:r>
          </a:p>
          <a:p>
            <a:r>
              <a:rPr lang="en-US" dirty="0"/>
              <a:t>Do not enable your video or microphone unless prompted by the presenter. </a:t>
            </a:r>
          </a:p>
          <a:p>
            <a:r>
              <a:rPr lang="en-US" dirty="0"/>
              <a:t>If you can’t hear or see something, use the chat box to let us know.</a:t>
            </a:r>
          </a:p>
          <a:p>
            <a:r>
              <a:rPr lang="en-US" dirty="0"/>
              <a:t>Sessions will be recorded. Recordings will be posted in </a:t>
            </a:r>
            <a:r>
              <a:rPr lang="en-US" dirty="0" err="1"/>
              <a:t>Whova</a:t>
            </a:r>
            <a:r>
              <a:rPr lang="en-US" dirty="0"/>
              <a:t> later in the day. Slides will be posted in HL7’s Education on Demand within a week.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6D6D5-4FFB-44C8-B7F5-74AE9C496B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747679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rPr>
              <a:t>® Health Level Seven and HL7 are registered trademarks of Health Level Seven International, registered with the United States Patent and Trademark Office.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99817-996F-42A2-AB5A-094EBDDFF5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B22ABC-0FED-4D64-8F5D-7D0F97264170}" type="slidenum">
              <a:rPr kumimoji="0" lang="en-US" alt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-126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80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Implementation Guide Profiles (3)</a:t>
            </a:r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A6B490F0-9F17-4BC8-B7C0-FB1407BB346B}" type="slidenum">
              <a:rPr lang="en-US" altLang="en-US"/>
              <a:pPr/>
              <a:t>20</a:t>
            </a:fld>
            <a:endParaRPr lang="en-US" alt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E82AF50-A4F1-9441-860E-5D78EF138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709339"/>
              </p:ext>
            </p:extLst>
          </p:nvPr>
        </p:nvGraphicFramePr>
        <p:xfrm>
          <a:off x="528761" y="1264556"/>
          <a:ext cx="8229600" cy="30226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625040">
                  <a:extLst>
                    <a:ext uri="{9D8B030D-6E8A-4147-A177-3AD203B41FA5}">
                      <a16:colId xmlns:a16="http://schemas.microsoft.com/office/drawing/2014/main" val="1929367631"/>
                    </a:ext>
                  </a:extLst>
                </a:gridCol>
                <a:gridCol w="2361537">
                  <a:extLst>
                    <a:ext uri="{9D8B030D-6E8A-4147-A177-3AD203B41FA5}">
                      <a16:colId xmlns:a16="http://schemas.microsoft.com/office/drawing/2014/main" val="613941813"/>
                    </a:ext>
                  </a:extLst>
                </a:gridCol>
                <a:gridCol w="3243023">
                  <a:extLst>
                    <a:ext uri="{9D8B030D-6E8A-4147-A177-3AD203B41FA5}">
                      <a16:colId xmlns:a16="http://schemas.microsoft.com/office/drawing/2014/main" val="50760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Profile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Based 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31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PlannetNetwork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Organization (</a:t>
                      </a:r>
                      <a:r>
                        <a:rPr lang="en-US" sz="1400" b="1" dirty="0" err="1"/>
                        <a:t>USCore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network is an aggregation of organizations and individuals that deliver a set of services across a geography through health insurance products/plans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285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PlannetOrganization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Organization(</a:t>
                      </a:r>
                      <a:r>
                        <a:rPr lang="en-US" sz="1400" b="1" dirty="0" err="1"/>
                        <a:t>USCore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formal or informal grouping of people or organizations with a common purpose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304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432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628" y="164941"/>
            <a:ext cx="8229600" cy="782327"/>
          </a:xfrm>
        </p:spPr>
        <p:txBody>
          <a:bodyPr/>
          <a:lstStyle/>
          <a:p>
            <a:r>
              <a:rPr lang="en-US" altLang="en-US" dirty="0"/>
              <a:t>Implementation Guide Profiles (4)</a:t>
            </a:r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A6B490F0-9F17-4BC8-B7C0-FB1407BB346B}" type="slidenum">
              <a:rPr lang="en-US" altLang="en-US"/>
              <a:pPr/>
              <a:t>21</a:t>
            </a:fld>
            <a:endParaRPr lang="en-US" alt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E82AF50-A4F1-9441-860E-5D78EF138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353912"/>
              </p:ext>
            </p:extLst>
          </p:nvPr>
        </p:nvGraphicFramePr>
        <p:xfrm>
          <a:off x="396456" y="1328185"/>
          <a:ext cx="8229600" cy="30835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632991">
                  <a:extLst>
                    <a:ext uri="{9D8B030D-6E8A-4147-A177-3AD203B41FA5}">
                      <a16:colId xmlns:a16="http://schemas.microsoft.com/office/drawing/2014/main" val="1929367631"/>
                    </a:ext>
                  </a:extLst>
                </a:gridCol>
                <a:gridCol w="2488758">
                  <a:extLst>
                    <a:ext uri="{9D8B030D-6E8A-4147-A177-3AD203B41FA5}">
                      <a16:colId xmlns:a16="http://schemas.microsoft.com/office/drawing/2014/main" val="613941813"/>
                    </a:ext>
                  </a:extLst>
                </a:gridCol>
                <a:gridCol w="3107851">
                  <a:extLst>
                    <a:ext uri="{9D8B030D-6E8A-4147-A177-3AD203B41FA5}">
                      <a16:colId xmlns:a16="http://schemas.microsoft.com/office/drawing/2014/main" val="50760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Profile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Based 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31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PlannetOrganizationAffiliation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OrganizationAffiliation</a:t>
                      </a:r>
                      <a:r>
                        <a:rPr lang="en-US" sz="1400" dirty="0"/>
                        <a:t>(R4)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Describes relationships between organizations, including the services one organization provides another.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285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PlannetPractitioner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Practitioner(</a:t>
                      </a:r>
                      <a:r>
                        <a:rPr lang="en-US" sz="1400" b="1" dirty="0" err="1"/>
                        <a:t>USCore</a:t>
                      </a:r>
                      <a:r>
                        <a:rPr lang="en-US" sz="140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Practitioner is a person who is directly or indirectly involved in the provisioning of healthcare.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304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PlannetPractitionerRole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PractitionerRole</a:t>
                      </a:r>
                      <a:r>
                        <a:rPr lang="en-US" sz="1400" dirty="0"/>
                        <a:t>(R4)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     (</a:t>
                      </a:r>
                      <a:r>
                        <a:rPr lang="en-US" sz="1400" dirty="0" err="1"/>
                        <a:t>USCore</a:t>
                      </a:r>
                      <a:r>
                        <a:rPr lang="en-US" sz="1400" dirty="0"/>
                        <a:t> profile not used)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person who is directly or indirectly involved in the provisioning of healthcare.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923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294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Implementation Guide Key Extensions</a:t>
            </a:r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A6B490F0-9F17-4BC8-B7C0-FB1407BB346B}" type="slidenum">
              <a:rPr lang="en-US" altLang="en-US"/>
              <a:pPr/>
              <a:t>22</a:t>
            </a:fld>
            <a:endParaRPr lang="en-US" alt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9E2FF39-81C1-7D4E-A348-E4F0D796BBF3}"/>
              </a:ext>
            </a:extLst>
          </p:cNvPr>
          <p:cNvGraphicFramePr>
            <a:graphicFrameLocks noGrp="1"/>
          </p:cNvGraphicFramePr>
          <p:nvPr/>
        </p:nvGraphicFramePr>
        <p:xfrm>
          <a:off x="513907" y="1134893"/>
          <a:ext cx="8228883" cy="339852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824179">
                  <a:extLst>
                    <a:ext uri="{9D8B030D-6E8A-4147-A177-3AD203B41FA5}">
                      <a16:colId xmlns:a16="http://schemas.microsoft.com/office/drawing/2014/main" val="2893821842"/>
                    </a:ext>
                  </a:extLst>
                </a:gridCol>
                <a:gridCol w="6404704">
                  <a:extLst>
                    <a:ext uri="{9D8B030D-6E8A-4147-A177-3AD203B41FA5}">
                      <a16:colId xmlns:a16="http://schemas.microsoft.com/office/drawing/2014/main" val="68470305"/>
                    </a:ext>
                  </a:extLst>
                </a:gridCol>
              </a:tblGrid>
              <a:tr h="231837">
                <a:tc>
                  <a:txBody>
                    <a:bodyPr/>
                    <a:lstStyle/>
                    <a:p>
                      <a:r>
                        <a:rPr lang="en-US" sz="1300" dirty="0"/>
                        <a:t>Extension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327822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r>
                        <a:rPr lang="en-US" sz="1200" b="1" dirty="0"/>
                        <a:t>Accessibility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Describes accessibility options offered by a practitioner or at a location.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545622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r>
                        <a:rPr lang="en-US" sz="1200" b="1" dirty="0"/>
                        <a:t>Communication Proficiency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Expresses a practitioner’s spoken proficiency with the language indicated in </a:t>
                      </a:r>
                      <a:r>
                        <a:rPr lang="en-US" sz="12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practitioner.communication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798256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Contactpoint</a:t>
                      </a:r>
                      <a:r>
                        <a:rPr lang="en-US" sz="1200" b="1" dirty="0"/>
                        <a:t> Available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Represents the days and times a contact point is available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378693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r>
                        <a:rPr lang="en-US" sz="1200" b="1" dirty="0"/>
                        <a:t>Delivery Method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Describes the physical/virtual service delivery method.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049151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r>
                        <a:rPr lang="en-US" sz="1200" b="1" dirty="0"/>
                        <a:t>Endpoint Use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Describes the specific use cases (service descriptions) supported by the endpoint.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013770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r>
                        <a:rPr lang="en-US" sz="1200" b="1" dirty="0"/>
                        <a:t>New Patients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Indicates whether a provider accepts new patients by location and network.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418410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r>
                        <a:rPr lang="en-US" sz="1200" b="1" dirty="0"/>
                        <a:t>Qualification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Used to add qualifications for an organization (e.g. accreditation) or </a:t>
                      </a:r>
                      <a:r>
                        <a:rPr lang="en-US" sz="1200" dirty="0" err="1"/>
                        <a:t>practitionerRole</a:t>
                      </a:r>
                      <a:r>
                        <a:rPr lang="en-US" sz="1200" dirty="0"/>
                        <a:t> (e.g. registered to prescribe controlled substances).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419547"/>
                  </a:ext>
                </a:extLst>
              </a:tr>
              <a:tr h="231837">
                <a:tc>
                  <a:txBody>
                    <a:bodyPr/>
                    <a:lstStyle/>
                    <a:p>
                      <a:r>
                        <a:rPr lang="en-US" sz="1200" b="1" dirty="0"/>
                        <a:t>Via-Intermediary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reference to an alternative point of contact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245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324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A75F9-DC2A-4173-AB98-4AF85CED0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Resources and Data Elements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770E5-AD44-4416-8FB0-795CC4F1A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All profiles in the IG are required (SHALL)</a:t>
            </a:r>
          </a:p>
          <a:p>
            <a:r>
              <a:rPr lang="en-US" dirty="0"/>
              <a:t>Best effort has been made to align with current Payer directory content.</a:t>
            </a:r>
          </a:p>
          <a:p>
            <a:r>
              <a:rPr lang="en-US" dirty="0"/>
              <a:t>Min Cardinality &gt;= 1 elements and Must Support (MS) data elements ensure compliance with CMS rule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B98FB-84FB-4783-8C83-AC781CF063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5C7C1-5FE6-4629-8F03-5490F3E713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8038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C5D4E-F0DE-4AFD-B6E8-D66249354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Terminologies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ED81C-A668-40FE-A048-4C3725EC87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 licensed terminologies</a:t>
            </a:r>
          </a:p>
          <a:p>
            <a:r>
              <a:rPr lang="en-US" dirty="0"/>
              <a:t>Several </a:t>
            </a:r>
            <a:r>
              <a:rPr lang="en-US" dirty="0" err="1"/>
              <a:t>valuesets</a:t>
            </a:r>
            <a:r>
              <a:rPr lang="en-US" dirty="0"/>
              <a:t> based on subsets of  NUCC Provider Taxonomy</a:t>
            </a:r>
          </a:p>
          <a:p>
            <a:r>
              <a:rPr lang="en-US" dirty="0"/>
              <a:t>All </a:t>
            </a:r>
            <a:r>
              <a:rPr lang="en-US" dirty="0" err="1"/>
              <a:t>valuesets</a:t>
            </a:r>
            <a:r>
              <a:rPr lang="en-US" dirty="0"/>
              <a:t> supported by HL7 Terminologies or defined within IG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FC999-817C-47A1-B43C-1E515D96DF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A049E-B0C7-40A4-9624-6568813B4E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469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154E-402C-4933-B9E6-AA3903AC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FHIR Operations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70A75-3132-4335-B280-B417324E81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84F35-A7B1-4549-97EB-179A1E8DDB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8392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D327A9-E36D-4ADF-B124-2C29F079B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FHIR Technologies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8CF655-243D-4C7F-AF8E-E0C10B4543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973FC3-2D00-4AFD-AA5F-79433C54C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97D37-AE03-4259-A073-0C40D0D3B0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0309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F5316-5E82-474E-962C-A2CA62C48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Search </a:t>
            </a:r>
            <a:r>
              <a:rPr lang="en-US" dirty="0">
                <a:hlinkClick r:id="rId2"/>
              </a:rPr>
              <a:t>Capabilities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2B13D-F48E-6A4B-8B3D-74621B3D1B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4D1AE-D758-8342-B559-04125F1C93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9E082F-ADAB-7147-890F-C035B6B3C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630" y="877824"/>
            <a:ext cx="4915612" cy="375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48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FDB9B-1958-114A-984A-E209A646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FHIR (aka Flat FHIR)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D4E3F-D192-E34B-8C81-235B4FA671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Not mentioned or required by IG (yet)</a:t>
            </a:r>
          </a:p>
          <a:p>
            <a:r>
              <a:rPr lang="en-US" dirty="0"/>
              <a:t>Asynchronous interaction via $export operation to request access to full content of directory in NDJSON files</a:t>
            </a:r>
          </a:p>
          <a:p>
            <a:r>
              <a:rPr lang="en-US" dirty="0"/>
              <a:t>Server and Client Reference Implementations demonstrate usage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F1724-1DFC-DA46-B048-8023577850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192D8E-7BF7-0D44-A2FB-138BAFD16E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4968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F9347-86B0-435E-847F-ED0A35F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</a:t>
            </a:r>
            <a:r>
              <a:rPr lang="en-US" dirty="0" err="1"/>
              <a:t>ImplemeNtation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75A4B-2AFA-49A3-9789-F928D53188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177A4-D5CB-4AA9-A06D-4D07E326D2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224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64844D-FE9F-409E-B743-B62B382A5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Outline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196635-EA0D-4A0D-A77F-B53E1D624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 - Purpose of the IG</a:t>
            </a:r>
          </a:p>
          <a:p>
            <a:pPr lvl="1"/>
            <a:r>
              <a:rPr lang="en-US" dirty="0"/>
              <a:t>Regulatory context, if applicable</a:t>
            </a:r>
          </a:p>
          <a:p>
            <a:r>
              <a:rPr lang="en-US" dirty="0"/>
              <a:t>Workflows addressed</a:t>
            </a:r>
          </a:p>
          <a:p>
            <a:r>
              <a:rPr lang="en-US" dirty="0"/>
              <a:t>FHIR Resources</a:t>
            </a:r>
          </a:p>
          <a:p>
            <a:r>
              <a:rPr lang="en-US" dirty="0"/>
              <a:t>FHIR Operations</a:t>
            </a:r>
          </a:p>
          <a:p>
            <a:r>
              <a:rPr lang="en-US" dirty="0"/>
              <a:t>Conformance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959BFF-895D-429F-9AF9-C91F44E02C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A93E9-7DF4-4245-86E5-6806B8F061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6025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180DD-60B2-EB4D-837B-2D3130A94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30" y="0"/>
            <a:ext cx="8229600" cy="782327"/>
          </a:xfrm>
        </p:spPr>
        <p:txBody>
          <a:bodyPr/>
          <a:lstStyle/>
          <a:p>
            <a:r>
              <a:rPr lang="en-US" dirty="0"/>
              <a:t>Reference Implementations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D9747-E4F2-744D-8544-13B1949308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3647" y="883724"/>
            <a:ext cx="8228883" cy="3376051"/>
          </a:xfrm>
        </p:spPr>
        <p:txBody>
          <a:bodyPr/>
          <a:lstStyle/>
          <a:p>
            <a:r>
              <a:rPr lang="en-US" sz="2000" b="1" dirty="0"/>
              <a:t>Reference Client</a:t>
            </a:r>
            <a:endParaRPr lang="en-US" sz="2000" dirty="0"/>
          </a:p>
          <a:p>
            <a:pPr lvl="1"/>
            <a:r>
              <a:rPr lang="en-US" sz="1800" dirty="0"/>
              <a:t>MITRE: Initial Web GUI (Ruby):</a:t>
            </a:r>
          </a:p>
          <a:p>
            <a:pPr lvl="2"/>
            <a:r>
              <a:rPr lang="en-US" sz="1600" dirty="0"/>
              <a:t>Code:  </a:t>
            </a:r>
            <a:r>
              <a:rPr lang="en-US" sz="1600" dirty="0">
                <a:hlinkClick r:id="rId2"/>
              </a:rPr>
              <a:t>https://github.com/HL7-DaVinci/plan-net_client/</a:t>
            </a:r>
            <a:endParaRPr lang="en-US" sz="1600" dirty="0"/>
          </a:p>
          <a:p>
            <a:pPr lvl="2"/>
            <a:r>
              <a:rPr lang="en-US" sz="1600" dirty="0"/>
              <a:t>Deployed Web-Client: </a:t>
            </a:r>
            <a:r>
              <a:rPr lang="en-US" sz="1600" dirty="0">
                <a:hlinkClick r:id="rId3"/>
              </a:rPr>
              <a:t>https://davinci-plan-net-client.logicahealth.org/</a:t>
            </a:r>
            <a:r>
              <a:rPr lang="en-US" sz="1600" dirty="0"/>
              <a:t>    </a:t>
            </a:r>
          </a:p>
          <a:p>
            <a:r>
              <a:rPr lang="en-US" sz="2000" b="1" dirty="0"/>
              <a:t>Reference Server </a:t>
            </a:r>
          </a:p>
          <a:p>
            <a:pPr lvl="1"/>
            <a:r>
              <a:rPr lang="en-US" sz="1600" dirty="0"/>
              <a:t>MITRE:  HAPI server with Conformance resources and Sample Data:</a:t>
            </a:r>
          </a:p>
          <a:p>
            <a:pPr lvl="1"/>
            <a:r>
              <a:rPr lang="en-US" sz="1800" dirty="0"/>
              <a:t>Code:  </a:t>
            </a:r>
            <a:r>
              <a:rPr lang="en-US" sz="1800" dirty="0">
                <a:hlinkClick r:id="rId4"/>
              </a:rPr>
              <a:t>https://github.com/HL7-DaVinci/plan-net-ri</a:t>
            </a:r>
            <a:endParaRPr lang="en-US" sz="1800" dirty="0"/>
          </a:p>
          <a:p>
            <a:pPr lvl="1"/>
            <a:r>
              <a:rPr lang="en-US" sz="1800" dirty="0"/>
              <a:t>Deployed Server: </a:t>
            </a:r>
            <a:r>
              <a:rPr lang="en-US" sz="1800" dirty="0">
                <a:hlinkClick r:id="rId5"/>
              </a:rPr>
              <a:t>https://davinci-plan-net-ri.logicahealth.org/fhir</a:t>
            </a:r>
            <a:r>
              <a:rPr lang="en-US" sz="1800" dirty="0"/>
              <a:t>  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2200" dirty="0"/>
              <a:t>Demonstration and Discussion on Thursday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5059F-CF1A-CD48-88E7-D04C2523E1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4D42E-66C8-B441-8107-1EB6F9774C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6677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C440-4A7D-40C3-8383-9658DF3C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Resources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F674CD-D4EE-41FB-A02B-D5FEC8919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8D61D-5FD4-43EF-9016-7DAC43B77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0259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E22D4-F612-F14C-8A78-5F6C8A5D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9297E-2B8B-5C46-AFEA-D4501D3A82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Touchstone Tests 	</a:t>
            </a:r>
          </a:p>
          <a:p>
            <a:pPr lvl="1"/>
            <a:r>
              <a:rPr lang="en-US" dirty="0">
                <a:hlinkClick r:id="rId2"/>
              </a:rPr>
              <a:t>https://touchstone.aegis.net/touchstone/testdefinitions?selectedTestGrp=/FHIRSandbox/DaVinci/FHIR4-0-0-Test/PDex/03-PlanNet&amp;activeOnly=false&amp;contentEntry=TEST_SCRIPTS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Presentation on Aegis/Touchstone resources for </a:t>
            </a:r>
            <a:br>
              <a:rPr lang="en-US" dirty="0"/>
            </a:br>
            <a:r>
              <a:rPr lang="en-US" dirty="0"/>
              <a:t>Formulary and Plan-Net Testing:</a:t>
            </a:r>
          </a:p>
          <a:p>
            <a:pPr lvl="1"/>
            <a:r>
              <a:rPr lang="en-US" dirty="0"/>
              <a:t>Thursday 12:30-1pm ET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4507C-144B-6443-9BD3-A3E6BCE6B6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FF1DF-9DE8-7C41-B0D0-15C263E1FD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2726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E8FF-EDC9-4279-953C-698F0D869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F3815D-C5D8-4981-BA67-FFEEFEB110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D43CB-7D77-401C-AE37-BFCA2AA66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59573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53E7CA-AA1D-4277-BB93-858C9700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88E034-CAC5-4B99-9CA8-6EAA001C3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Join session tomorrow 11am-4pm</a:t>
            </a:r>
          </a:p>
          <a:p>
            <a:pPr lvl="1"/>
            <a:r>
              <a:rPr lang="en-US" dirty="0"/>
              <a:t>Formulary + Plan-Net</a:t>
            </a:r>
          </a:p>
          <a:p>
            <a:r>
              <a:rPr lang="en-US" dirty="0"/>
              <a:t>Weekly Call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6F0D5B-0F47-4BC0-8C22-A4B8A62B04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745E5-6B31-4B33-A087-2A72AF2554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7169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E8FF-EDC9-4279-953C-698F0D869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Day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F3815D-C5D8-4981-BA67-FFEEFEB110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D43CB-7D77-401C-AE37-BFCA2AA66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168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49CA64-C287-42C3-B589-606143C7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F98094-B564-4C9A-9789-87467AE58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Note:  Plan-Net + Formulary together</a:t>
            </a:r>
          </a:p>
          <a:p>
            <a:r>
              <a:rPr lang="en-US" dirty="0"/>
              <a:t>Deep Dive into examples for representing directory information using Plan-Net profiles</a:t>
            </a:r>
          </a:p>
          <a:p>
            <a:r>
              <a:rPr lang="en-US" dirty="0"/>
              <a:t>Demonstration of Plan-Net reference client/server</a:t>
            </a:r>
          </a:p>
          <a:p>
            <a:r>
              <a:rPr lang="en-US" dirty="0"/>
              <a:t>Q&amp;A with IG developers and CMS</a:t>
            </a:r>
          </a:p>
          <a:p>
            <a:r>
              <a:rPr lang="en-US" dirty="0"/>
              <a:t>Aegis/Touchstone testing resources</a:t>
            </a:r>
          </a:p>
          <a:p>
            <a:r>
              <a:rPr lang="en-US" dirty="0"/>
              <a:t>Integration with other clients/servers (TBD)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7DAB8-6583-4A80-906D-EB8D755469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34527-9015-4715-A11D-5F398154AF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0193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C81EA7-39D5-42B4-BAC6-B79AC369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07A17-259E-422F-829A-2F43724F4A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15167-29A0-464B-866C-1F6CA526E8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574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FF79-EA6F-4810-9B6E-7A6470C85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4338" name="Footer Placeholder 2">
            <a:extLst>
              <a:ext uri="{FF2B5EF4-FFF2-40B4-BE49-F238E27FC236}">
                <a16:creationId xmlns:a16="http://schemas.microsoft.com/office/drawing/2014/main" id="{0A56FC41-1855-4357-A6DB-68BD42303F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CA937834-6DB0-4CC8-B206-77B1A5C3C0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230949B8-3E91-4418-885E-05B520FEBC25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BDCB00-6D97-4FEB-A2E1-89E22FF2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 of the IG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4EFA61-882E-4A67-AD37-AA31E00A7A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All Info on </a:t>
            </a:r>
            <a:r>
              <a:rPr lang="en-US" dirty="0" err="1"/>
              <a:t>Connectathon</a:t>
            </a:r>
            <a:r>
              <a:rPr lang="en-US" dirty="0"/>
              <a:t> Confluence Page:</a:t>
            </a:r>
          </a:p>
          <a:p>
            <a:pPr lvl="1"/>
            <a:r>
              <a:rPr lang="en-US" dirty="0">
                <a:hlinkClick r:id="rId2"/>
              </a:rPr>
              <a:t>https://confluence.hl7.org/pages/viewpage.action?pageId=97464494</a:t>
            </a:r>
            <a:endParaRPr lang="en-US" dirty="0"/>
          </a:p>
          <a:p>
            <a:r>
              <a:rPr lang="en-US" dirty="0"/>
              <a:t>STU1 Implementation Guide:</a:t>
            </a:r>
          </a:p>
          <a:p>
            <a:pPr lvl="1"/>
            <a:r>
              <a:rPr lang="en-US" altLang="en-US" dirty="0"/>
              <a:t> </a:t>
            </a:r>
            <a:r>
              <a:rPr lang="en-US" dirty="0">
                <a:hlinkClick r:id="rId3"/>
              </a:rPr>
              <a:t>http://hl7.org/fhir/us/davinci-pdex-plan-net/</a:t>
            </a:r>
            <a:endParaRPr lang="en-US" dirty="0"/>
          </a:p>
          <a:p>
            <a:r>
              <a:rPr lang="en-US" dirty="0" err="1"/>
              <a:t>Zulip</a:t>
            </a:r>
            <a:r>
              <a:rPr lang="en-US" dirty="0"/>
              <a:t> Stream: </a:t>
            </a:r>
          </a:p>
          <a:p>
            <a:pPr lvl="1"/>
            <a:r>
              <a:rPr lang="en-US" dirty="0">
                <a:hlinkClick r:id="rId4"/>
              </a:rPr>
              <a:t>https://chat.fhir.org/#narrow/stream/229922-Da.2BVinci.2BPDex.2BPlan-Net</a:t>
            </a:r>
            <a:r>
              <a:rPr lang="en-US" dirty="0"/>
              <a:t>    (</a:t>
            </a:r>
            <a:r>
              <a:rPr lang="en-US" dirty="0" err="1"/>
              <a:t>Davinci+Pdex+Plan+Net</a:t>
            </a:r>
            <a:r>
              <a:rPr lang="en-US" dirty="0"/>
              <a:t>)</a:t>
            </a:r>
          </a:p>
          <a:p>
            <a:pPr lvl="1"/>
            <a:endParaRPr lang="en-US" sz="800" dirty="0"/>
          </a:p>
          <a:p>
            <a:pPr lv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31B00-EB9E-4973-9318-9C96AF6FD2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7D97B-0CE4-4E17-AE42-D42B262047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240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907DB-7DDF-4344-BE89-BE025A4B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Source Reference Implementations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3580F-A806-1845-81E9-713C3BAEA6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Client</a:t>
            </a:r>
          </a:p>
          <a:p>
            <a:pPr lvl="1"/>
            <a:r>
              <a:rPr lang="en-US" dirty="0">
                <a:hlinkClick r:id="rId2"/>
              </a:rPr>
              <a:t>https://plan-net-client.herokuapp.com/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https://github.com/HL7-DaVinci/plan-net_client/</a:t>
            </a:r>
            <a:r>
              <a:rPr lang="en-US" dirty="0"/>
              <a:t> </a:t>
            </a:r>
          </a:p>
          <a:p>
            <a:r>
              <a:rPr lang="en-US" dirty="0"/>
              <a:t>Server</a:t>
            </a:r>
          </a:p>
          <a:p>
            <a:pPr lvl="1"/>
            <a:r>
              <a:rPr lang="en-US" dirty="0">
                <a:hlinkClick r:id="rId4"/>
              </a:rPr>
              <a:t>https://davinci-plan-net-ri.logicahealth.org/fhir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5"/>
              </a:rPr>
              <a:t>https://github.com/HL7-DaVinci/plan-net-ri</a:t>
            </a:r>
            <a:r>
              <a:rPr lang="en-US" dirty="0"/>
              <a:t> </a:t>
            </a:r>
          </a:p>
          <a:p>
            <a:r>
              <a:rPr lang="en-US" dirty="0"/>
              <a:t>Sample Data</a:t>
            </a:r>
          </a:p>
          <a:p>
            <a:pPr lvl="1"/>
            <a:r>
              <a:rPr lang="en-US" dirty="0">
                <a:hlinkClick r:id="rId6"/>
              </a:rPr>
              <a:t>https://github.com/HL7-DaVinci/pdex-plan-net-sample-data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054C4-B207-7A4A-8678-9F0837BFA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854C1-C133-E743-8354-834DA0405C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5913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B05FA-F6DC-4D50-BF89-6A5E2E99E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166BD-5ADA-4BBD-B5A1-16A6FF8C2D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C6372-A367-4FF9-AC66-1C7928B21C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5296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a Plan-Net?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Plan-Net defines a FHIR interface to a health insurer’s insurance plans, their associated networks, and the organizations and providers that participate in these networks.  In other words, it is a </a:t>
            </a:r>
            <a:r>
              <a:rPr lang="en-US" b="1" dirty="0"/>
              <a:t>Payer Provider Directory</a:t>
            </a:r>
            <a:r>
              <a:rPr lang="en-US" dirty="0"/>
              <a:t>.</a:t>
            </a:r>
          </a:p>
          <a:p>
            <a:r>
              <a:rPr lang="en-US" dirty="0"/>
              <a:t>Enables 3rd parties to develop applications through which consumers and providers can query the participants in a payer’s network that may provide services that address their health care needs</a:t>
            </a:r>
          </a:p>
          <a:p>
            <a:endParaRPr lang="en-US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A6B490F0-9F17-4BC8-B7C0-FB1407BB346B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364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BD03358-C736-4C1A-8E91-843C37ADF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/>
              <a:t>CMS Interoperability and Patient Access Final Rule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B0E4E026-786C-4803-B32F-B87B17FF0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sz="2000" dirty="0"/>
              <a:t>A Provider Directory API is required by the CMS Interoperability and Patient Access Final Rule</a:t>
            </a:r>
          </a:p>
          <a:p>
            <a:pPr lvl="1"/>
            <a:r>
              <a:rPr lang="en-US" sz="1600" dirty="0"/>
              <a:t>Enforced July 1, 2021:</a:t>
            </a:r>
          </a:p>
          <a:p>
            <a:pPr lvl="2"/>
            <a:r>
              <a:rPr lang="en-US" sz="1400" dirty="0"/>
              <a:t>Medicare Advantage organizations, state Medicaid and Children’s Health Insurance Program (CHIP) fee-for-service (FFS), Medicaid managed care plans, and CHIP managed care entities, or plan years beginning on or after January 1, 2021 for Qualified Health Plans (QHPs) on the Federally-facilitated exchanges (FFEs)</a:t>
            </a:r>
          </a:p>
          <a:p>
            <a:pPr lvl="1"/>
            <a:r>
              <a:rPr lang="en-US" sz="1600" dirty="0"/>
              <a:t>Must include, at a minimum:</a:t>
            </a:r>
          </a:p>
          <a:p>
            <a:pPr lvl="2"/>
            <a:r>
              <a:rPr lang="en-US" sz="1400" dirty="0"/>
              <a:t>Provider names, addresses, phone #s and specialties</a:t>
            </a:r>
          </a:p>
          <a:p>
            <a:pPr lvl="2"/>
            <a:r>
              <a:rPr lang="en-US" sz="1400" dirty="0"/>
              <a:t>Pharmacy names, addresses, phone numbers, and type</a:t>
            </a:r>
          </a:p>
          <a:p>
            <a:pPr lvl="1"/>
            <a:r>
              <a:rPr lang="en-US" sz="1600" dirty="0"/>
              <a:t>Must be updated within 30 calendar days of payer receiving updates</a:t>
            </a:r>
          </a:p>
          <a:p>
            <a:pPr marL="457200" lvl="1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  <a:p>
            <a:endParaRPr lang="it-IT" altLang="en-US" dirty="0"/>
          </a:p>
          <a:p>
            <a:endParaRPr lang="en-US" altLang="en-US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2AFA8FB-2E5A-4324-ADD7-1326236DA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2EEC91F9-0B4D-4914-992D-9AA65CF327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A6B490F0-9F17-4BC8-B7C0-FB1407BB346B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812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5B774BE1140E4383C29F5B375D5F29" ma:contentTypeVersion="13" ma:contentTypeDescription="Create a new document." ma:contentTypeScope="" ma:versionID="60b1576a0607e774068e6c6b04707a91">
  <xsd:schema xmlns:xsd="http://www.w3.org/2001/XMLSchema" xmlns:xs="http://www.w3.org/2001/XMLSchema" xmlns:p="http://schemas.microsoft.com/office/2006/metadata/properties" xmlns:ns3="55794bd7-4697-458c-afec-2bfe436cd9e4" xmlns:ns4="8b99da0a-b845-41b1-9675-7eff45897669" targetNamespace="http://schemas.microsoft.com/office/2006/metadata/properties" ma:root="true" ma:fieldsID="0528d1a05b6484058aa230bf65578159" ns3:_="" ns4:_="">
    <xsd:import namespace="55794bd7-4697-458c-afec-2bfe436cd9e4"/>
    <xsd:import namespace="8b99da0a-b845-41b1-9675-7eff4589766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794bd7-4697-458c-afec-2bfe436cd9e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9da0a-b845-41b1-9675-7eff458976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C62332-0E7C-4895-BD27-708BE9EAD4F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F7083BE-95CE-4CBC-8416-17BD3E2879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1F5F1E-7DF8-4787-98D1-B21C264842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794bd7-4697-458c-afec-2bfe436cd9e4"/>
    <ds:schemaRef ds:uri="8b99da0a-b845-41b1-9675-7eff458976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HL7_PowerPoint_EduWebinar_032119</Template>
  <TotalTime>7659</TotalTime>
  <Words>3278</Words>
  <Application>Microsoft Macintosh PowerPoint</Application>
  <PresentationFormat>On-screen Show (16:9)</PresentationFormat>
  <Paragraphs>321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Office Theme</vt:lpstr>
      <vt:lpstr>1_Office Theme</vt:lpstr>
      <vt:lpstr>Da Vinci Plan-Net (AKA Provider Directory)</vt:lpstr>
      <vt:lpstr>Housekeeping Announcements</vt:lpstr>
      <vt:lpstr>Tutorial Outline</vt:lpstr>
      <vt:lpstr>Introduction</vt:lpstr>
      <vt:lpstr>Tour of the IG</vt:lpstr>
      <vt:lpstr>Open Source Reference Implementations</vt:lpstr>
      <vt:lpstr>Workflows</vt:lpstr>
      <vt:lpstr>What is a Plan-Net?</vt:lpstr>
      <vt:lpstr>CMS Interoperability and Patient Access Final Rule</vt:lpstr>
      <vt:lpstr>CMS Interoperability and Patient Access Final Rule</vt:lpstr>
      <vt:lpstr>Targeted Users</vt:lpstr>
      <vt:lpstr>Use Cases</vt:lpstr>
      <vt:lpstr>Plan-Net Search Types</vt:lpstr>
      <vt:lpstr>Plan-Net “Pharmacy Mix”</vt:lpstr>
      <vt:lpstr>Pharmacy Mix in the Reference Client</vt:lpstr>
      <vt:lpstr>FHIR Resources </vt:lpstr>
      <vt:lpstr>Plan-Net Profiles</vt:lpstr>
      <vt:lpstr>Implementation Guide Profiles (1)</vt:lpstr>
      <vt:lpstr>Implementation Guide Profiles (2)</vt:lpstr>
      <vt:lpstr>Implementation Guide Profiles (3)</vt:lpstr>
      <vt:lpstr>Implementation Guide Profiles (4)</vt:lpstr>
      <vt:lpstr>Implementation Guide Key Extensions</vt:lpstr>
      <vt:lpstr>Required Resources and Data Elements</vt:lpstr>
      <vt:lpstr>Required Terminologies</vt:lpstr>
      <vt:lpstr>FHIR Operations</vt:lpstr>
      <vt:lpstr>Core FHIR Technologies</vt:lpstr>
      <vt:lpstr>Required Search Capabilities </vt:lpstr>
      <vt:lpstr>Bulk FHIR (aka Flat FHIR)</vt:lpstr>
      <vt:lpstr>Reference ImplemeNtation</vt:lpstr>
      <vt:lpstr>Reference Implementations</vt:lpstr>
      <vt:lpstr>Testing Resources</vt:lpstr>
      <vt:lpstr>Testing Resources</vt:lpstr>
      <vt:lpstr>Putting it all together</vt:lpstr>
      <vt:lpstr>Next Steps</vt:lpstr>
      <vt:lpstr>Implementation Day</vt:lpstr>
      <vt:lpstr>Agenda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 GOES HERE</dc:title>
  <dc:creator>Patricia Guerra</dc:creator>
  <cp:lastModifiedBy>Saul A Kravitz</cp:lastModifiedBy>
  <cp:revision>65</cp:revision>
  <dcterms:created xsi:type="dcterms:W3CDTF">2019-03-22T18:05:01Z</dcterms:created>
  <dcterms:modified xsi:type="dcterms:W3CDTF">2021-01-13T22:13:38Z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0x010100C25B774BE1140E4383C29F5B375D5F29</vt:lpwstr>
  </property>
</Properties>
</file>