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300" r:id="rId3"/>
    <p:sldId id="262" r:id="rId4"/>
    <p:sldId id="301" r:id="rId5"/>
    <p:sldId id="291" r:id="rId6"/>
    <p:sldId id="302" r:id="rId7"/>
    <p:sldId id="299" r:id="rId8"/>
    <p:sldId id="292" r:id="rId9"/>
    <p:sldId id="294" r:id="rId10"/>
    <p:sldId id="306" r:id="rId11"/>
    <p:sldId id="303" r:id="rId12"/>
    <p:sldId id="293" r:id="rId13"/>
    <p:sldId id="315" r:id="rId14"/>
    <p:sldId id="304" r:id="rId15"/>
    <p:sldId id="310" r:id="rId16"/>
    <p:sldId id="313" r:id="rId17"/>
    <p:sldId id="312" r:id="rId18"/>
    <p:sldId id="314" r:id="rId19"/>
  </p:sldIdLst>
  <p:sldSz cx="12192000" cy="6858000"/>
  <p:notesSz cx="7077075" cy="9363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6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snapToGrid="0">
      <p:cViewPr varScale="1">
        <p:scale>
          <a:sx n="87" d="100"/>
          <a:sy n="87" d="100"/>
        </p:scale>
        <p:origin x="-66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817C8446-BD9E-4FCF-A3B5-FA7AFD8BA386}" type="datetimeFigureOut">
              <a:rPr lang="en-US" smtClean="0"/>
              <a:t>3/6/2019</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C0B5FF6F-8C66-4E88-A408-31D2C17502F6}" type="slidenum">
              <a:rPr lang="en-US" smtClean="0"/>
              <a:t>‹#›</a:t>
            </a:fld>
            <a:endParaRPr lang="en-US"/>
          </a:p>
        </p:txBody>
      </p:sp>
    </p:spTree>
    <p:extLst>
      <p:ext uri="{BB962C8B-B14F-4D97-AF65-F5344CB8AC3E}">
        <p14:creationId xmlns:p14="http://schemas.microsoft.com/office/powerpoint/2010/main" val="1227094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Espace réservé de la date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80D3CB0F-3B60-43BC-82B7-11035A7BC418}" type="datetimeFigureOut">
              <a:rPr lang="en-US" smtClean="0"/>
              <a:t>3/6/2019</a:t>
            </a:fld>
            <a:endParaRPr lang="en-US"/>
          </a:p>
        </p:txBody>
      </p:sp>
      <p:sp>
        <p:nvSpPr>
          <p:cNvPr id="4" name="Espace réservé de l'image des diapositives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Espace réservé des notes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1215E47E-F869-4E28-92EF-70EB3364002B}" type="slidenum">
              <a:rPr lang="en-US" smtClean="0"/>
              <a:t>‹#›</a:t>
            </a:fld>
            <a:endParaRPr lang="en-US"/>
          </a:p>
        </p:txBody>
      </p:sp>
    </p:spTree>
    <p:extLst>
      <p:ext uri="{BB962C8B-B14F-4D97-AF65-F5344CB8AC3E}">
        <p14:creationId xmlns:p14="http://schemas.microsoft.com/office/powerpoint/2010/main" val="3609324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3</a:t>
            </a:fld>
            <a:endParaRPr lang="en-US"/>
          </a:p>
        </p:txBody>
      </p:sp>
    </p:spTree>
    <p:extLst>
      <p:ext uri="{BB962C8B-B14F-4D97-AF65-F5344CB8AC3E}">
        <p14:creationId xmlns:p14="http://schemas.microsoft.com/office/powerpoint/2010/main" val="2295121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13</a:t>
            </a:fld>
            <a:endParaRPr lang="en-US"/>
          </a:p>
        </p:txBody>
      </p:sp>
    </p:spTree>
    <p:extLst>
      <p:ext uri="{BB962C8B-B14F-4D97-AF65-F5344CB8AC3E}">
        <p14:creationId xmlns:p14="http://schemas.microsoft.com/office/powerpoint/2010/main" val="1297299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15</a:t>
            </a:fld>
            <a:endParaRPr lang="en-US"/>
          </a:p>
        </p:txBody>
      </p:sp>
    </p:spTree>
    <p:extLst>
      <p:ext uri="{BB962C8B-B14F-4D97-AF65-F5344CB8AC3E}">
        <p14:creationId xmlns:p14="http://schemas.microsoft.com/office/powerpoint/2010/main" val="1297299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16</a:t>
            </a:fld>
            <a:endParaRPr lang="en-US"/>
          </a:p>
        </p:txBody>
      </p:sp>
    </p:spTree>
    <p:extLst>
      <p:ext uri="{BB962C8B-B14F-4D97-AF65-F5344CB8AC3E}">
        <p14:creationId xmlns:p14="http://schemas.microsoft.com/office/powerpoint/2010/main" val="1297299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17</a:t>
            </a:fld>
            <a:endParaRPr lang="en-US"/>
          </a:p>
        </p:txBody>
      </p:sp>
    </p:spTree>
    <p:extLst>
      <p:ext uri="{BB962C8B-B14F-4D97-AF65-F5344CB8AC3E}">
        <p14:creationId xmlns:p14="http://schemas.microsoft.com/office/powerpoint/2010/main" val="129729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215E47E-F869-4E28-92EF-70EB3364002B}" type="slidenum">
              <a:rPr lang="en-US" smtClean="0"/>
              <a:t>18</a:t>
            </a:fld>
            <a:endParaRPr lang="en-US"/>
          </a:p>
        </p:txBody>
      </p:sp>
    </p:spTree>
    <p:extLst>
      <p:ext uri="{BB962C8B-B14F-4D97-AF65-F5344CB8AC3E}">
        <p14:creationId xmlns:p14="http://schemas.microsoft.com/office/powerpoint/2010/main" val="1297299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6A7F90-91C2-403A-B5C5-6F4D310AD8B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5FFF4A05-4BBD-43A8-B0BD-722FD8F22F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C178FAEB-EFFE-4224-8BF1-EC091A7E80F9}"/>
              </a:ext>
            </a:extLst>
          </p:cNvPr>
          <p:cNvSpPr>
            <a:spLocks noGrp="1"/>
          </p:cNvSpPr>
          <p:nvPr>
            <p:ph type="dt" sz="half" idx="10"/>
          </p:nvPr>
        </p:nvSpPr>
        <p:spPr/>
        <p:txBody>
          <a:bodyPr/>
          <a:lstStyle/>
          <a:p>
            <a:fld id="{01ECD519-0D40-4B3A-833B-F77175CE45D5}" type="datetime1">
              <a:rPr lang="fr-FR" smtClean="0"/>
              <a:t>06/03/2019</a:t>
            </a:fld>
            <a:endParaRPr lang="fr-FR"/>
          </a:p>
        </p:txBody>
      </p:sp>
      <p:sp>
        <p:nvSpPr>
          <p:cNvPr id="5" name="Espace réservé du pied de page 4">
            <a:extLst>
              <a:ext uri="{FF2B5EF4-FFF2-40B4-BE49-F238E27FC236}">
                <a16:creationId xmlns:a16="http://schemas.microsoft.com/office/drawing/2014/main" xmlns="" id="{03F19536-CC42-4C4E-AE58-340C4A6A34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C36F610-F110-471E-A10E-EF057881FBEA}"/>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3380131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528E9DE-D296-471A-BB14-AE8A068642B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B30DE036-CAA5-4F31-BC65-7834A001E78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45F38F91-F1A2-402F-8497-810C832639E4}"/>
              </a:ext>
            </a:extLst>
          </p:cNvPr>
          <p:cNvSpPr>
            <a:spLocks noGrp="1"/>
          </p:cNvSpPr>
          <p:nvPr>
            <p:ph type="dt" sz="half" idx="10"/>
          </p:nvPr>
        </p:nvSpPr>
        <p:spPr/>
        <p:txBody>
          <a:bodyPr/>
          <a:lstStyle/>
          <a:p>
            <a:fld id="{D39D1F8D-9DAC-4708-B984-124B4A979D87}" type="datetime1">
              <a:rPr lang="fr-FR" smtClean="0"/>
              <a:t>06/03/2019</a:t>
            </a:fld>
            <a:endParaRPr lang="fr-FR"/>
          </a:p>
        </p:txBody>
      </p:sp>
      <p:sp>
        <p:nvSpPr>
          <p:cNvPr id="5" name="Espace réservé du pied de page 4">
            <a:extLst>
              <a:ext uri="{FF2B5EF4-FFF2-40B4-BE49-F238E27FC236}">
                <a16:creationId xmlns:a16="http://schemas.microsoft.com/office/drawing/2014/main" xmlns="" id="{605B9F8F-A28E-4FDC-A590-CFB78F8BF8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0639BAB-2485-493B-AADD-701BAE0FBD86}"/>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3672730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1782AA86-3029-473F-A2AF-37B80A14B6A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08DA09D7-F78F-42F0-826F-4072A087B17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194CF40B-0E6F-43C8-9A45-6590F4C0F978}"/>
              </a:ext>
            </a:extLst>
          </p:cNvPr>
          <p:cNvSpPr>
            <a:spLocks noGrp="1"/>
          </p:cNvSpPr>
          <p:nvPr>
            <p:ph type="dt" sz="half" idx="10"/>
          </p:nvPr>
        </p:nvSpPr>
        <p:spPr/>
        <p:txBody>
          <a:bodyPr/>
          <a:lstStyle/>
          <a:p>
            <a:fld id="{7A67B6AE-BED4-4ADE-92D0-659DED779BBB}" type="datetime1">
              <a:rPr lang="fr-FR" smtClean="0"/>
              <a:t>06/03/2019</a:t>
            </a:fld>
            <a:endParaRPr lang="fr-FR"/>
          </a:p>
        </p:txBody>
      </p:sp>
      <p:sp>
        <p:nvSpPr>
          <p:cNvPr id="5" name="Espace réservé du pied de page 4">
            <a:extLst>
              <a:ext uri="{FF2B5EF4-FFF2-40B4-BE49-F238E27FC236}">
                <a16:creationId xmlns:a16="http://schemas.microsoft.com/office/drawing/2014/main" xmlns="" id="{3E91919E-9414-49E9-840C-DFDC60FE34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9A52C84D-B02A-4E7C-BEAE-F08B8FE3265A}"/>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9129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5B7D81E-3A1F-4AF4-9372-0BB01B4F479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E79109F0-0091-4768-85DF-6E7AE20C3E16}"/>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FE634385-F5EA-47C2-9DBE-607F8E3C50F5}"/>
              </a:ext>
            </a:extLst>
          </p:cNvPr>
          <p:cNvSpPr>
            <a:spLocks noGrp="1"/>
          </p:cNvSpPr>
          <p:nvPr>
            <p:ph type="dt" sz="half" idx="10"/>
          </p:nvPr>
        </p:nvSpPr>
        <p:spPr/>
        <p:txBody>
          <a:bodyPr/>
          <a:lstStyle/>
          <a:p>
            <a:fld id="{2300E0A6-1CB6-4D77-8BF4-254187ACE910}" type="datetime1">
              <a:rPr lang="fr-FR" smtClean="0"/>
              <a:t>06/03/2019</a:t>
            </a:fld>
            <a:endParaRPr lang="fr-FR"/>
          </a:p>
        </p:txBody>
      </p:sp>
      <p:sp>
        <p:nvSpPr>
          <p:cNvPr id="5" name="Espace réservé du pied de page 4">
            <a:extLst>
              <a:ext uri="{FF2B5EF4-FFF2-40B4-BE49-F238E27FC236}">
                <a16:creationId xmlns:a16="http://schemas.microsoft.com/office/drawing/2014/main" xmlns="" id="{6C2E6ED3-2E33-43BD-A95E-F68946B3FA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2A9F873-3580-48EE-8CD4-8C757E6ECE52}"/>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21508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68C6DF0-DF84-49DA-88F7-C35754A255C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10ED5547-EDE3-4A28-8CC6-94072B521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4ED570B9-0B40-46CF-81A9-341262E4F347}"/>
              </a:ext>
            </a:extLst>
          </p:cNvPr>
          <p:cNvSpPr>
            <a:spLocks noGrp="1"/>
          </p:cNvSpPr>
          <p:nvPr>
            <p:ph type="dt" sz="half" idx="10"/>
          </p:nvPr>
        </p:nvSpPr>
        <p:spPr/>
        <p:txBody>
          <a:bodyPr/>
          <a:lstStyle/>
          <a:p>
            <a:fld id="{8FFE34D9-5A6A-4491-85F8-9F7A1E758D91}" type="datetime1">
              <a:rPr lang="fr-FR" smtClean="0"/>
              <a:t>06/03/2019</a:t>
            </a:fld>
            <a:endParaRPr lang="fr-FR"/>
          </a:p>
        </p:txBody>
      </p:sp>
      <p:sp>
        <p:nvSpPr>
          <p:cNvPr id="5" name="Espace réservé du pied de page 4">
            <a:extLst>
              <a:ext uri="{FF2B5EF4-FFF2-40B4-BE49-F238E27FC236}">
                <a16:creationId xmlns:a16="http://schemas.microsoft.com/office/drawing/2014/main" xmlns="" id="{A299D23A-EC7B-49D8-ACD0-0B2BA035D17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E6A5926-75FE-493B-B99C-20EA4C34C35F}"/>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2677135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566FD3D-3520-4E7D-B2FF-1307A775D1A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88CB8375-A3C9-43AD-8821-93DC4BABA289}"/>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B833F6C5-AD5E-454A-B951-7AF5405AFE2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868FE42C-018F-480B-AF42-886ADEE7A8D0}"/>
              </a:ext>
            </a:extLst>
          </p:cNvPr>
          <p:cNvSpPr>
            <a:spLocks noGrp="1"/>
          </p:cNvSpPr>
          <p:nvPr>
            <p:ph type="dt" sz="half" idx="10"/>
          </p:nvPr>
        </p:nvSpPr>
        <p:spPr/>
        <p:txBody>
          <a:bodyPr/>
          <a:lstStyle/>
          <a:p>
            <a:fld id="{045073BC-2FEF-44DA-B246-B3F5AF61FD95}" type="datetime1">
              <a:rPr lang="fr-FR" smtClean="0"/>
              <a:t>06/03/2019</a:t>
            </a:fld>
            <a:endParaRPr lang="fr-FR"/>
          </a:p>
        </p:txBody>
      </p:sp>
      <p:sp>
        <p:nvSpPr>
          <p:cNvPr id="6" name="Espace réservé du pied de page 5">
            <a:extLst>
              <a:ext uri="{FF2B5EF4-FFF2-40B4-BE49-F238E27FC236}">
                <a16:creationId xmlns:a16="http://schemas.microsoft.com/office/drawing/2014/main" xmlns="" id="{7330F3C2-AD3E-4050-BE2F-582AB1F13C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4907313C-28D5-4860-9477-BBC2B678CCD1}"/>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12556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498260-3810-4012-9DE0-CC37AB10056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492F0BF4-BEBA-4651-A6E4-AD216026E7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5AFC315D-7F02-44CD-87F8-F7C7484BE3E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3CBC2857-2F18-4C79-91BF-1407F4F48B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EC9175AC-37ED-498F-90D8-62620A081048}"/>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42ADB881-A5CF-40CB-A5DE-96B47495EDDD}"/>
              </a:ext>
            </a:extLst>
          </p:cNvPr>
          <p:cNvSpPr>
            <a:spLocks noGrp="1"/>
          </p:cNvSpPr>
          <p:nvPr>
            <p:ph type="dt" sz="half" idx="10"/>
          </p:nvPr>
        </p:nvSpPr>
        <p:spPr/>
        <p:txBody>
          <a:bodyPr/>
          <a:lstStyle/>
          <a:p>
            <a:fld id="{25F3B94E-B182-4D3C-AEAB-BB4C962F4A40}" type="datetime1">
              <a:rPr lang="fr-FR" smtClean="0"/>
              <a:t>06/03/2019</a:t>
            </a:fld>
            <a:endParaRPr lang="fr-FR"/>
          </a:p>
        </p:txBody>
      </p:sp>
      <p:sp>
        <p:nvSpPr>
          <p:cNvPr id="8" name="Espace réservé du pied de page 7">
            <a:extLst>
              <a:ext uri="{FF2B5EF4-FFF2-40B4-BE49-F238E27FC236}">
                <a16:creationId xmlns:a16="http://schemas.microsoft.com/office/drawing/2014/main" xmlns="" id="{76BC62D3-BB4D-4843-9550-6E14B24D1E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D8E33D12-C754-4099-9DA5-34C0C22648E1}"/>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1017957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C94B999-0F5C-44ED-8E52-306AA44B54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22AB98B7-0438-48AE-BC43-79D13077CB4B}"/>
              </a:ext>
            </a:extLst>
          </p:cNvPr>
          <p:cNvSpPr>
            <a:spLocks noGrp="1"/>
          </p:cNvSpPr>
          <p:nvPr>
            <p:ph type="dt" sz="half" idx="10"/>
          </p:nvPr>
        </p:nvSpPr>
        <p:spPr/>
        <p:txBody>
          <a:bodyPr/>
          <a:lstStyle/>
          <a:p>
            <a:fld id="{62286135-60EB-4C9B-84DA-110E1BCB7907}" type="datetime1">
              <a:rPr lang="fr-FR" smtClean="0"/>
              <a:t>06/03/2019</a:t>
            </a:fld>
            <a:endParaRPr lang="fr-FR"/>
          </a:p>
        </p:txBody>
      </p:sp>
      <p:sp>
        <p:nvSpPr>
          <p:cNvPr id="4" name="Espace réservé du pied de page 3">
            <a:extLst>
              <a:ext uri="{FF2B5EF4-FFF2-40B4-BE49-F238E27FC236}">
                <a16:creationId xmlns:a16="http://schemas.microsoft.com/office/drawing/2014/main" xmlns="" id="{62D8886D-B872-4133-8C9B-EE364E8A21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55C37615-EEBD-41BB-8428-1C5303CE98D9}"/>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200740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5D23AE04-0A49-470C-8612-6540E4DBB740}"/>
              </a:ext>
            </a:extLst>
          </p:cNvPr>
          <p:cNvSpPr>
            <a:spLocks noGrp="1"/>
          </p:cNvSpPr>
          <p:nvPr>
            <p:ph type="dt" sz="half" idx="10"/>
          </p:nvPr>
        </p:nvSpPr>
        <p:spPr/>
        <p:txBody>
          <a:bodyPr/>
          <a:lstStyle/>
          <a:p>
            <a:fld id="{3941F2DD-902B-46E5-8C87-C6A5E860851F}" type="datetime1">
              <a:rPr lang="fr-FR" smtClean="0"/>
              <a:t>06/03/2019</a:t>
            </a:fld>
            <a:endParaRPr lang="fr-FR"/>
          </a:p>
        </p:txBody>
      </p:sp>
      <p:sp>
        <p:nvSpPr>
          <p:cNvPr id="3" name="Espace réservé du pied de page 2">
            <a:extLst>
              <a:ext uri="{FF2B5EF4-FFF2-40B4-BE49-F238E27FC236}">
                <a16:creationId xmlns:a16="http://schemas.microsoft.com/office/drawing/2014/main" xmlns="" id="{A00A9507-FCF9-4C06-BF8C-D2221AD2B3C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D90FE230-CB81-4E99-86C2-23B47B189EDC}"/>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18170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4808F5-B043-4AB5-8F03-1E14356F26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5CD0548D-0A43-4503-B7A4-4AA8FC1798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73D9EC0A-260B-4E65-95BE-B62C03D6E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9C49F55D-C4E3-4470-9FCC-E6E7782BC287}"/>
              </a:ext>
            </a:extLst>
          </p:cNvPr>
          <p:cNvSpPr>
            <a:spLocks noGrp="1"/>
          </p:cNvSpPr>
          <p:nvPr>
            <p:ph type="dt" sz="half" idx="10"/>
          </p:nvPr>
        </p:nvSpPr>
        <p:spPr/>
        <p:txBody>
          <a:bodyPr/>
          <a:lstStyle/>
          <a:p>
            <a:fld id="{977E2264-251F-4B8B-B232-98DB515E72A3}" type="datetime1">
              <a:rPr lang="fr-FR" smtClean="0"/>
              <a:t>06/03/2019</a:t>
            </a:fld>
            <a:endParaRPr lang="fr-FR"/>
          </a:p>
        </p:txBody>
      </p:sp>
      <p:sp>
        <p:nvSpPr>
          <p:cNvPr id="6" name="Espace réservé du pied de page 5">
            <a:extLst>
              <a:ext uri="{FF2B5EF4-FFF2-40B4-BE49-F238E27FC236}">
                <a16:creationId xmlns:a16="http://schemas.microsoft.com/office/drawing/2014/main" xmlns="" id="{3E435D9A-7676-4365-9EDD-BD6AC51C42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8D7651E-8BD2-457A-A690-F7E10E8434E9}"/>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330283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F3C953-4E5E-4C9E-9E50-5BACEED4732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D2B3F1A7-24F1-4D7A-9D1B-22D5BA6DF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3E99CAC-CAC0-450C-90A9-B22BE2CF6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9134CC60-2E1C-4E41-8D39-B758ACA2B90F}"/>
              </a:ext>
            </a:extLst>
          </p:cNvPr>
          <p:cNvSpPr>
            <a:spLocks noGrp="1"/>
          </p:cNvSpPr>
          <p:nvPr>
            <p:ph type="dt" sz="half" idx="10"/>
          </p:nvPr>
        </p:nvSpPr>
        <p:spPr/>
        <p:txBody>
          <a:bodyPr/>
          <a:lstStyle/>
          <a:p>
            <a:fld id="{00899733-5BBB-407D-8956-3F931E2D65DE}" type="datetime1">
              <a:rPr lang="fr-FR" smtClean="0"/>
              <a:t>06/03/2019</a:t>
            </a:fld>
            <a:endParaRPr lang="fr-FR"/>
          </a:p>
        </p:txBody>
      </p:sp>
      <p:sp>
        <p:nvSpPr>
          <p:cNvPr id="6" name="Espace réservé du pied de page 5">
            <a:extLst>
              <a:ext uri="{FF2B5EF4-FFF2-40B4-BE49-F238E27FC236}">
                <a16:creationId xmlns:a16="http://schemas.microsoft.com/office/drawing/2014/main" xmlns="" id="{E0EAC78F-7372-47E2-B682-52B14650811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FB39940A-384C-44E5-A1AF-72422DF7D90C}"/>
              </a:ext>
            </a:extLst>
          </p:cNvPr>
          <p:cNvSpPr>
            <a:spLocks noGrp="1"/>
          </p:cNvSpPr>
          <p:nvPr>
            <p:ph type="sldNum" sz="quarter" idx="12"/>
          </p:nvPr>
        </p:nvSpPr>
        <p:spPr/>
        <p:txBody>
          <a:bodyPr/>
          <a:lstStyle/>
          <a:p>
            <a:fld id="{AB67725B-D602-4F4A-8836-D4C17398D8E4}" type="slidenum">
              <a:rPr lang="fr-FR" smtClean="0"/>
              <a:t>‹#›</a:t>
            </a:fld>
            <a:endParaRPr lang="fr-FR"/>
          </a:p>
        </p:txBody>
      </p:sp>
    </p:spTree>
    <p:extLst>
      <p:ext uri="{BB962C8B-B14F-4D97-AF65-F5344CB8AC3E}">
        <p14:creationId xmlns:p14="http://schemas.microsoft.com/office/powerpoint/2010/main" val="3173904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0DB24FC4-08DD-436E-8FCB-C9E19C24B1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DD37BEF4-3AA1-433F-BF25-39AF31A43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87862F9-0621-4D0C-9B6A-01E92D660B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03518-2266-423F-B1D4-B5901EB716EC}" type="datetime1">
              <a:rPr lang="fr-FR" smtClean="0"/>
              <a:t>06/03/2019</a:t>
            </a:fld>
            <a:endParaRPr lang="fr-FR"/>
          </a:p>
        </p:txBody>
      </p:sp>
      <p:sp>
        <p:nvSpPr>
          <p:cNvPr id="5" name="Espace réservé du pied de page 4">
            <a:extLst>
              <a:ext uri="{FF2B5EF4-FFF2-40B4-BE49-F238E27FC236}">
                <a16:creationId xmlns:a16="http://schemas.microsoft.com/office/drawing/2014/main" xmlns="" id="{D4211ACC-BE6F-4B6B-A907-547993FD8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A68A2008-E6AB-417C-B65A-A1ADE9A5C8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7725B-D602-4F4A-8836-D4C17398D8E4}" type="slidenum">
              <a:rPr lang="fr-FR" smtClean="0"/>
              <a:t>‹#›</a:t>
            </a:fld>
            <a:endParaRPr lang="fr-FR"/>
          </a:p>
        </p:txBody>
      </p:sp>
    </p:spTree>
    <p:extLst>
      <p:ext uri="{BB962C8B-B14F-4D97-AF65-F5344CB8AC3E}">
        <p14:creationId xmlns:p14="http://schemas.microsoft.com/office/powerpoint/2010/main" val="193103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build.fhir.org/catalog.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647439F-8939-40D4-8085-5CA44CF3D68C}"/>
              </a:ext>
            </a:extLst>
          </p:cNvPr>
          <p:cNvSpPr>
            <a:spLocks noGrp="1"/>
          </p:cNvSpPr>
          <p:nvPr>
            <p:ph type="ctrTitle"/>
          </p:nvPr>
        </p:nvSpPr>
        <p:spPr>
          <a:xfrm>
            <a:off x="1406014" y="207961"/>
            <a:ext cx="8967019" cy="1758489"/>
          </a:xfrm>
        </p:spPr>
        <p:txBody>
          <a:bodyPr>
            <a:noAutofit/>
          </a:bodyPr>
          <a:lstStyle/>
          <a:p>
            <a:pPr algn="l"/>
            <a:r>
              <a:rPr lang="en-US" sz="4800" dirty="0"/>
              <a:t>Which FHIR resources for laboratory catalogs of tests/panels? </a:t>
            </a:r>
          </a:p>
        </p:txBody>
      </p:sp>
      <p:sp>
        <p:nvSpPr>
          <p:cNvPr id="4" name="ZoneTexte 3">
            <a:extLst>
              <a:ext uri="{FF2B5EF4-FFF2-40B4-BE49-F238E27FC236}">
                <a16:creationId xmlns:a16="http://schemas.microsoft.com/office/drawing/2014/main" xmlns="" id="{6DB885C3-D14E-40B2-B03A-3A82D22D4D10}"/>
              </a:ext>
            </a:extLst>
          </p:cNvPr>
          <p:cNvSpPr txBox="1"/>
          <p:nvPr/>
        </p:nvSpPr>
        <p:spPr>
          <a:xfrm>
            <a:off x="1406012" y="2514598"/>
            <a:ext cx="9183329" cy="3046988"/>
          </a:xfrm>
          <a:prstGeom prst="rect">
            <a:avLst/>
          </a:prstGeom>
          <a:noFill/>
        </p:spPr>
        <p:txBody>
          <a:bodyPr wrap="square" rtlCol="0">
            <a:spAutoFit/>
          </a:bodyPr>
          <a:lstStyle/>
          <a:p>
            <a:r>
              <a:rPr lang="en-US" sz="2400" dirty="0"/>
              <a:t>These slides are a follow-up on discussion held in OO on Thursday Q2 at San Antonio WGM, and continued during the Jan-23 catalog call.</a:t>
            </a:r>
          </a:p>
          <a:p>
            <a:endParaRPr lang="en-US" sz="2400" dirty="0"/>
          </a:p>
          <a:p>
            <a:r>
              <a:rPr lang="en-US" sz="2400" dirty="0">
                <a:solidFill>
                  <a:srgbClr val="C00000"/>
                </a:solidFill>
              </a:rPr>
              <a:t>Given the stakeholders participating to these discussions, the focus is still on lab compendium (eDOS on FHIR), with the </a:t>
            </a:r>
            <a:r>
              <a:rPr lang="en-US" sz="2400" u="sng" dirty="0">
                <a:solidFill>
                  <a:srgbClr val="C00000"/>
                </a:solidFill>
              </a:rPr>
              <a:t>aim of reaching a final stable choice for this kind of catalog before moving to another kind </a:t>
            </a:r>
            <a:r>
              <a:rPr lang="en-US" sz="2400" dirty="0">
                <a:solidFill>
                  <a:srgbClr val="C00000"/>
                </a:solidFill>
              </a:rPr>
              <a:t>(drugs, devices, …)</a:t>
            </a:r>
          </a:p>
          <a:p>
            <a:r>
              <a:rPr lang="en-US" sz="2400" dirty="0">
                <a:solidFill>
                  <a:srgbClr val="C00000"/>
                </a:solidFill>
              </a:rPr>
              <a:t>Lab catalogs have been tested at each connectathon since New Orleans.</a:t>
            </a:r>
          </a:p>
        </p:txBody>
      </p:sp>
      <p:sp>
        <p:nvSpPr>
          <p:cNvPr id="5" name="ZoneTexte 4">
            <a:extLst>
              <a:ext uri="{FF2B5EF4-FFF2-40B4-BE49-F238E27FC236}">
                <a16:creationId xmlns:a16="http://schemas.microsoft.com/office/drawing/2014/main" xmlns="" id="{985E3828-053E-4576-B81F-BA28145816C1}"/>
              </a:ext>
            </a:extLst>
          </p:cNvPr>
          <p:cNvSpPr txBox="1"/>
          <p:nvPr/>
        </p:nvSpPr>
        <p:spPr>
          <a:xfrm>
            <a:off x="8790038" y="5909188"/>
            <a:ext cx="1799303" cy="369332"/>
          </a:xfrm>
          <a:prstGeom prst="rect">
            <a:avLst/>
          </a:prstGeom>
          <a:noFill/>
        </p:spPr>
        <p:txBody>
          <a:bodyPr wrap="square" rtlCol="0">
            <a:spAutoFit/>
          </a:bodyPr>
          <a:lstStyle/>
          <a:p>
            <a:r>
              <a:rPr lang="en-US" dirty="0"/>
              <a:t>François Macary</a:t>
            </a:r>
          </a:p>
        </p:txBody>
      </p:sp>
      <p:sp>
        <p:nvSpPr>
          <p:cNvPr id="8" name="Espace réservé du numéro de diapositive 7">
            <a:extLst>
              <a:ext uri="{FF2B5EF4-FFF2-40B4-BE49-F238E27FC236}">
                <a16:creationId xmlns:a16="http://schemas.microsoft.com/office/drawing/2014/main" xmlns="" id="{18C56F49-89C5-4C1E-81C1-378373086390}"/>
              </a:ext>
            </a:extLst>
          </p:cNvPr>
          <p:cNvSpPr>
            <a:spLocks noGrp="1"/>
          </p:cNvSpPr>
          <p:nvPr>
            <p:ph type="sldNum" sz="quarter" idx="12"/>
          </p:nvPr>
        </p:nvSpPr>
        <p:spPr/>
        <p:txBody>
          <a:bodyPr/>
          <a:lstStyle/>
          <a:p>
            <a:fld id="{AB67725B-D602-4F4A-8836-D4C17398D8E4}" type="slidenum">
              <a:rPr lang="fr-FR" smtClean="0"/>
              <a:t>1</a:t>
            </a:fld>
            <a:endParaRPr lang="fr-FR"/>
          </a:p>
        </p:txBody>
      </p:sp>
    </p:spTree>
    <p:extLst>
      <p:ext uri="{BB962C8B-B14F-4D97-AF65-F5344CB8AC3E}">
        <p14:creationId xmlns:p14="http://schemas.microsoft.com/office/powerpoint/2010/main" val="688383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xmlns="" id="{5080C6C3-0361-431B-8632-7930C7ED4648}"/>
              </a:ext>
            </a:extLst>
          </p:cNvPr>
          <p:cNvSpPr>
            <a:spLocks noGrp="1"/>
          </p:cNvSpPr>
          <p:nvPr>
            <p:ph type="sldNum" sz="quarter" idx="12"/>
          </p:nvPr>
        </p:nvSpPr>
        <p:spPr/>
        <p:txBody>
          <a:bodyPr/>
          <a:lstStyle/>
          <a:p>
            <a:fld id="{AB67725B-D602-4F4A-8836-D4C17398D8E4}" type="slidenum">
              <a:rPr lang="fr-FR" smtClean="0"/>
              <a:t>10</a:t>
            </a:fld>
            <a:endParaRPr lang="fr-FR"/>
          </a:p>
        </p:txBody>
      </p:sp>
      <p:sp>
        <p:nvSpPr>
          <p:cNvPr id="3" name="ZoneTexte 2">
            <a:extLst>
              <a:ext uri="{FF2B5EF4-FFF2-40B4-BE49-F238E27FC236}">
                <a16:creationId xmlns:a16="http://schemas.microsoft.com/office/drawing/2014/main" xmlns="" id="{CBD625C9-F499-42BE-9816-D6CC8D7D3F88}"/>
              </a:ext>
            </a:extLst>
          </p:cNvPr>
          <p:cNvSpPr txBox="1"/>
          <p:nvPr/>
        </p:nvSpPr>
        <p:spPr>
          <a:xfrm>
            <a:off x="660400" y="976997"/>
            <a:ext cx="9652000" cy="5139869"/>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400" dirty="0">
                <a:solidFill>
                  <a:srgbClr val="0070C0"/>
                </a:solidFill>
              </a:rPr>
              <a:t>CatalogEntry</a:t>
            </a:r>
            <a:r>
              <a:rPr lang="en-US" sz="2400" dirty="0"/>
              <a:t> used only for referencing the items of the catalog that the consumers need to be able to search for and select. In the case of a lab compendium: the tests, panels &amp; profiles.</a:t>
            </a:r>
          </a:p>
          <a:p>
            <a:pPr marL="342900" indent="-342900">
              <a:spcAft>
                <a:spcPts val="1200"/>
              </a:spcAft>
              <a:buFont typeface="Wingdings" panose="05000000000000000000" pitchFamily="2" charset="2"/>
              <a:buChar char="q"/>
            </a:pPr>
            <a:r>
              <a:rPr lang="en-US" sz="2400" dirty="0"/>
              <a:t>A lab IVD test/panel/profile is a diagnostic service that the lab can perform. It is an activity or a set of activities. In FHIR the definition of this service is represented by an instance of </a:t>
            </a:r>
            <a:r>
              <a:rPr lang="en-US" sz="2400" dirty="0">
                <a:solidFill>
                  <a:srgbClr val="0070C0"/>
                </a:solidFill>
              </a:rPr>
              <a:t>ActivityDefinition</a:t>
            </a:r>
            <a:r>
              <a:rPr lang="en-US" sz="2400" dirty="0"/>
              <a:t>.</a:t>
            </a:r>
          </a:p>
          <a:p>
            <a:pPr marL="342900" indent="-342900">
              <a:spcAft>
                <a:spcPts val="1200"/>
              </a:spcAft>
              <a:buFont typeface="Wingdings" panose="05000000000000000000" pitchFamily="2" charset="2"/>
              <a:buChar char="q"/>
            </a:pPr>
            <a:r>
              <a:rPr lang="en-US" sz="2400" dirty="0"/>
              <a:t>This instance may reference other instances of ActivityDefinition (e.g. the individual tests that compose the panel).</a:t>
            </a:r>
          </a:p>
          <a:p>
            <a:pPr marL="342900" indent="-342900">
              <a:spcAft>
                <a:spcPts val="1200"/>
              </a:spcAft>
              <a:buFont typeface="Wingdings" panose="05000000000000000000" pitchFamily="2" charset="2"/>
              <a:buChar char="q"/>
            </a:pPr>
            <a:r>
              <a:rPr lang="en-US" sz="2400" dirty="0"/>
              <a:t>This instance references as many instances of </a:t>
            </a:r>
            <a:r>
              <a:rPr lang="en-US" sz="2400" dirty="0" err="1">
                <a:solidFill>
                  <a:srgbClr val="0070C0"/>
                </a:solidFill>
              </a:rPr>
              <a:t>SpecimenDefinition</a:t>
            </a:r>
            <a:r>
              <a:rPr lang="en-US" sz="2400" dirty="0"/>
              <a:t> as specimens needed to perform the service.</a:t>
            </a:r>
          </a:p>
          <a:p>
            <a:pPr marL="342900" indent="-342900">
              <a:spcAft>
                <a:spcPts val="1200"/>
              </a:spcAft>
              <a:buFont typeface="Wingdings" panose="05000000000000000000" pitchFamily="2" charset="2"/>
              <a:buChar char="q"/>
            </a:pPr>
            <a:r>
              <a:rPr lang="en-US" sz="2400" dirty="0"/>
              <a:t>This instance references as many instances of </a:t>
            </a:r>
            <a:r>
              <a:rPr lang="en-US" sz="2400" dirty="0">
                <a:solidFill>
                  <a:srgbClr val="0070C0"/>
                </a:solidFill>
              </a:rPr>
              <a:t>ObservationDefinition</a:t>
            </a:r>
            <a:r>
              <a:rPr lang="en-US" sz="2400" dirty="0"/>
              <a:t> as input observations needed, and output observations produced.</a:t>
            </a:r>
          </a:p>
        </p:txBody>
      </p:sp>
      <p:sp>
        <p:nvSpPr>
          <p:cNvPr id="4" name="ZoneTexte 3">
            <a:extLst>
              <a:ext uri="{FF2B5EF4-FFF2-40B4-BE49-F238E27FC236}">
                <a16:creationId xmlns:a16="http://schemas.microsoft.com/office/drawing/2014/main" xmlns="" id="{10928A7A-C092-40DB-8AE4-91E036730FE9}"/>
              </a:ext>
            </a:extLst>
          </p:cNvPr>
          <p:cNvSpPr txBox="1"/>
          <p:nvPr/>
        </p:nvSpPr>
        <p:spPr>
          <a:xfrm>
            <a:off x="660400" y="241706"/>
            <a:ext cx="2608254" cy="646331"/>
          </a:xfrm>
          <a:prstGeom prst="rect">
            <a:avLst/>
          </a:prstGeom>
          <a:noFill/>
        </p:spPr>
        <p:txBody>
          <a:bodyPr wrap="square" rtlCol="0">
            <a:spAutoFit/>
          </a:bodyPr>
          <a:lstStyle/>
          <a:p>
            <a:r>
              <a:rPr lang="en-US" sz="3600" dirty="0"/>
              <a:t>Final choice</a:t>
            </a:r>
          </a:p>
        </p:txBody>
      </p:sp>
    </p:spTree>
    <p:extLst>
      <p:ext uri="{BB962C8B-B14F-4D97-AF65-F5344CB8AC3E}">
        <p14:creationId xmlns:p14="http://schemas.microsoft.com/office/powerpoint/2010/main" val="2906858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8610600" y="2473450"/>
            <a:ext cx="3362044" cy="2765228"/>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ActivityDefinition</a:t>
            </a:r>
          </a:p>
          <a:p>
            <a:pPr marL="268288"/>
            <a:r>
              <a:rPr lang="en-US" sz="1600" dirty="0">
                <a:solidFill>
                  <a:srgbClr val="0070C0"/>
                </a:solidFill>
              </a:rPr>
              <a:t>code</a:t>
            </a:r>
            <a:r>
              <a:rPr lang="en-US" sz="1600" dirty="0">
                <a:solidFill>
                  <a:schemeClr val="tx1"/>
                </a:solidFill>
              </a:rPr>
              <a:t>:</a:t>
            </a:r>
          </a:p>
          <a:p>
            <a:pPr marL="360363"/>
            <a:r>
              <a:rPr lang="en-US" sz="1600" dirty="0">
                <a:solidFill>
                  <a:srgbClr val="0070C0"/>
                </a:solidFill>
              </a:rPr>
              <a:t>coding</a:t>
            </a:r>
            <a:r>
              <a:rPr lang="en-US" sz="1600" dirty="0">
                <a:solidFill>
                  <a:schemeClr val="tx1"/>
                </a:solidFill>
              </a:rPr>
              <a:t>:</a:t>
            </a:r>
          </a:p>
          <a:p>
            <a:pPr marL="442913"/>
            <a:r>
              <a:rPr lang="en-US" sz="1600" dirty="0">
                <a:solidFill>
                  <a:srgbClr val="0070C0"/>
                </a:solidFill>
              </a:rPr>
              <a:t>system</a:t>
            </a:r>
            <a:r>
              <a:rPr lang="en-US" sz="1600" dirty="0">
                <a:solidFill>
                  <a:schemeClr val="tx1"/>
                </a:solidFill>
              </a:rPr>
              <a:t>: http://loinc.org</a:t>
            </a:r>
          </a:p>
          <a:p>
            <a:pPr marL="442913"/>
            <a:r>
              <a:rPr lang="en-US" sz="1600" dirty="0">
                <a:solidFill>
                  <a:srgbClr val="0070C0"/>
                </a:solidFill>
              </a:rPr>
              <a:t>code</a:t>
            </a:r>
            <a:r>
              <a:rPr lang="en-US" sz="1600" dirty="0">
                <a:solidFill>
                  <a:schemeClr val="tx1"/>
                </a:solidFill>
              </a:rPr>
              <a:t>: 2823-3</a:t>
            </a:r>
          </a:p>
          <a:p>
            <a:pPr marL="442913"/>
            <a:r>
              <a:rPr lang="en-US" sz="1600" dirty="0">
                <a:solidFill>
                  <a:srgbClr val="0070C0"/>
                </a:solidFill>
              </a:rPr>
              <a:t>display</a:t>
            </a:r>
            <a:r>
              <a:rPr lang="en-US" sz="1600" dirty="0">
                <a:solidFill>
                  <a:schemeClr val="tx1"/>
                </a:solidFill>
              </a:rPr>
              <a:t>: Serum potassium test</a:t>
            </a:r>
          </a:p>
          <a:p>
            <a:pPr marL="268288"/>
            <a:r>
              <a:rPr lang="en-US" sz="1600" dirty="0">
                <a:solidFill>
                  <a:schemeClr val="tx1"/>
                </a:solidFill>
              </a:rPr>
              <a:t>…</a:t>
            </a:r>
          </a:p>
          <a:p>
            <a:pPr marL="268288"/>
            <a:r>
              <a:rPr lang="en-US" sz="1600" dirty="0">
                <a:solidFill>
                  <a:srgbClr val="0070C0"/>
                </a:solidFill>
              </a:rPr>
              <a:t>specimenRequirement</a:t>
            </a:r>
          </a:p>
          <a:p>
            <a:pPr marL="268288"/>
            <a:r>
              <a:rPr lang="en-US" sz="1600" dirty="0">
                <a:solidFill>
                  <a:srgbClr val="0070C0"/>
                </a:solidFill>
              </a:rPr>
              <a:t>observationRequirement</a:t>
            </a:r>
          </a:p>
          <a:p>
            <a:pPr marL="268288"/>
            <a:r>
              <a:rPr lang="en-US" sz="1600" dirty="0" err="1">
                <a:solidFill>
                  <a:srgbClr val="0070C0"/>
                </a:solidFill>
              </a:rPr>
              <a:t>observationResultRequirement</a:t>
            </a:r>
            <a:r>
              <a:rPr lang="en-US" sz="1600" dirty="0">
                <a:solidFill>
                  <a:srgbClr val="0070C0"/>
                </a:solidFill>
              </a:rPr>
              <a:t> </a:t>
            </a:r>
          </a:p>
        </p:txBody>
      </p:sp>
      <p:sp>
        <p:nvSpPr>
          <p:cNvPr id="6" name="Rectangle : coins arrondis 5">
            <a:extLst>
              <a:ext uri="{FF2B5EF4-FFF2-40B4-BE49-F238E27FC236}">
                <a16:creationId xmlns:a16="http://schemas.microsoft.com/office/drawing/2014/main" xmlns="" id="{DE115957-E080-48FD-B763-B520C28E97DD}"/>
              </a:ext>
            </a:extLst>
          </p:cNvPr>
          <p:cNvSpPr/>
          <p:nvPr/>
        </p:nvSpPr>
        <p:spPr>
          <a:xfrm>
            <a:off x="5908494" y="3269825"/>
            <a:ext cx="2286241" cy="78959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SpecimenDefinition</a:t>
            </a:r>
          </a:p>
          <a:p>
            <a:pPr marL="268288"/>
            <a:r>
              <a:rPr lang="en-US" sz="1600" dirty="0">
                <a:solidFill>
                  <a:schemeClr val="tx1"/>
                </a:solidFill>
              </a:rPr>
              <a:t>venous blood</a:t>
            </a:r>
          </a:p>
        </p:txBody>
      </p:sp>
      <p:sp>
        <p:nvSpPr>
          <p:cNvPr id="30" name="Rectangle : coins arrondis 29">
            <a:extLst>
              <a:ext uri="{FF2B5EF4-FFF2-40B4-BE49-F238E27FC236}">
                <a16:creationId xmlns:a16="http://schemas.microsoft.com/office/drawing/2014/main" xmlns="" id="{BC084F83-1E38-4B9E-B12D-139413A4737B}"/>
              </a:ext>
            </a:extLst>
          </p:cNvPr>
          <p:cNvSpPr/>
          <p:nvPr/>
        </p:nvSpPr>
        <p:spPr>
          <a:xfrm>
            <a:off x="5908494" y="5162660"/>
            <a:ext cx="2286241" cy="89083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Serum potassium </a:t>
            </a:r>
          </a:p>
          <a:p>
            <a:pPr marL="268288"/>
            <a:r>
              <a:rPr lang="en-US" sz="1600" dirty="0">
                <a:solidFill>
                  <a:schemeClr val="tx1"/>
                </a:solidFill>
              </a:rPr>
              <a:t>(as </a:t>
            </a:r>
            <a:r>
              <a:rPr lang="en-US" sz="1600" dirty="0" err="1">
                <a:solidFill>
                  <a:schemeClr val="tx1"/>
                </a:solidFill>
              </a:rPr>
              <a:t>anobservation</a:t>
            </a:r>
            <a:r>
              <a:rPr lang="en-US" sz="1600" dirty="0">
                <a:solidFill>
                  <a:schemeClr val="tx1"/>
                </a:solidFill>
              </a:rPr>
              <a:t>)</a:t>
            </a:r>
          </a:p>
        </p:txBody>
      </p:sp>
      <p:cxnSp>
        <p:nvCxnSpPr>
          <p:cNvPr id="35" name="Connecteur droit avec flèche 34">
            <a:extLst>
              <a:ext uri="{FF2B5EF4-FFF2-40B4-BE49-F238E27FC236}">
                <a16:creationId xmlns:a16="http://schemas.microsoft.com/office/drawing/2014/main" xmlns="" id="{267063AF-D50A-4FDF-A738-8D1DC9FD46E7}"/>
              </a:ext>
            </a:extLst>
          </p:cNvPr>
          <p:cNvCxnSpPr>
            <a:cxnSpLocks/>
            <a:endCxn id="30" idx="3"/>
          </p:cNvCxnSpPr>
          <p:nvPr/>
        </p:nvCxnSpPr>
        <p:spPr>
          <a:xfrm flipH="1">
            <a:off x="8194735" y="5006658"/>
            <a:ext cx="715585" cy="60141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xmlns="" id="{5B506B3C-8504-4607-A0EC-8CFF7B905C49}"/>
              </a:ext>
            </a:extLst>
          </p:cNvPr>
          <p:cNvCxnSpPr>
            <a:cxnSpLocks/>
            <a:endCxn id="6" idx="3"/>
          </p:cNvCxnSpPr>
          <p:nvPr/>
        </p:nvCxnSpPr>
        <p:spPr>
          <a:xfrm flipH="1" flipV="1">
            <a:off x="8194735" y="3664623"/>
            <a:ext cx="715585" cy="71848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xmlns="" id="{76388BF7-B947-41B2-8648-32D541CC3FC9}"/>
              </a:ext>
            </a:extLst>
          </p:cNvPr>
          <p:cNvSpPr/>
          <p:nvPr/>
        </p:nvSpPr>
        <p:spPr>
          <a:xfrm>
            <a:off x="3581401" y="1505903"/>
            <a:ext cx="1847513" cy="1410445"/>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 </a:t>
            </a:r>
            <a:r>
              <a:rPr lang="en-US" dirty="0">
                <a:solidFill>
                  <a:schemeClr val="tx1"/>
                </a:solidFill>
              </a:rPr>
              <a:t>“B”</a:t>
            </a:r>
          </a:p>
          <a:p>
            <a:pPr marL="176213"/>
            <a:r>
              <a:rPr lang="en-US" sz="1600" dirty="0">
                <a:solidFill>
                  <a:srgbClr val="0070C0"/>
                </a:solidFill>
              </a:rPr>
              <a:t>status</a:t>
            </a:r>
            <a:r>
              <a:rPr lang="en-US" sz="1600" dirty="0">
                <a:solidFill>
                  <a:schemeClr val="tx1"/>
                </a:solidFill>
              </a:rPr>
              <a:t> : active</a:t>
            </a:r>
          </a:p>
          <a:p>
            <a:pPr marL="176213"/>
            <a:r>
              <a:rPr lang="en-US" sz="1600" dirty="0" err="1">
                <a:solidFill>
                  <a:srgbClr val="0070C0"/>
                </a:solidFill>
              </a:rPr>
              <a:t>effectivePeriod</a:t>
            </a:r>
            <a:endParaRPr lang="en-US" sz="1600" dirty="0">
              <a:solidFill>
                <a:srgbClr val="0070C0"/>
              </a:solidFill>
            </a:endParaRPr>
          </a:p>
          <a:p>
            <a:pPr marL="176213"/>
            <a:r>
              <a:rPr lang="en-US" sz="1600" dirty="0">
                <a:solidFill>
                  <a:srgbClr val="0070C0"/>
                </a:solidFill>
              </a:rPr>
              <a:t>orderable</a:t>
            </a:r>
            <a:r>
              <a:rPr lang="en-US" sz="1600" dirty="0">
                <a:solidFill>
                  <a:schemeClr val="tx1"/>
                </a:solidFill>
              </a:rPr>
              <a:t> : true</a:t>
            </a:r>
          </a:p>
          <a:p>
            <a:pPr marL="176213"/>
            <a:r>
              <a:rPr lang="en-US" sz="1600" dirty="0">
                <a:solidFill>
                  <a:srgbClr val="0070C0"/>
                </a:solidFill>
              </a:rPr>
              <a:t>referencedItem</a:t>
            </a:r>
          </a:p>
          <a:p>
            <a:pPr marL="176213"/>
            <a:endParaRPr lang="en-US" sz="1600" dirty="0">
              <a:solidFill>
                <a:schemeClr val="tx1"/>
              </a:solidFill>
            </a:endParaRPr>
          </a:p>
          <a:p>
            <a:pPr marL="176213"/>
            <a:endParaRPr lang="en-US" sz="16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5216356" y="2758186"/>
            <a:ext cx="3394244"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253428" y="890275"/>
            <a:ext cx="2706247" cy="377239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Composition</a:t>
            </a:r>
          </a:p>
          <a:p>
            <a:pPr marL="268288"/>
            <a:r>
              <a:rPr lang="en-US" sz="1600" dirty="0">
                <a:solidFill>
                  <a:schemeClr val="tx1"/>
                </a:solidFill>
              </a:rPr>
              <a:t>Laboratory compendium</a:t>
            </a:r>
          </a:p>
          <a:p>
            <a:pPr marL="268288"/>
            <a:r>
              <a:rPr lang="en-US" sz="1600" dirty="0">
                <a:solidFill>
                  <a:schemeClr val="tx1"/>
                </a:solidFill>
              </a:rPr>
              <a:t>…</a:t>
            </a:r>
          </a:p>
          <a:p>
            <a:pPr marL="268288">
              <a:spcBef>
                <a:spcPts val="400"/>
              </a:spcBef>
            </a:pPr>
            <a:r>
              <a:rPr lang="en-US" sz="1600" dirty="0">
                <a:solidFill>
                  <a:srgbClr val="0070C0"/>
                </a:solidFill>
              </a:rPr>
              <a:t>section </a:t>
            </a:r>
            <a:r>
              <a:rPr lang="en-US" sz="1600" dirty="0">
                <a:solidFill>
                  <a:schemeClr val="tx1"/>
                </a:solidFill>
              </a:rPr>
              <a:t>chemistry</a:t>
            </a:r>
          </a:p>
          <a:p>
            <a:pPr marL="442913"/>
            <a:r>
              <a:rPr lang="en-US" sz="1600" dirty="0">
                <a:solidFill>
                  <a:srgbClr val="0070C0"/>
                </a:solidFill>
              </a:rPr>
              <a:t>entry</a:t>
            </a:r>
          </a:p>
          <a:p>
            <a:pPr marL="442913"/>
            <a:r>
              <a:rPr lang="en-US" sz="1600" dirty="0">
                <a:solidFill>
                  <a:srgbClr val="0070C0"/>
                </a:solidFill>
              </a:rPr>
              <a:t>…</a:t>
            </a:r>
          </a:p>
          <a:p>
            <a:pPr marL="268288"/>
            <a:endParaRPr lang="en-US" sz="1600" dirty="0">
              <a:solidFill>
                <a:schemeClr val="tx1"/>
              </a:solidFill>
            </a:endParaRPr>
          </a:p>
          <a:p>
            <a:pPr marL="268288"/>
            <a:endParaRPr lang="en-US" sz="16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a:endCxn id="37" idx="1"/>
          </p:cNvCxnSpPr>
          <p:nvPr/>
        </p:nvCxnSpPr>
        <p:spPr>
          <a:xfrm>
            <a:off x="1337187" y="2211125"/>
            <a:ext cx="2244214" cy="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5908494" y="4217056"/>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Reason for testing</a:t>
            </a:r>
          </a:p>
        </p:txBody>
      </p:sp>
      <p:cxnSp>
        <p:nvCxnSpPr>
          <p:cNvPr id="48" name="Connecteur droit avec flèche 47">
            <a:extLst>
              <a:ext uri="{FF2B5EF4-FFF2-40B4-BE49-F238E27FC236}">
                <a16:creationId xmlns:a16="http://schemas.microsoft.com/office/drawing/2014/main" xmlns="" id="{BBD92E82-BDCF-4C74-BEA1-9C997A349A10}"/>
              </a:ext>
            </a:extLst>
          </p:cNvPr>
          <p:cNvCxnSpPr>
            <a:cxnSpLocks/>
            <a:endCxn id="40" idx="3"/>
          </p:cNvCxnSpPr>
          <p:nvPr/>
        </p:nvCxnSpPr>
        <p:spPr>
          <a:xfrm flipH="1" flipV="1">
            <a:off x="8194735" y="4611857"/>
            <a:ext cx="715585" cy="5081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393290" y="46978"/>
            <a:ext cx="10982631" cy="590690"/>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a:t>Organization of the resources in the Catalog for (“B”)</a:t>
            </a:r>
          </a:p>
        </p:txBody>
      </p:sp>
      <p:sp>
        <p:nvSpPr>
          <p:cNvPr id="9" name="Espace réservé du numéro de diapositive 8">
            <a:extLst>
              <a:ext uri="{FF2B5EF4-FFF2-40B4-BE49-F238E27FC236}">
                <a16:creationId xmlns:a16="http://schemas.microsoft.com/office/drawing/2014/main" xmlns="" id="{8CDF9232-44D9-4731-B47A-222E92104809}"/>
              </a:ext>
            </a:extLst>
          </p:cNvPr>
          <p:cNvSpPr>
            <a:spLocks noGrp="1"/>
          </p:cNvSpPr>
          <p:nvPr>
            <p:ph type="sldNum" sz="quarter" idx="12"/>
          </p:nvPr>
        </p:nvSpPr>
        <p:spPr/>
        <p:txBody>
          <a:bodyPr/>
          <a:lstStyle/>
          <a:p>
            <a:fld id="{AB67725B-D602-4F4A-8836-D4C17398D8E4}" type="slidenum">
              <a:rPr lang="fr-FR" smtClean="0"/>
              <a:t>11</a:t>
            </a:fld>
            <a:endParaRPr lang="fr-FR" dirty="0"/>
          </a:p>
        </p:txBody>
      </p:sp>
    </p:spTree>
    <p:extLst>
      <p:ext uri="{BB962C8B-B14F-4D97-AF65-F5344CB8AC3E}">
        <p14:creationId xmlns:p14="http://schemas.microsoft.com/office/powerpoint/2010/main" val="356969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8691404" y="1629791"/>
            <a:ext cx="3362044" cy="3183246"/>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ActivityDefinition</a:t>
            </a:r>
          </a:p>
          <a:p>
            <a:pPr marL="268288"/>
            <a:r>
              <a:rPr lang="en-US" sz="1600" dirty="0">
                <a:solidFill>
                  <a:srgbClr val="0070C0"/>
                </a:solidFill>
              </a:rPr>
              <a:t>code</a:t>
            </a:r>
            <a:r>
              <a:rPr lang="en-US" sz="1600" dirty="0">
                <a:solidFill>
                  <a:schemeClr val="tx1"/>
                </a:solidFill>
              </a:rPr>
              <a:t>:</a:t>
            </a:r>
          </a:p>
          <a:p>
            <a:pPr marL="360363"/>
            <a:r>
              <a:rPr lang="en-US" sz="1600" dirty="0">
                <a:solidFill>
                  <a:srgbClr val="0070C0"/>
                </a:solidFill>
              </a:rPr>
              <a:t>coding</a:t>
            </a:r>
            <a:r>
              <a:rPr lang="en-US" sz="1600" dirty="0">
                <a:solidFill>
                  <a:schemeClr val="tx1"/>
                </a:solidFill>
              </a:rPr>
              <a:t>:</a:t>
            </a:r>
          </a:p>
          <a:p>
            <a:pPr marL="442913"/>
            <a:r>
              <a:rPr lang="en-US" sz="1600" dirty="0">
                <a:solidFill>
                  <a:srgbClr val="0070C0"/>
                </a:solidFill>
              </a:rPr>
              <a:t>system</a:t>
            </a:r>
            <a:r>
              <a:rPr lang="en-US" sz="1600" dirty="0">
                <a:solidFill>
                  <a:schemeClr val="tx1"/>
                </a:solidFill>
              </a:rPr>
              <a:t>: http://loinc.org</a:t>
            </a:r>
          </a:p>
          <a:p>
            <a:pPr marL="442913"/>
            <a:r>
              <a:rPr lang="en-US" sz="1600" dirty="0">
                <a:solidFill>
                  <a:srgbClr val="0070C0"/>
                </a:solidFill>
              </a:rPr>
              <a:t>code</a:t>
            </a:r>
            <a:r>
              <a:rPr lang="en-US" sz="1600" dirty="0">
                <a:solidFill>
                  <a:schemeClr val="tx1"/>
                </a:solidFill>
              </a:rPr>
              <a:t>: 24326-1</a:t>
            </a:r>
          </a:p>
          <a:p>
            <a:pPr marL="442913"/>
            <a:r>
              <a:rPr lang="en-US" sz="1600" dirty="0">
                <a:solidFill>
                  <a:srgbClr val="0070C0"/>
                </a:solidFill>
              </a:rPr>
              <a:t>display</a:t>
            </a:r>
            <a:r>
              <a:rPr lang="en-US" sz="1600" dirty="0">
                <a:solidFill>
                  <a:schemeClr val="tx1"/>
                </a:solidFill>
              </a:rPr>
              <a:t>: Serum electrolyte panel</a:t>
            </a:r>
          </a:p>
          <a:p>
            <a:pPr marL="268288"/>
            <a:r>
              <a:rPr lang="en-US" sz="1600" dirty="0">
                <a:solidFill>
                  <a:schemeClr val="tx1"/>
                </a:solidFill>
              </a:rPr>
              <a:t>…</a:t>
            </a:r>
          </a:p>
          <a:p>
            <a:pPr marL="268288"/>
            <a:r>
              <a:rPr lang="en-US" sz="1600" dirty="0">
                <a:solidFill>
                  <a:srgbClr val="0070C0"/>
                </a:solidFill>
              </a:rPr>
              <a:t>specimenRequirement</a:t>
            </a:r>
          </a:p>
          <a:p>
            <a:pPr marL="268288"/>
            <a:r>
              <a:rPr lang="en-US" sz="1600" dirty="0">
                <a:solidFill>
                  <a:srgbClr val="0070C0"/>
                </a:solidFill>
              </a:rPr>
              <a:t>observationRequirement</a:t>
            </a:r>
          </a:p>
          <a:p>
            <a:pPr marL="268288"/>
            <a:r>
              <a:rPr lang="en-US" sz="1600" dirty="0">
                <a:solidFill>
                  <a:srgbClr val="0070C0"/>
                </a:solidFill>
              </a:rPr>
              <a:t>observationResultRequirement </a:t>
            </a:r>
          </a:p>
          <a:p>
            <a:pPr marL="268288"/>
            <a:r>
              <a:rPr lang="en-US" sz="1600" dirty="0">
                <a:solidFill>
                  <a:srgbClr val="0070C0"/>
                </a:solidFill>
              </a:rPr>
              <a:t>observationResultRequirement observationResultRequirement</a:t>
            </a:r>
          </a:p>
        </p:txBody>
      </p:sp>
      <p:sp>
        <p:nvSpPr>
          <p:cNvPr id="6" name="Rectangle : coins arrondis 5">
            <a:extLst>
              <a:ext uri="{FF2B5EF4-FFF2-40B4-BE49-F238E27FC236}">
                <a16:creationId xmlns:a16="http://schemas.microsoft.com/office/drawing/2014/main" xmlns="" id="{DE115957-E080-48FD-B763-B520C28E97DD}"/>
              </a:ext>
            </a:extLst>
          </p:cNvPr>
          <p:cNvSpPr/>
          <p:nvPr/>
        </p:nvSpPr>
        <p:spPr>
          <a:xfrm>
            <a:off x="6040574" y="2035545"/>
            <a:ext cx="2286241" cy="78959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SpecimenDefinition</a:t>
            </a:r>
          </a:p>
          <a:p>
            <a:pPr marL="268288"/>
            <a:r>
              <a:rPr lang="en-US" sz="1600" dirty="0">
                <a:solidFill>
                  <a:schemeClr val="tx1"/>
                </a:solidFill>
              </a:rPr>
              <a:t>venous blood</a:t>
            </a:r>
          </a:p>
        </p:txBody>
      </p:sp>
      <p:sp>
        <p:nvSpPr>
          <p:cNvPr id="24" name="Rectangle : coins arrondis 23">
            <a:extLst>
              <a:ext uri="{FF2B5EF4-FFF2-40B4-BE49-F238E27FC236}">
                <a16:creationId xmlns:a16="http://schemas.microsoft.com/office/drawing/2014/main" xmlns="" id="{02AB1110-47D1-40E7-99B0-0EA356ADDA45}"/>
              </a:ext>
            </a:extLst>
          </p:cNvPr>
          <p:cNvSpPr/>
          <p:nvPr/>
        </p:nvSpPr>
        <p:spPr>
          <a:xfrm>
            <a:off x="6040574" y="3880404"/>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Sodium</a:t>
            </a:r>
          </a:p>
        </p:txBody>
      </p:sp>
      <p:sp>
        <p:nvSpPr>
          <p:cNvPr id="30" name="Rectangle : coins arrondis 29">
            <a:extLst>
              <a:ext uri="{FF2B5EF4-FFF2-40B4-BE49-F238E27FC236}">
                <a16:creationId xmlns:a16="http://schemas.microsoft.com/office/drawing/2014/main" xmlns="" id="{BC084F83-1E38-4B9E-B12D-139413A4737B}"/>
              </a:ext>
            </a:extLst>
          </p:cNvPr>
          <p:cNvSpPr/>
          <p:nvPr/>
        </p:nvSpPr>
        <p:spPr>
          <a:xfrm>
            <a:off x="6040574" y="4794123"/>
            <a:ext cx="2286241" cy="75228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Potassium</a:t>
            </a:r>
          </a:p>
        </p:txBody>
      </p:sp>
      <p:cxnSp>
        <p:nvCxnSpPr>
          <p:cNvPr id="31" name="Connecteur droit avec flèche 30">
            <a:extLst>
              <a:ext uri="{FF2B5EF4-FFF2-40B4-BE49-F238E27FC236}">
                <a16:creationId xmlns:a16="http://schemas.microsoft.com/office/drawing/2014/main" xmlns="" id="{F85AD6A8-6DC1-48C5-97A4-6CA1DB5FAC27}"/>
              </a:ext>
            </a:extLst>
          </p:cNvPr>
          <p:cNvCxnSpPr>
            <a:cxnSpLocks/>
            <a:endCxn id="24" idx="3"/>
          </p:cNvCxnSpPr>
          <p:nvPr/>
        </p:nvCxnSpPr>
        <p:spPr>
          <a:xfrm flipH="1">
            <a:off x="8326815" y="4121463"/>
            <a:ext cx="715585" cy="15374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xmlns="" id="{267063AF-D50A-4FDF-A738-8D1DC9FD46E7}"/>
              </a:ext>
            </a:extLst>
          </p:cNvPr>
          <p:cNvCxnSpPr>
            <a:cxnSpLocks/>
            <a:endCxn id="30" idx="3"/>
          </p:cNvCxnSpPr>
          <p:nvPr/>
        </p:nvCxnSpPr>
        <p:spPr>
          <a:xfrm flipH="1">
            <a:off x="8326815" y="4417978"/>
            <a:ext cx="715585" cy="7522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xmlns="" id="{147F4982-1472-4721-B416-2F9FEAFF7C27}"/>
              </a:ext>
            </a:extLst>
          </p:cNvPr>
          <p:cNvCxnSpPr>
            <a:cxnSpLocks/>
            <a:endCxn id="18" idx="3"/>
          </p:cNvCxnSpPr>
          <p:nvPr/>
        </p:nvCxnSpPr>
        <p:spPr>
          <a:xfrm flipH="1">
            <a:off x="8326815" y="4584457"/>
            <a:ext cx="715585" cy="146769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8" name="Rectangle : coins arrondis 17">
            <a:extLst>
              <a:ext uri="{FF2B5EF4-FFF2-40B4-BE49-F238E27FC236}">
                <a16:creationId xmlns:a16="http://schemas.microsoft.com/office/drawing/2014/main" xmlns="" id="{FF85F1AA-1993-44E0-AA8A-645FC3A56A77}"/>
              </a:ext>
            </a:extLst>
          </p:cNvPr>
          <p:cNvSpPr/>
          <p:nvPr/>
        </p:nvSpPr>
        <p:spPr>
          <a:xfrm>
            <a:off x="6040574" y="5676006"/>
            <a:ext cx="2286241" cy="75228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Chloride</a:t>
            </a:r>
          </a:p>
        </p:txBody>
      </p:sp>
      <p:cxnSp>
        <p:nvCxnSpPr>
          <p:cNvPr id="26" name="Connecteur droit avec flèche 25">
            <a:extLst>
              <a:ext uri="{FF2B5EF4-FFF2-40B4-BE49-F238E27FC236}">
                <a16:creationId xmlns:a16="http://schemas.microsoft.com/office/drawing/2014/main" xmlns="" id="{5B506B3C-8504-4607-A0EC-8CFF7B905C49}"/>
              </a:ext>
            </a:extLst>
          </p:cNvPr>
          <p:cNvCxnSpPr>
            <a:cxnSpLocks/>
            <a:endCxn id="6" idx="3"/>
          </p:cNvCxnSpPr>
          <p:nvPr/>
        </p:nvCxnSpPr>
        <p:spPr>
          <a:xfrm flipH="1" flipV="1">
            <a:off x="8326815" y="2430343"/>
            <a:ext cx="715585" cy="114859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xmlns="" id="{76388BF7-B947-41B2-8648-32D541CC3FC9}"/>
              </a:ext>
            </a:extLst>
          </p:cNvPr>
          <p:cNvSpPr/>
          <p:nvPr/>
        </p:nvSpPr>
        <p:spPr>
          <a:xfrm>
            <a:off x="3703775" y="823256"/>
            <a:ext cx="1847513" cy="1410445"/>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rgbClr val="0070C0"/>
                </a:solidFill>
              </a:rPr>
              <a:t>CatalogEntry </a:t>
            </a:r>
            <a:r>
              <a:rPr lang="en-US" dirty="0" smtClean="0">
                <a:solidFill>
                  <a:schemeClr val="tx1"/>
                </a:solidFill>
              </a:rPr>
              <a:t>“A”</a:t>
            </a:r>
          </a:p>
          <a:p>
            <a:pPr marL="176213"/>
            <a:r>
              <a:rPr lang="en-US" sz="1600" dirty="0" smtClean="0">
                <a:solidFill>
                  <a:srgbClr val="0070C0"/>
                </a:solidFill>
              </a:rPr>
              <a:t>status</a:t>
            </a:r>
            <a:r>
              <a:rPr lang="en-US" sz="1600" dirty="0" smtClean="0">
                <a:solidFill>
                  <a:schemeClr val="tx1"/>
                </a:solidFill>
              </a:rPr>
              <a:t> : active</a:t>
            </a:r>
          </a:p>
          <a:p>
            <a:pPr marL="176213"/>
            <a:r>
              <a:rPr lang="en-US" sz="1600" dirty="0" err="1" smtClean="0">
                <a:solidFill>
                  <a:srgbClr val="0070C0"/>
                </a:solidFill>
              </a:rPr>
              <a:t>effectivePeriod</a:t>
            </a:r>
            <a:endParaRPr lang="en-US" sz="1600" dirty="0" smtClean="0">
              <a:solidFill>
                <a:srgbClr val="0070C0"/>
              </a:solidFill>
            </a:endParaRPr>
          </a:p>
          <a:p>
            <a:pPr marL="176213"/>
            <a:r>
              <a:rPr lang="en-US" sz="1600" dirty="0" smtClean="0">
                <a:solidFill>
                  <a:srgbClr val="0070C0"/>
                </a:solidFill>
              </a:rPr>
              <a:t>orderable</a:t>
            </a:r>
            <a:r>
              <a:rPr lang="en-US" sz="1600" dirty="0" smtClean="0">
                <a:solidFill>
                  <a:schemeClr val="tx1"/>
                </a:solidFill>
              </a:rPr>
              <a:t> : true</a:t>
            </a:r>
          </a:p>
          <a:p>
            <a:pPr marL="176213"/>
            <a:r>
              <a:rPr lang="en-US" sz="1600" dirty="0" smtClean="0">
                <a:solidFill>
                  <a:srgbClr val="0070C0"/>
                </a:solidFill>
              </a:rPr>
              <a:t>referencedItem</a:t>
            </a:r>
            <a:endParaRPr lang="en-US" sz="1600" dirty="0" smtClean="0">
              <a:solidFill>
                <a:schemeClr val="tx1"/>
              </a:solidFill>
            </a:endParaRPr>
          </a:p>
          <a:p>
            <a:pPr marL="176213"/>
            <a:endParaRPr lang="en-US" sz="16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5358581" y="1820462"/>
            <a:ext cx="3332823" cy="21508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424878" y="726609"/>
            <a:ext cx="2706247" cy="377239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Composition</a:t>
            </a:r>
          </a:p>
          <a:p>
            <a:pPr marL="268288"/>
            <a:r>
              <a:rPr lang="en-US" sz="1600" dirty="0">
                <a:solidFill>
                  <a:schemeClr val="tx1"/>
                </a:solidFill>
              </a:rPr>
              <a:t>Laboratory compendium</a:t>
            </a:r>
          </a:p>
          <a:p>
            <a:pPr marL="268288"/>
            <a:r>
              <a:rPr lang="en-US" sz="1600" dirty="0">
                <a:solidFill>
                  <a:schemeClr val="tx1"/>
                </a:solidFill>
              </a:rPr>
              <a:t>…</a:t>
            </a:r>
          </a:p>
          <a:p>
            <a:pPr marL="268288">
              <a:spcBef>
                <a:spcPts val="400"/>
              </a:spcBef>
            </a:pPr>
            <a:r>
              <a:rPr lang="en-US" sz="1600" dirty="0">
                <a:solidFill>
                  <a:srgbClr val="0070C0"/>
                </a:solidFill>
              </a:rPr>
              <a:t>section </a:t>
            </a:r>
            <a:r>
              <a:rPr lang="en-US" sz="1600" dirty="0">
                <a:solidFill>
                  <a:schemeClr val="tx1"/>
                </a:solidFill>
              </a:rPr>
              <a:t>chemistry</a:t>
            </a:r>
          </a:p>
          <a:p>
            <a:pPr marL="442913"/>
            <a:r>
              <a:rPr lang="en-US" sz="1600" dirty="0">
                <a:solidFill>
                  <a:srgbClr val="0070C0"/>
                </a:solidFill>
              </a:rPr>
              <a:t>entry</a:t>
            </a:r>
          </a:p>
          <a:p>
            <a:pPr marL="442913"/>
            <a:r>
              <a:rPr lang="en-US" sz="1600" dirty="0">
                <a:solidFill>
                  <a:srgbClr val="0070C0"/>
                </a:solidFill>
              </a:rPr>
              <a:t>…</a:t>
            </a:r>
          </a:p>
          <a:p>
            <a:pPr marL="268288"/>
            <a:endParaRPr lang="en-US" sz="1600" dirty="0">
              <a:solidFill>
                <a:schemeClr val="tx1"/>
              </a:solidFill>
            </a:endParaRPr>
          </a:p>
          <a:p>
            <a:pPr marL="268288"/>
            <a:endParaRPr lang="en-US" sz="16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a:endCxn id="37" idx="1"/>
          </p:cNvCxnSpPr>
          <p:nvPr/>
        </p:nvCxnSpPr>
        <p:spPr>
          <a:xfrm flipV="1">
            <a:off x="1474839" y="1528479"/>
            <a:ext cx="2228936" cy="44780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6040574" y="2953280"/>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Reason for testing</a:t>
            </a:r>
          </a:p>
        </p:txBody>
      </p:sp>
      <p:cxnSp>
        <p:nvCxnSpPr>
          <p:cNvPr id="48" name="Connecteur droit avec flèche 47">
            <a:extLst>
              <a:ext uri="{FF2B5EF4-FFF2-40B4-BE49-F238E27FC236}">
                <a16:creationId xmlns:a16="http://schemas.microsoft.com/office/drawing/2014/main" xmlns="" id="{BBD92E82-BDCF-4C74-BEA1-9C997A349A10}"/>
              </a:ext>
            </a:extLst>
          </p:cNvPr>
          <p:cNvCxnSpPr>
            <a:cxnSpLocks/>
            <a:endCxn id="40" idx="3"/>
          </p:cNvCxnSpPr>
          <p:nvPr/>
        </p:nvCxnSpPr>
        <p:spPr>
          <a:xfrm flipH="1" flipV="1">
            <a:off x="8326815" y="3348081"/>
            <a:ext cx="734062" cy="46918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393290" y="46978"/>
            <a:ext cx="10982631" cy="590690"/>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a:t>1</a:t>
            </a:r>
            <a:r>
              <a:rPr lang="en-US" sz="3600" baseline="30000" dirty="0"/>
              <a:t>st</a:t>
            </a:r>
            <a:r>
              <a:rPr lang="en-US" sz="3600" dirty="0"/>
              <a:t> possible valid organization of the catalog for (“A”)</a:t>
            </a:r>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p:txBody>
          <a:bodyPr/>
          <a:lstStyle/>
          <a:p>
            <a:fld id="{AB67725B-D602-4F4A-8836-D4C17398D8E4}" type="slidenum">
              <a:rPr lang="fr-FR" smtClean="0"/>
              <a:t>12</a:t>
            </a:fld>
            <a:endParaRPr lang="fr-FR"/>
          </a:p>
        </p:txBody>
      </p:sp>
      <p:sp>
        <p:nvSpPr>
          <p:cNvPr id="19" name="Rectangle : coins arrondis 36">
            <a:extLst>
              <a:ext uri="{FF2B5EF4-FFF2-40B4-BE49-F238E27FC236}">
                <a16:creationId xmlns:a16="http://schemas.microsoft.com/office/drawing/2014/main" xmlns="" id="{76388BF7-B947-41B2-8648-32D541CC3FC9}"/>
              </a:ext>
            </a:extLst>
          </p:cNvPr>
          <p:cNvSpPr/>
          <p:nvPr/>
        </p:nvSpPr>
        <p:spPr>
          <a:xfrm>
            <a:off x="3594308" y="2642858"/>
            <a:ext cx="1847513" cy="1410445"/>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rgbClr val="0070C0"/>
                </a:solidFill>
              </a:rPr>
              <a:t>CatalogEntry </a:t>
            </a:r>
            <a:r>
              <a:rPr lang="en-US" dirty="0" smtClean="0">
                <a:solidFill>
                  <a:schemeClr val="tx1"/>
                </a:solidFill>
              </a:rPr>
              <a:t>“Na”</a:t>
            </a:r>
          </a:p>
          <a:p>
            <a:pPr marL="176213"/>
            <a:r>
              <a:rPr lang="en-US" sz="1600" dirty="0" smtClean="0">
                <a:solidFill>
                  <a:srgbClr val="0070C0"/>
                </a:solidFill>
              </a:rPr>
              <a:t>status</a:t>
            </a:r>
            <a:r>
              <a:rPr lang="en-US" sz="1600" dirty="0" smtClean="0">
                <a:solidFill>
                  <a:schemeClr val="tx1"/>
                </a:solidFill>
              </a:rPr>
              <a:t> : active</a:t>
            </a:r>
          </a:p>
          <a:p>
            <a:pPr marL="176213"/>
            <a:r>
              <a:rPr lang="en-US" sz="1600" dirty="0" err="1" smtClean="0">
                <a:solidFill>
                  <a:srgbClr val="0070C0"/>
                </a:solidFill>
              </a:rPr>
              <a:t>effectivePeriod</a:t>
            </a:r>
            <a:endParaRPr lang="en-US" sz="1600" dirty="0" smtClean="0">
              <a:solidFill>
                <a:srgbClr val="0070C0"/>
              </a:solidFill>
            </a:endParaRPr>
          </a:p>
          <a:p>
            <a:pPr marL="176213"/>
            <a:r>
              <a:rPr lang="en-US" sz="1600" dirty="0" smtClean="0">
                <a:solidFill>
                  <a:srgbClr val="0070C0"/>
                </a:solidFill>
              </a:rPr>
              <a:t>orderable</a:t>
            </a:r>
            <a:r>
              <a:rPr lang="en-US" sz="1600" dirty="0" smtClean="0">
                <a:solidFill>
                  <a:schemeClr val="tx1"/>
                </a:solidFill>
              </a:rPr>
              <a:t> : true</a:t>
            </a:r>
          </a:p>
          <a:p>
            <a:pPr marL="176213"/>
            <a:r>
              <a:rPr lang="en-US" sz="1600" dirty="0" smtClean="0">
                <a:solidFill>
                  <a:srgbClr val="0070C0"/>
                </a:solidFill>
              </a:rPr>
              <a:t>referencedItem</a:t>
            </a:r>
            <a:endParaRPr lang="en-US" sz="1600" dirty="0" smtClean="0">
              <a:solidFill>
                <a:schemeClr val="tx1"/>
              </a:solidFill>
            </a:endParaRPr>
          </a:p>
          <a:p>
            <a:pPr marL="176213"/>
            <a:endParaRPr lang="en-US" sz="1600" dirty="0">
              <a:solidFill>
                <a:schemeClr val="tx1"/>
              </a:solidFill>
            </a:endParaRPr>
          </a:p>
        </p:txBody>
      </p:sp>
      <p:sp>
        <p:nvSpPr>
          <p:cNvPr id="20" name="Rectangle : coins arrondis 3">
            <a:extLst>
              <a:ext uri="{FF2B5EF4-FFF2-40B4-BE49-F238E27FC236}">
                <a16:creationId xmlns:a16="http://schemas.microsoft.com/office/drawing/2014/main" xmlns="" id="{76D005D9-2037-4F5C-9179-DFDC2659B7F0}"/>
              </a:ext>
            </a:extLst>
          </p:cNvPr>
          <p:cNvSpPr/>
          <p:nvPr/>
        </p:nvSpPr>
        <p:spPr>
          <a:xfrm>
            <a:off x="9162458" y="5266377"/>
            <a:ext cx="3362044" cy="3183246"/>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ActivityDefinition</a:t>
            </a:r>
          </a:p>
          <a:p>
            <a:pPr marL="268288"/>
            <a:r>
              <a:rPr lang="en-US" sz="1600" dirty="0">
                <a:solidFill>
                  <a:srgbClr val="0070C0"/>
                </a:solidFill>
              </a:rPr>
              <a:t>code</a:t>
            </a:r>
            <a:r>
              <a:rPr lang="en-US" sz="1600" dirty="0">
                <a:solidFill>
                  <a:schemeClr val="tx1"/>
                </a:solidFill>
              </a:rPr>
              <a:t>:</a:t>
            </a:r>
          </a:p>
          <a:p>
            <a:pPr marL="360363"/>
            <a:r>
              <a:rPr lang="en-US" sz="1600" dirty="0">
                <a:solidFill>
                  <a:srgbClr val="0070C0"/>
                </a:solidFill>
              </a:rPr>
              <a:t>coding</a:t>
            </a:r>
            <a:r>
              <a:rPr lang="en-US" sz="1600" dirty="0">
                <a:solidFill>
                  <a:schemeClr val="tx1"/>
                </a:solidFill>
              </a:rPr>
              <a:t>:</a:t>
            </a:r>
          </a:p>
          <a:p>
            <a:pPr marL="442913"/>
            <a:r>
              <a:rPr lang="en-US" sz="1600" dirty="0">
                <a:solidFill>
                  <a:srgbClr val="0070C0"/>
                </a:solidFill>
              </a:rPr>
              <a:t>system</a:t>
            </a:r>
            <a:r>
              <a:rPr lang="en-US" sz="1600" dirty="0">
                <a:solidFill>
                  <a:schemeClr val="tx1"/>
                </a:solidFill>
              </a:rPr>
              <a:t>: http://loinc.org</a:t>
            </a:r>
          </a:p>
          <a:p>
            <a:pPr marL="442913"/>
            <a:r>
              <a:rPr lang="en-US" sz="1600" dirty="0">
                <a:solidFill>
                  <a:srgbClr val="0070C0"/>
                </a:solidFill>
              </a:rPr>
              <a:t>code</a:t>
            </a:r>
            <a:r>
              <a:rPr lang="en-US" sz="1600" dirty="0">
                <a:solidFill>
                  <a:schemeClr val="tx1"/>
                </a:solidFill>
              </a:rPr>
              <a:t>: 24326-1</a:t>
            </a:r>
          </a:p>
          <a:p>
            <a:pPr marL="442913"/>
            <a:r>
              <a:rPr lang="en-US" sz="1600" dirty="0">
                <a:solidFill>
                  <a:srgbClr val="0070C0"/>
                </a:solidFill>
              </a:rPr>
              <a:t>display</a:t>
            </a:r>
            <a:r>
              <a:rPr lang="en-US" sz="1600" dirty="0">
                <a:solidFill>
                  <a:schemeClr val="tx1"/>
                </a:solidFill>
              </a:rPr>
              <a:t>: </a:t>
            </a:r>
            <a:r>
              <a:rPr lang="en-US" sz="1600" dirty="0" smtClean="0">
                <a:solidFill>
                  <a:schemeClr val="tx1"/>
                </a:solidFill>
              </a:rPr>
              <a:t>TSH</a:t>
            </a:r>
            <a:endParaRPr lang="en-US" sz="1600" dirty="0">
              <a:solidFill>
                <a:schemeClr val="tx1"/>
              </a:solidFill>
            </a:endParaRPr>
          </a:p>
          <a:p>
            <a:pPr marL="268288"/>
            <a:r>
              <a:rPr lang="en-US" sz="1600" dirty="0">
                <a:solidFill>
                  <a:schemeClr val="tx1"/>
                </a:solidFill>
              </a:rPr>
              <a:t>…</a:t>
            </a:r>
          </a:p>
          <a:p>
            <a:pPr marL="268288"/>
            <a:r>
              <a:rPr lang="en-US" sz="1600" dirty="0">
                <a:solidFill>
                  <a:srgbClr val="0070C0"/>
                </a:solidFill>
              </a:rPr>
              <a:t>specimenRequirement</a:t>
            </a:r>
          </a:p>
          <a:p>
            <a:pPr marL="268288"/>
            <a:r>
              <a:rPr lang="en-US" sz="1600" dirty="0">
                <a:solidFill>
                  <a:srgbClr val="0070C0"/>
                </a:solidFill>
              </a:rPr>
              <a:t>observationRequirement</a:t>
            </a:r>
          </a:p>
          <a:p>
            <a:pPr marL="268288"/>
            <a:r>
              <a:rPr lang="en-US" sz="1600" dirty="0">
                <a:solidFill>
                  <a:srgbClr val="0070C0"/>
                </a:solidFill>
              </a:rPr>
              <a:t>observationResultRequirement </a:t>
            </a:r>
          </a:p>
          <a:p>
            <a:pPr marL="268288"/>
            <a:r>
              <a:rPr lang="en-US" sz="1600" dirty="0">
                <a:solidFill>
                  <a:srgbClr val="0070C0"/>
                </a:solidFill>
              </a:rPr>
              <a:t>observationResultRequirement observationResultRequirement</a:t>
            </a:r>
          </a:p>
        </p:txBody>
      </p:sp>
      <p:cxnSp>
        <p:nvCxnSpPr>
          <p:cNvPr id="21"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518064" y="4525520"/>
            <a:ext cx="4778336" cy="132109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3" name="Connecteur droit avec flèche 30">
            <a:extLst>
              <a:ext uri="{FF2B5EF4-FFF2-40B4-BE49-F238E27FC236}">
                <a16:creationId xmlns:a16="http://schemas.microsoft.com/office/drawing/2014/main" xmlns="" id="{F85AD6A8-6DC1-48C5-97A4-6CA1DB5FAC27}"/>
              </a:ext>
            </a:extLst>
          </p:cNvPr>
          <p:cNvCxnSpPr>
            <a:cxnSpLocks/>
          </p:cNvCxnSpPr>
          <p:nvPr/>
        </p:nvCxnSpPr>
        <p:spPr>
          <a:xfrm flipH="1" flipV="1">
            <a:off x="8326815" y="4499002"/>
            <a:ext cx="969585" cy="104740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7" name="Connecteur droit avec flèche 25">
            <a:extLst>
              <a:ext uri="{FF2B5EF4-FFF2-40B4-BE49-F238E27FC236}">
                <a16:creationId xmlns:a16="http://schemas.microsoft.com/office/drawing/2014/main" xmlns="" id="{5B506B3C-8504-4607-A0EC-8CFF7B905C49}"/>
              </a:ext>
            </a:extLst>
          </p:cNvPr>
          <p:cNvCxnSpPr>
            <a:cxnSpLocks/>
          </p:cNvCxnSpPr>
          <p:nvPr/>
        </p:nvCxnSpPr>
        <p:spPr>
          <a:xfrm flipH="1" flipV="1">
            <a:off x="8146473" y="2715491"/>
            <a:ext cx="1115408" cy="255457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8" name="Rectangle : coins arrondis 36">
            <a:extLst>
              <a:ext uri="{FF2B5EF4-FFF2-40B4-BE49-F238E27FC236}">
                <a16:creationId xmlns:a16="http://schemas.microsoft.com/office/drawing/2014/main" xmlns="" id="{76388BF7-B947-41B2-8648-32D541CC3FC9}"/>
              </a:ext>
            </a:extLst>
          </p:cNvPr>
          <p:cNvSpPr/>
          <p:nvPr/>
        </p:nvSpPr>
        <p:spPr>
          <a:xfrm>
            <a:off x="3131125" y="4670006"/>
            <a:ext cx="1847513" cy="1410445"/>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rgbClr val="0070C0"/>
                </a:solidFill>
              </a:rPr>
              <a:t>CatalogEntry </a:t>
            </a:r>
            <a:r>
              <a:rPr lang="en-US" dirty="0" smtClean="0">
                <a:solidFill>
                  <a:schemeClr val="tx1"/>
                </a:solidFill>
              </a:rPr>
              <a:t>“PROFILE”</a:t>
            </a:r>
          </a:p>
          <a:p>
            <a:pPr marL="176213"/>
            <a:r>
              <a:rPr lang="en-US" sz="1600" dirty="0" smtClean="0">
                <a:solidFill>
                  <a:srgbClr val="0070C0"/>
                </a:solidFill>
              </a:rPr>
              <a:t>status</a:t>
            </a:r>
            <a:r>
              <a:rPr lang="en-US" sz="1600" dirty="0" smtClean="0">
                <a:solidFill>
                  <a:schemeClr val="tx1"/>
                </a:solidFill>
              </a:rPr>
              <a:t> : active</a:t>
            </a:r>
          </a:p>
          <a:p>
            <a:pPr marL="176213"/>
            <a:r>
              <a:rPr lang="en-US" sz="1600" dirty="0" err="1" smtClean="0">
                <a:solidFill>
                  <a:srgbClr val="0070C0"/>
                </a:solidFill>
              </a:rPr>
              <a:t>effectivePeriod</a:t>
            </a:r>
            <a:endParaRPr lang="en-US" sz="1600" dirty="0" smtClean="0">
              <a:solidFill>
                <a:srgbClr val="0070C0"/>
              </a:solidFill>
            </a:endParaRPr>
          </a:p>
          <a:p>
            <a:pPr marL="176213"/>
            <a:r>
              <a:rPr lang="en-US" sz="1600" dirty="0" smtClean="0">
                <a:solidFill>
                  <a:srgbClr val="0070C0"/>
                </a:solidFill>
              </a:rPr>
              <a:t>orderable</a:t>
            </a:r>
            <a:r>
              <a:rPr lang="en-US" sz="1600" dirty="0" smtClean="0">
                <a:solidFill>
                  <a:schemeClr val="tx1"/>
                </a:solidFill>
              </a:rPr>
              <a:t> : true</a:t>
            </a:r>
          </a:p>
          <a:p>
            <a:pPr marL="176213"/>
            <a:r>
              <a:rPr lang="en-US" sz="1600" dirty="0" smtClean="0">
                <a:solidFill>
                  <a:srgbClr val="0070C0"/>
                </a:solidFill>
              </a:rPr>
              <a:t>referencedItem</a:t>
            </a:r>
            <a:endParaRPr lang="en-US" sz="1600" dirty="0" smtClean="0">
              <a:solidFill>
                <a:schemeClr val="tx1"/>
              </a:solidFill>
            </a:endParaRPr>
          </a:p>
          <a:p>
            <a:pPr marL="176213"/>
            <a:endParaRPr lang="en-US" sz="1600" dirty="0">
              <a:solidFill>
                <a:schemeClr val="tx1"/>
              </a:solidFill>
            </a:endParaRPr>
          </a:p>
        </p:txBody>
      </p:sp>
    </p:spTree>
    <p:extLst>
      <p:ext uri="{BB962C8B-B14F-4D97-AF65-F5344CB8AC3E}">
        <p14:creationId xmlns:p14="http://schemas.microsoft.com/office/powerpoint/2010/main" val="2485670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9150552" y="805849"/>
            <a:ext cx="2962787" cy="275398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ActivityDefinition</a:t>
            </a:r>
          </a:p>
          <a:p>
            <a:pPr marL="176213"/>
            <a:r>
              <a:rPr lang="en-US" sz="1400" dirty="0">
                <a:solidFill>
                  <a:srgbClr val="0070C0"/>
                </a:solidFill>
              </a:rPr>
              <a:t>code</a:t>
            </a:r>
            <a:r>
              <a:rPr lang="en-US" sz="1400" dirty="0">
                <a:solidFill>
                  <a:schemeClr val="tx1"/>
                </a:solidFill>
              </a:rPr>
              <a:t>:</a:t>
            </a:r>
          </a:p>
          <a:p>
            <a:pPr marL="265113"/>
            <a:r>
              <a:rPr lang="en-US" sz="1400" dirty="0">
                <a:solidFill>
                  <a:srgbClr val="0070C0"/>
                </a:solidFill>
              </a:rPr>
              <a:t>coding</a:t>
            </a:r>
            <a:r>
              <a:rPr lang="en-US" sz="1400" dirty="0">
                <a:solidFill>
                  <a:schemeClr val="tx1"/>
                </a:solidFill>
              </a:rPr>
              <a:t>:</a:t>
            </a:r>
          </a:p>
          <a:p>
            <a:pPr marL="354013"/>
            <a:r>
              <a:rPr lang="en-US" sz="1400" dirty="0">
                <a:solidFill>
                  <a:srgbClr val="0070C0"/>
                </a:solidFill>
              </a:rPr>
              <a:t>system</a:t>
            </a:r>
            <a:r>
              <a:rPr lang="en-US" sz="1400" dirty="0">
                <a:solidFill>
                  <a:schemeClr val="tx1"/>
                </a:solidFill>
              </a:rPr>
              <a:t>: http://loinc.org</a:t>
            </a:r>
          </a:p>
          <a:p>
            <a:pPr marL="354013"/>
            <a:r>
              <a:rPr lang="en-US" sz="1400" dirty="0">
                <a:solidFill>
                  <a:srgbClr val="0070C0"/>
                </a:solidFill>
              </a:rPr>
              <a:t>code</a:t>
            </a:r>
            <a:r>
              <a:rPr lang="en-US" sz="1400" dirty="0">
                <a:solidFill>
                  <a:schemeClr val="tx1"/>
                </a:solidFill>
              </a:rPr>
              <a:t>: 24326-1</a:t>
            </a:r>
          </a:p>
          <a:p>
            <a:pPr marL="354013"/>
            <a:r>
              <a:rPr lang="en-US" sz="1400" dirty="0">
                <a:solidFill>
                  <a:srgbClr val="0070C0"/>
                </a:solidFill>
              </a:rPr>
              <a:t>display</a:t>
            </a:r>
            <a:r>
              <a:rPr lang="en-US" sz="1400" dirty="0">
                <a:solidFill>
                  <a:schemeClr val="tx1"/>
                </a:solidFill>
              </a:rPr>
              <a:t>: Serum electrolyte panel</a:t>
            </a:r>
          </a:p>
          <a:p>
            <a:pPr marL="176213"/>
            <a:r>
              <a:rPr lang="en-US" sz="1400" dirty="0">
                <a:solidFill>
                  <a:schemeClr val="tx1"/>
                </a:solidFill>
              </a:rPr>
              <a:t>…</a:t>
            </a:r>
          </a:p>
          <a:p>
            <a:pPr marL="176213"/>
            <a:r>
              <a:rPr lang="en-US" sz="1400" dirty="0">
                <a:solidFill>
                  <a:srgbClr val="0070C0"/>
                </a:solidFill>
              </a:rPr>
              <a:t>specimenRequirement</a:t>
            </a:r>
          </a:p>
          <a:p>
            <a:pPr marL="176213"/>
            <a:r>
              <a:rPr lang="en-US" sz="1400" dirty="0">
                <a:solidFill>
                  <a:srgbClr val="0070C0"/>
                </a:solidFill>
              </a:rPr>
              <a:t>observationRequirement</a:t>
            </a:r>
          </a:p>
          <a:p>
            <a:pPr marL="176213"/>
            <a:r>
              <a:rPr lang="en-US" sz="1400" dirty="0">
                <a:solidFill>
                  <a:srgbClr val="00B050"/>
                </a:solidFill>
              </a:rPr>
              <a:t>subActivity </a:t>
            </a:r>
          </a:p>
          <a:p>
            <a:pPr marL="176213"/>
            <a:r>
              <a:rPr lang="en-US" sz="1400" dirty="0">
                <a:solidFill>
                  <a:srgbClr val="00B050"/>
                </a:solidFill>
              </a:rPr>
              <a:t>subActivity</a:t>
            </a:r>
          </a:p>
          <a:p>
            <a:pPr marL="176213"/>
            <a:r>
              <a:rPr lang="en-US" sz="1400" dirty="0">
                <a:solidFill>
                  <a:srgbClr val="00B050"/>
                </a:solidFill>
              </a:rPr>
              <a:t>subActivity</a:t>
            </a:r>
          </a:p>
        </p:txBody>
      </p:sp>
      <p:sp>
        <p:nvSpPr>
          <p:cNvPr id="6" name="Rectangle : coins arrondis 5">
            <a:extLst>
              <a:ext uri="{FF2B5EF4-FFF2-40B4-BE49-F238E27FC236}">
                <a16:creationId xmlns:a16="http://schemas.microsoft.com/office/drawing/2014/main" xmlns="" id="{DE115957-E080-48FD-B763-B520C28E97DD}"/>
              </a:ext>
            </a:extLst>
          </p:cNvPr>
          <p:cNvSpPr/>
          <p:nvPr/>
        </p:nvSpPr>
        <p:spPr>
          <a:xfrm>
            <a:off x="7187378" y="1487620"/>
            <a:ext cx="1644000" cy="68767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SpecimenDefinition</a:t>
            </a:r>
          </a:p>
          <a:p>
            <a:pPr marL="268288"/>
            <a:r>
              <a:rPr lang="en-US" sz="1200" dirty="0">
                <a:solidFill>
                  <a:schemeClr val="tx1"/>
                </a:solidFill>
              </a:rPr>
              <a:t>venous blood </a:t>
            </a:r>
          </a:p>
          <a:p>
            <a:pPr marL="268288"/>
            <a:r>
              <a:rPr lang="en-US" sz="1200" dirty="0">
                <a:solidFill>
                  <a:schemeClr val="tx1"/>
                </a:solidFill>
              </a:rPr>
              <a:t>(for full panel)</a:t>
            </a:r>
          </a:p>
        </p:txBody>
      </p:sp>
      <p:sp>
        <p:nvSpPr>
          <p:cNvPr id="24" name="Rectangle : coins arrondis 23">
            <a:extLst>
              <a:ext uri="{FF2B5EF4-FFF2-40B4-BE49-F238E27FC236}">
                <a16:creationId xmlns:a16="http://schemas.microsoft.com/office/drawing/2014/main" xmlns="" id="{02AB1110-47D1-40E7-99B0-0EA356ADDA45}"/>
              </a:ext>
            </a:extLst>
          </p:cNvPr>
          <p:cNvSpPr/>
          <p:nvPr/>
        </p:nvSpPr>
        <p:spPr>
          <a:xfrm>
            <a:off x="9184861" y="4481470"/>
            <a:ext cx="2093163" cy="687684"/>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ObservationDefinition</a:t>
            </a:r>
          </a:p>
          <a:p>
            <a:pPr marL="268288"/>
            <a:r>
              <a:rPr lang="en-US" sz="1400" dirty="0">
                <a:solidFill>
                  <a:schemeClr val="tx1"/>
                </a:solidFill>
              </a:rPr>
              <a:t>Sodium</a:t>
            </a:r>
          </a:p>
        </p:txBody>
      </p:sp>
      <p:sp>
        <p:nvSpPr>
          <p:cNvPr id="30" name="Rectangle : coins arrondis 29">
            <a:extLst>
              <a:ext uri="{FF2B5EF4-FFF2-40B4-BE49-F238E27FC236}">
                <a16:creationId xmlns:a16="http://schemas.microsoft.com/office/drawing/2014/main" xmlns="" id="{BC084F83-1E38-4B9E-B12D-139413A4737B}"/>
              </a:ext>
            </a:extLst>
          </p:cNvPr>
          <p:cNvSpPr/>
          <p:nvPr/>
        </p:nvSpPr>
        <p:spPr>
          <a:xfrm>
            <a:off x="9184861" y="5298108"/>
            <a:ext cx="2093163" cy="65518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ObservationDefinition</a:t>
            </a:r>
          </a:p>
          <a:p>
            <a:pPr marL="268288"/>
            <a:r>
              <a:rPr lang="en-US" sz="1400" dirty="0">
                <a:solidFill>
                  <a:schemeClr val="tx1"/>
                </a:solidFill>
              </a:rPr>
              <a:t>Potassium</a:t>
            </a:r>
          </a:p>
        </p:txBody>
      </p:sp>
      <p:sp>
        <p:nvSpPr>
          <p:cNvPr id="18" name="Rectangle : coins arrondis 17">
            <a:extLst>
              <a:ext uri="{FF2B5EF4-FFF2-40B4-BE49-F238E27FC236}">
                <a16:creationId xmlns:a16="http://schemas.microsoft.com/office/drawing/2014/main" xmlns="" id="{FF85F1AA-1993-44E0-AA8A-645FC3A56A77}"/>
              </a:ext>
            </a:extLst>
          </p:cNvPr>
          <p:cNvSpPr/>
          <p:nvPr/>
        </p:nvSpPr>
        <p:spPr>
          <a:xfrm>
            <a:off x="9184861" y="6075254"/>
            <a:ext cx="2093163" cy="65518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ObservationDefinition</a:t>
            </a:r>
          </a:p>
          <a:p>
            <a:pPr marL="268288"/>
            <a:r>
              <a:rPr lang="en-US" sz="1400" dirty="0">
                <a:solidFill>
                  <a:schemeClr val="tx1"/>
                </a:solidFill>
              </a:rPr>
              <a:t>Chloride</a:t>
            </a:r>
          </a:p>
        </p:txBody>
      </p:sp>
      <p:cxnSp>
        <p:nvCxnSpPr>
          <p:cNvPr id="26" name="Connecteur droit avec flèche 25">
            <a:extLst>
              <a:ext uri="{FF2B5EF4-FFF2-40B4-BE49-F238E27FC236}">
                <a16:creationId xmlns:a16="http://schemas.microsoft.com/office/drawing/2014/main" xmlns="" id="{5B506B3C-8504-4607-A0EC-8CFF7B905C49}"/>
              </a:ext>
            </a:extLst>
          </p:cNvPr>
          <p:cNvCxnSpPr>
            <a:cxnSpLocks/>
            <a:endCxn id="6" idx="3"/>
          </p:cNvCxnSpPr>
          <p:nvPr/>
        </p:nvCxnSpPr>
        <p:spPr>
          <a:xfrm flipH="1" flipV="1">
            <a:off x="8831378" y="1831460"/>
            <a:ext cx="519098" cy="68878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xmlns="" id="{76388BF7-B947-41B2-8648-32D541CC3FC9}"/>
              </a:ext>
            </a:extLst>
          </p:cNvPr>
          <p:cNvSpPr/>
          <p:nvPr/>
        </p:nvSpPr>
        <p:spPr>
          <a:xfrm>
            <a:off x="2133601" y="1118225"/>
            <a:ext cx="1789470" cy="101564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CatalogEntry </a:t>
            </a:r>
            <a:r>
              <a:rPr lang="en-US" sz="1600" dirty="0">
                <a:solidFill>
                  <a:schemeClr val="tx1"/>
                </a:solidFill>
              </a:rPr>
              <a:t>“A”</a:t>
            </a:r>
          </a:p>
          <a:p>
            <a:pPr marL="176213"/>
            <a:r>
              <a:rPr lang="en-US" sz="1400" dirty="0">
                <a:solidFill>
                  <a:srgbClr val="0070C0"/>
                </a:solidFill>
              </a:rPr>
              <a:t>status</a:t>
            </a:r>
            <a:r>
              <a:rPr lang="en-US" sz="1400" dirty="0">
                <a:solidFill>
                  <a:schemeClr val="tx1"/>
                </a:solidFill>
              </a:rPr>
              <a:t> :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true</a:t>
            </a:r>
          </a:p>
          <a:p>
            <a:pPr marL="176213"/>
            <a:endParaRPr lang="en-US" sz="14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3919833" y="1209654"/>
            <a:ext cx="5230719"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110247" y="726609"/>
            <a:ext cx="1777920" cy="377239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Composition</a:t>
            </a:r>
          </a:p>
          <a:p>
            <a:pPr marL="268288"/>
            <a:r>
              <a:rPr lang="en-US" sz="1400" dirty="0">
                <a:solidFill>
                  <a:schemeClr val="tx1"/>
                </a:solidFill>
              </a:rPr>
              <a:t>Lab compendium</a:t>
            </a:r>
          </a:p>
          <a:p>
            <a:pPr marL="268288"/>
            <a:r>
              <a:rPr lang="en-US" sz="1400" dirty="0">
                <a:solidFill>
                  <a:schemeClr val="tx1"/>
                </a:solidFill>
              </a:rPr>
              <a:t>…</a:t>
            </a:r>
          </a:p>
          <a:p>
            <a:pPr marL="268288">
              <a:spcBef>
                <a:spcPts val="400"/>
              </a:spcBef>
            </a:pPr>
            <a:r>
              <a:rPr lang="en-US" sz="1400" dirty="0">
                <a:solidFill>
                  <a:srgbClr val="0070C0"/>
                </a:solidFill>
              </a:rPr>
              <a:t>section </a:t>
            </a:r>
            <a:r>
              <a:rPr lang="en-US" sz="1400" dirty="0">
                <a:solidFill>
                  <a:schemeClr val="tx1"/>
                </a:solidFill>
              </a:rPr>
              <a:t>chemistry</a:t>
            </a:r>
          </a:p>
          <a:p>
            <a:pPr marL="442913"/>
            <a:r>
              <a:rPr lang="en-US" sz="1400" dirty="0">
                <a:solidFill>
                  <a:srgbClr val="0070C0"/>
                </a:solidFill>
              </a:rPr>
              <a:t>entry</a:t>
            </a:r>
          </a:p>
          <a:p>
            <a:pPr marL="442913"/>
            <a:r>
              <a:rPr lang="en-US" sz="1400" dirty="0">
                <a:solidFill>
                  <a:srgbClr val="0070C0"/>
                </a:solidFill>
              </a:rPr>
              <a:t>…</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a:t>
            </a:r>
          </a:p>
          <a:p>
            <a:pPr marL="268288"/>
            <a:endParaRPr lang="en-US" sz="1400" dirty="0">
              <a:solidFill>
                <a:schemeClr val="tx1"/>
              </a:solidFill>
            </a:endParaRPr>
          </a:p>
          <a:p>
            <a:pPr marL="268288"/>
            <a:endParaRPr lang="en-US" sz="14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a:endCxn id="37" idx="1"/>
          </p:cNvCxnSpPr>
          <p:nvPr/>
        </p:nvCxnSpPr>
        <p:spPr>
          <a:xfrm flipV="1">
            <a:off x="1130710" y="1626049"/>
            <a:ext cx="1002891" cy="20541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BBD92E82-BDCF-4C74-BEA1-9C997A349A10}"/>
              </a:ext>
            </a:extLst>
          </p:cNvPr>
          <p:cNvCxnSpPr>
            <a:cxnSpLocks/>
            <a:endCxn id="40" idx="3"/>
          </p:cNvCxnSpPr>
          <p:nvPr/>
        </p:nvCxnSpPr>
        <p:spPr>
          <a:xfrm flipH="1">
            <a:off x="9085124" y="2753464"/>
            <a:ext cx="265352" cy="2522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393290" y="46978"/>
            <a:ext cx="10982631" cy="590690"/>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a:t>2</a:t>
            </a:r>
            <a:r>
              <a:rPr lang="en-US" sz="3600" baseline="30000" dirty="0"/>
              <a:t>nd</a:t>
            </a:r>
            <a:r>
              <a:rPr lang="en-US" sz="3600" dirty="0"/>
              <a:t> possible valid organization of the catalog for (“A”)</a:t>
            </a:r>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a:xfrm>
            <a:off x="11690554" y="6365316"/>
            <a:ext cx="403121" cy="365125"/>
          </a:xfrm>
        </p:spPr>
        <p:txBody>
          <a:bodyPr/>
          <a:lstStyle/>
          <a:p>
            <a:fld id="{AB67725B-D602-4F4A-8836-D4C17398D8E4}" type="slidenum">
              <a:rPr lang="fr-FR" smtClean="0"/>
              <a:t>13</a:t>
            </a:fld>
            <a:endParaRPr lang="fr-FR" dirty="0"/>
          </a:p>
        </p:txBody>
      </p:sp>
      <p:sp>
        <p:nvSpPr>
          <p:cNvPr id="23" name="Rectangle : coins arrondis 22">
            <a:extLst>
              <a:ext uri="{FF2B5EF4-FFF2-40B4-BE49-F238E27FC236}">
                <a16:creationId xmlns:a16="http://schemas.microsoft.com/office/drawing/2014/main" xmlns="" id="{48004B9D-EC04-4B34-9ABA-3733AB71C5FA}"/>
              </a:ext>
            </a:extLst>
          </p:cNvPr>
          <p:cNvSpPr/>
          <p:nvPr/>
        </p:nvSpPr>
        <p:spPr>
          <a:xfrm>
            <a:off x="2141913" y="2258226"/>
            <a:ext cx="1777920" cy="101564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CatalogEntry </a:t>
            </a:r>
            <a:r>
              <a:rPr lang="en-US" sz="1600" dirty="0">
                <a:solidFill>
                  <a:schemeClr val="tx1"/>
                </a:solidFill>
              </a:rPr>
              <a:t>“Na”</a:t>
            </a:r>
          </a:p>
          <a:p>
            <a:pPr marL="176213"/>
            <a:r>
              <a:rPr lang="en-US" sz="1400" dirty="0">
                <a:solidFill>
                  <a:srgbClr val="0070C0"/>
                </a:solidFill>
              </a:rPr>
              <a:t>status</a:t>
            </a:r>
            <a:r>
              <a:rPr lang="en-US" sz="1400" dirty="0">
                <a:solidFill>
                  <a:schemeClr val="tx1"/>
                </a:solidFill>
              </a:rPr>
              <a:t> :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true</a:t>
            </a:r>
          </a:p>
          <a:p>
            <a:pPr marL="176213"/>
            <a:endParaRPr lang="en-US" sz="1400" dirty="0">
              <a:solidFill>
                <a:schemeClr val="tx1"/>
              </a:solidFill>
            </a:endParaRPr>
          </a:p>
        </p:txBody>
      </p:sp>
      <p:sp>
        <p:nvSpPr>
          <p:cNvPr id="36" name="Rectangle : coins arrondis 35">
            <a:extLst>
              <a:ext uri="{FF2B5EF4-FFF2-40B4-BE49-F238E27FC236}">
                <a16:creationId xmlns:a16="http://schemas.microsoft.com/office/drawing/2014/main" xmlns="" id="{1150A7F1-99B7-4D5D-BBE0-E651840F88D1}"/>
              </a:ext>
            </a:extLst>
          </p:cNvPr>
          <p:cNvSpPr/>
          <p:nvPr/>
        </p:nvSpPr>
        <p:spPr>
          <a:xfrm>
            <a:off x="2141913" y="3404354"/>
            <a:ext cx="1777920" cy="101564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CatalogEntry </a:t>
            </a:r>
            <a:r>
              <a:rPr lang="en-US" sz="1600" dirty="0">
                <a:solidFill>
                  <a:schemeClr val="tx1"/>
                </a:solidFill>
              </a:rPr>
              <a:t>“K”</a:t>
            </a:r>
          </a:p>
          <a:p>
            <a:pPr marL="176213"/>
            <a:r>
              <a:rPr lang="en-US" sz="1400" dirty="0">
                <a:solidFill>
                  <a:srgbClr val="0070C0"/>
                </a:solidFill>
              </a:rPr>
              <a:t>status</a:t>
            </a:r>
            <a:r>
              <a:rPr lang="en-US" sz="1400" dirty="0">
                <a:solidFill>
                  <a:schemeClr val="tx1"/>
                </a:solidFill>
              </a:rPr>
              <a:t> :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true</a:t>
            </a:r>
          </a:p>
          <a:p>
            <a:pPr marL="176213"/>
            <a:endParaRPr lang="en-US" sz="1400" dirty="0">
              <a:solidFill>
                <a:schemeClr val="tx1"/>
              </a:solidFill>
            </a:endParaRPr>
          </a:p>
        </p:txBody>
      </p:sp>
      <p:sp>
        <p:nvSpPr>
          <p:cNvPr id="39" name="Rectangle : coins arrondis 38">
            <a:extLst>
              <a:ext uri="{FF2B5EF4-FFF2-40B4-BE49-F238E27FC236}">
                <a16:creationId xmlns:a16="http://schemas.microsoft.com/office/drawing/2014/main" xmlns="" id="{7A14E88B-7779-4E8E-AF5A-1C60D756FFA0}"/>
              </a:ext>
            </a:extLst>
          </p:cNvPr>
          <p:cNvSpPr/>
          <p:nvPr/>
        </p:nvSpPr>
        <p:spPr>
          <a:xfrm>
            <a:off x="2164117" y="4574424"/>
            <a:ext cx="1777920" cy="101564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CatalogEntry </a:t>
            </a:r>
            <a:r>
              <a:rPr lang="en-US" sz="1600" dirty="0">
                <a:solidFill>
                  <a:schemeClr val="tx1"/>
                </a:solidFill>
              </a:rPr>
              <a:t>“Cl”</a:t>
            </a:r>
          </a:p>
          <a:p>
            <a:pPr marL="176213"/>
            <a:r>
              <a:rPr lang="en-US" sz="1400" dirty="0">
                <a:solidFill>
                  <a:srgbClr val="0070C0"/>
                </a:solidFill>
              </a:rPr>
              <a:t>status</a:t>
            </a:r>
            <a:r>
              <a:rPr lang="en-US" sz="1400" dirty="0">
                <a:solidFill>
                  <a:schemeClr val="tx1"/>
                </a:solidFill>
              </a:rPr>
              <a:t> :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false</a:t>
            </a:r>
          </a:p>
          <a:p>
            <a:pPr marL="176213"/>
            <a:endParaRPr lang="en-US" sz="1400" dirty="0">
              <a:solidFill>
                <a:schemeClr val="tx1"/>
              </a:solidFill>
            </a:endParaRPr>
          </a:p>
        </p:txBody>
      </p:sp>
      <p:cxnSp>
        <p:nvCxnSpPr>
          <p:cNvPr id="42" name="Connecteur droit avec flèche 41">
            <a:extLst>
              <a:ext uri="{FF2B5EF4-FFF2-40B4-BE49-F238E27FC236}">
                <a16:creationId xmlns:a16="http://schemas.microsoft.com/office/drawing/2014/main" xmlns="" id="{F735574C-EC60-4298-9891-12671B055CAB}"/>
              </a:ext>
            </a:extLst>
          </p:cNvPr>
          <p:cNvCxnSpPr>
            <a:cxnSpLocks/>
            <a:endCxn id="23" idx="1"/>
          </p:cNvCxnSpPr>
          <p:nvPr/>
        </p:nvCxnSpPr>
        <p:spPr>
          <a:xfrm>
            <a:off x="1139022" y="2258226"/>
            <a:ext cx="1002891" cy="50782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xmlns="" id="{7592891F-FF18-4445-9B2E-D7997E321D06}"/>
              </a:ext>
            </a:extLst>
          </p:cNvPr>
          <p:cNvCxnSpPr>
            <a:cxnSpLocks/>
            <a:endCxn id="36" idx="1"/>
          </p:cNvCxnSpPr>
          <p:nvPr/>
        </p:nvCxnSpPr>
        <p:spPr>
          <a:xfrm>
            <a:off x="1139022" y="2520244"/>
            <a:ext cx="1002891" cy="139193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xmlns="" id="{2AE9892F-7AD9-4D65-A300-AD0C34C9944F}"/>
              </a:ext>
            </a:extLst>
          </p:cNvPr>
          <p:cNvCxnSpPr>
            <a:cxnSpLocks/>
          </p:cNvCxnSpPr>
          <p:nvPr/>
        </p:nvCxnSpPr>
        <p:spPr>
          <a:xfrm>
            <a:off x="1139022" y="2778693"/>
            <a:ext cx="1002891" cy="225142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63" name="Rectangle : coins arrondis 62">
            <a:extLst>
              <a:ext uri="{FF2B5EF4-FFF2-40B4-BE49-F238E27FC236}">
                <a16:creationId xmlns:a16="http://schemas.microsoft.com/office/drawing/2014/main" xmlns="" id="{0744F556-6B6E-4CB1-8A31-3557F1E629A1}"/>
              </a:ext>
            </a:extLst>
          </p:cNvPr>
          <p:cNvSpPr/>
          <p:nvPr/>
        </p:nvSpPr>
        <p:spPr>
          <a:xfrm>
            <a:off x="4274873" y="1457577"/>
            <a:ext cx="2164373" cy="159042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ActivityDefinition</a:t>
            </a:r>
          </a:p>
          <a:p>
            <a:r>
              <a:rPr lang="en-US" sz="1200" dirty="0">
                <a:solidFill>
                  <a:srgbClr val="0070C0"/>
                </a:solidFill>
              </a:rPr>
              <a:t>…</a:t>
            </a:r>
            <a:endParaRPr lang="en-US" sz="1200" dirty="0">
              <a:solidFill>
                <a:schemeClr val="tx1"/>
              </a:solidFill>
            </a:endParaRPr>
          </a:p>
          <a:p>
            <a:pPr marL="176213"/>
            <a:r>
              <a:rPr lang="en-US" sz="1200" dirty="0">
                <a:solidFill>
                  <a:srgbClr val="0070C0"/>
                </a:solidFill>
              </a:rPr>
              <a:t>system</a:t>
            </a:r>
            <a:r>
              <a:rPr lang="en-US" sz="1200" dirty="0">
                <a:solidFill>
                  <a:schemeClr val="tx1"/>
                </a:solidFill>
              </a:rPr>
              <a:t>: http://loinc.org</a:t>
            </a:r>
          </a:p>
          <a:p>
            <a:pPr marL="176213"/>
            <a:r>
              <a:rPr lang="en-US" sz="1200" dirty="0">
                <a:solidFill>
                  <a:srgbClr val="0070C0"/>
                </a:solidFill>
              </a:rPr>
              <a:t>code</a:t>
            </a:r>
            <a:r>
              <a:rPr lang="en-US" sz="1200" dirty="0">
                <a:solidFill>
                  <a:schemeClr val="tx1"/>
                </a:solidFill>
              </a:rPr>
              <a:t>: 2951-2</a:t>
            </a:r>
          </a:p>
          <a:p>
            <a:pPr marL="176213"/>
            <a:r>
              <a:rPr lang="en-US" sz="1200" dirty="0">
                <a:solidFill>
                  <a:srgbClr val="0070C0"/>
                </a:solidFill>
              </a:rPr>
              <a:t>display</a:t>
            </a:r>
            <a:r>
              <a:rPr lang="en-US" sz="1200" dirty="0">
                <a:solidFill>
                  <a:schemeClr val="tx1"/>
                </a:solidFill>
              </a:rPr>
              <a:t>: Na</a:t>
            </a:r>
          </a:p>
          <a:p>
            <a:r>
              <a:rPr lang="en-US" sz="1200" dirty="0" err="1">
                <a:solidFill>
                  <a:srgbClr val="0070C0"/>
                </a:solidFill>
              </a:rPr>
              <a:t>specimenRequirement</a:t>
            </a:r>
            <a:endParaRPr lang="en-US" sz="1200" dirty="0">
              <a:solidFill>
                <a:srgbClr val="0070C0"/>
              </a:solidFill>
            </a:endParaRPr>
          </a:p>
          <a:p>
            <a:r>
              <a:rPr lang="en-US" sz="1200" dirty="0">
                <a:solidFill>
                  <a:srgbClr val="0070C0"/>
                </a:solidFill>
              </a:rPr>
              <a:t>observationRequirement</a:t>
            </a:r>
          </a:p>
          <a:p>
            <a:r>
              <a:rPr lang="en-US" sz="1200" dirty="0" err="1">
                <a:solidFill>
                  <a:srgbClr val="0070C0"/>
                </a:solidFill>
              </a:rPr>
              <a:t>observationResultRequirement</a:t>
            </a:r>
            <a:r>
              <a:rPr lang="en-US" sz="1200" dirty="0">
                <a:solidFill>
                  <a:srgbClr val="0070C0"/>
                </a:solidFill>
              </a:rPr>
              <a:t> </a:t>
            </a:r>
          </a:p>
        </p:txBody>
      </p:sp>
      <p:cxnSp>
        <p:nvCxnSpPr>
          <p:cNvPr id="71" name="Connecteur droit avec flèche 70">
            <a:extLst>
              <a:ext uri="{FF2B5EF4-FFF2-40B4-BE49-F238E27FC236}">
                <a16:creationId xmlns:a16="http://schemas.microsoft.com/office/drawing/2014/main" xmlns="" id="{47C78145-B25E-4C06-8526-58654FC11A43}"/>
              </a:ext>
            </a:extLst>
          </p:cNvPr>
          <p:cNvCxnSpPr>
            <a:cxnSpLocks/>
            <a:stCxn id="23" idx="3"/>
            <a:endCxn id="63" idx="1"/>
          </p:cNvCxnSpPr>
          <p:nvPr/>
        </p:nvCxnSpPr>
        <p:spPr>
          <a:xfrm flipV="1">
            <a:off x="3919833" y="2252789"/>
            <a:ext cx="355040" cy="51326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75" name="Rectangle : coins arrondis 74">
            <a:extLst>
              <a:ext uri="{FF2B5EF4-FFF2-40B4-BE49-F238E27FC236}">
                <a16:creationId xmlns:a16="http://schemas.microsoft.com/office/drawing/2014/main" xmlns="" id="{F4FB5C66-55CF-4659-9AA7-B6D824B9793B}"/>
              </a:ext>
            </a:extLst>
          </p:cNvPr>
          <p:cNvSpPr/>
          <p:nvPr/>
        </p:nvSpPr>
        <p:spPr>
          <a:xfrm>
            <a:off x="4269319" y="3179585"/>
            <a:ext cx="2164373" cy="159042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ActivityDefinition</a:t>
            </a:r>
          </a:p>
          <a:p>
            <a:r>
              <a:rPr lang="en-US" sz="1200" dirty="0">
                <a:solidFill>
                  <a:srgbClr val="0070C0"/>
                </a:solidFill>
              </a:rPr>
              <a:t>…</a:t>
            </a:r>
            <a:endParaRPr lang="en-US" sz="1200" dirty="0">
              <a:solidFill>
                <a:schemeClr val="tx1"/>
              </a:solidFill>
            </a:endParaRPr>
          </a:p>
          <a:p>
            <a:pPr marL="176213"/>
            <a:r>
              <a:rPr lang="en-US" sz="1200" dirty="0">
                <a:solidFill>
                  <a:srgbClr val="0070C0"/>
                </a:solidFill>
              </a:rPr>
              <a:t>system</a:t>
            </a:r>
            <a:r>
              <a:rPr lang="en-US" sz="1200" dirty="0">
                <a:solidFill>
                  <a:schemeClr val="tx1"/>
                </a:solidFill>
              </a:rPr>
              <a:t>: http://loinc.org</a:t>
            </a:r>
          </a:p>
          <a:p>
            <a:pPr marL="176213"/>
            <a:r>
              <a:rPr lang="en-US" sz="1200" dirty="0">
                <a:solidFill>
                  <a:srgbClr val="0070C0"/>
                </a:solidFill>
              </a:rPr>
              <a:t>code</a:t>
            </a:r>
            <a:r>
              <a:rPr lang="en-US" sz="1200" dirty="0">
                <a:solidFill>
                  <a:schemeClr val="tx1"/>
                </a:solidFill>
              </a:rPr>
              <a:t>: 2823-3</a:t>
            </a:r>
          </a:p>
          <a:p>
            <a:pPr marL="176213"/>
            <a:r>
              <a:rPr lang="en-US" sz="1200" dirty="0">
                <a:solidFill>
                  <a:srgbClr val="0070C0"/>
                </a:solidFill>
              </a:rPr>
              <a:t>display</a:t>
            </a:r>
            <a:r>
              <a:rPr lang="en-US" sz="1200" dirty="0">
                <a:solidFill>
                  <a:schemeClr val="tx1"/>
                </a:solidFill>
              </a:rPr>
              <a:t>: K</a:t>
            </a:r>
          </a:p>
          <a:p>
            <a:r>
              <a:rPr lang="en-US" sz="1200" dirty="0" err="1">
                <a:solidFill>
                  <a:srgbClr val="0070C0"/>
                </a:solidFill>
              </a:rPr>
              <a:t>specimenRequirement</a:t>
            </a:r>
            <a:endParaRPr lang="en-US" sz="1200" dirty="0">
              <a:solidFill>
                <a:srgbClr val="0070C0"/>
              </a:solidFill>
            </a:endParaRPr>
          </a:p>
          <a:p>
            <a:r>
              <a:rPr lang="en-US" sz="1200" dirty="0">
                <a:solidFill>
                  <a:srgbClr val="0070C0"/>
                </a:solidFill>
              </a:rPr>
              <a:t>observationRequirement</a:t>
            </a:r>
          </a:p>
          <a:p>
            <a:r>
              <a:rPr lang="en-US" sz="1200" dirty="0" err="1">
                <a:solidFill>
                  <a:srgbClr val="0070C0"/>
                </a:solidFill>
              </a:rPr>
              <a:t>observationResultRequirement</a:t>
            </a:r>
            <a:r>
              <a:rPr lang="en-US" sz="1200" dirty="0">
                <a:solidFill>
                  <a:srgbClr val="0070C0"/>
                </a:solidFill>
              </a:rPr>
              <a:t> </a:t>
            </a:r>
          </a:p>
        </p:txBody>
      </p:sp>
      <p:cxnSp>
        <p:nvCxnSpPr>
          <p:cNvPr id="76" name="Connecteur droit avec flèche 75">
            <a:extLst>
              <a:ext uri="{FF2B5EF4-FFF2-40B4-BE49-F238E27FC236}">
                <a16:creationId xmlns:a16="http://schemas.microsoft.com/office/drawing/2014/main" xmlns="" id="{8C3938B2-AA37-4F62-88D3-9E833654012C}"/>
              </a:ext>
            </a:extLst>
          </p:cNvPr>
          <p:cNvCxnSpPr>
            <a:cxnSpLocks/>
            <a:stCxn id="36" idx="3"/>
            <a:endCxn id="75" idx="1"/>
          </p:cNvCxnSpPr>
          <p:nvPr/>
        </p:nvCxnSpPr>
        <p:spPr>
          <a:xfrm>
            <a:off x="3919833" y="3912179"/>
            <a:ext cx="349486" cy="6261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78" name="Connecteur droit avec flèche 77">
            <a:extLst>
              <a:ext uri="{FF2B5EF4-FFF2-40B4-BE49-F238E27FC236}">
                <a16:creationId xmlns:a16="http://schemas.microsoft.com/office/drawing/2014/main" xmlns="" id="{713FA676-42CE-446A-BE9B-707C627D3222}"/>
              </a:ext>
            </a:extLst>
          </p:cNvPr>
          <p:cNvCxnSpPr>
            <a:cxnSpLocks/>
            <a:endCxn id="123" idx="1"/>
          </p:cNvCxnSpPr>
          <p:nvPr/>
        </p:nvCxnSpPr>
        <p:spPr>
          <a:xfrm>
            <a:off x="6031059" y="2613485"/>
            <a:ext cx="3123155" cy="141914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81" name="Connecteur droit avec flèche 80">
            <a:extLst>
              <a:ext uri="{FF2B5EF4-FFF2-40B4-BE49-F238E27FC236}">
                <a16:creationId xmlns:a16="http://schemas.microsoft.com/office/drawing/2014/main" xmlns="" id="{E5EC50DB-20F5-4170-AF54-E3997261071D}"/>
              </a:ext>
            </a:extLst>
          </p:cNvPr>
          <p:cNvCxnSpPr>
            <a:cxnSpLocks/>
            <a:endCxn id="40" idx="1"/>
          </p:cNvCxnSpPr>
          <p:nvPr/>
        </p:nvCxnSpPr>
        <p:spPr>
          <a:xfrm>
            <a:off x="6096000" y="2736205"/>
            <a:ext cx="1091378" cy="424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84" name="Connecteur droit avec flèche 83">
            <a:extLst>
              <a:ext uri="{FF2B5EF4-FFF2-40B4-BE49-F238E27FC236}">
                <a16:creationId xmlns:a16="http://schemas.microsoft.com/office/drawing/2014/main" xmlns="" id="{2F401DA8-CA1C-45FC-9E28-CEB78986E8A0}"/>
              </a:ext>
            </a:extLst>
          </p:cNvPr>
          <p:cNvCxnSpPr>
            <a:cxnSpLocks/>
            <a:endCxn id="123" idx="1"/>
          </p:cNvCxnSpPr>
          <p:nvPr/>
        </p:nvCxnSpPr>
        <p:spPr>
          <a:xfrm flipV="1">
            <a:off x="5884605" y="4032626"/>
            <a:ext cx="3269609" cy="24478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xmlns="" id="{61234E73-648D-45EF-900C-775B12929F4E}"/>
              </a:ext>
            </a:extLst>
          </p:cNvPr>
          <p:cNvCxnSpPr>
            <a:cxnSpLocks/>
            <a:endCxn id="40" idx="1"/>
          </p:cNvCxnSpPr>
          <p:nvPr/>
        </p:nvCxnSpPr>
        <p:spPr>
          <a:xfrm flipV="1">
            <a:off x="5991123" y="2778693"/>
            <a:ext cx="1196255" cy="164131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94" name="Rectangle : coins arrondis 93">
            <a:extLst>
              <a:ext uri="{FF2B5EF4-FFF2-40B4-BE49-F238E27FC236}">
                <a16:creationId xmlns:a16="http://schemas.microsoft.com/office/drawing/2014/main" xmlns="" id="{2282441C-73E1-43F1-96E2-2EB0A8FCB116}"/>
              </a:ext>
            </a:extLst>
          </p:cNvPr>
          <p:cNvSpPr/>
          <p:nvPr/>
        </p:nvSpPr>
        <p:spPr>
          <a:xfrm>
            <a:off x="4269318" y="4899050"/>
            <a:ext cx="2164373" cy="159042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ActivityDefinition</a:t>
            </a:r>
          </a:p>
          <a:p>
            <a:r>
              <a:rPr lang="en-US" sz="1200" dirty="0">
                <a:solidFill>
                  <a:srgbClr val="0070C0"/>
                </a:solidFill>
              </a:rPr>
              <a:t>…</a:t>
            </a:r>
            <a:endParaRPr lang="en-US" sz="1200" dirty="0">
              <a:solidFill>
                <a:schemeClr val="tx1"/>
              </a:solidFill>
            </a:endParaRPr>
          </a:p>
          <a:p>
            <a:pPr marL="176213"/>
            <a:r>
              <a:rPr lang="en-US" sz="1200" dirty="0">
                <a:solidFill>
                  <a:srgbClr val="0070C0"/>
                </a:solidFill>
              </a:rPr>
              <a:t>system</a:t>
            </a:r>
            <a:r>
              <a:rPr lang="en-US" sz="1200" dirty="0">
                <a:solidFill>
                  <a:schemeClr val="tx1"/>
                </a:solidFill>
              </a:rPr>
              <a:t>: http://loinc.org</a:t>
            </a:r>
          </a:p>
          <a:p>
            <a:pPr marL="176213"/>
            <a:r>
              <a:rPr lang="en-US" sz="1200" dirty="0">
                <a:solidFill>
                  <a:srgbClr val="0070C0"/>
                </a:solidFill>
              </a:rPr>
              <a:t>code</a:t>
            </a:r>
            <a:r>
              <a:rPr lang="en-US" sz="1200" dirty="0">
                <a:solidFill>
                  <a:schemeClr val="tx1"/>
                </a:solidFill>
              </a:rPr>
              <a:t>: 2075-0</a:t>
            </a:r>
          </a:p>
          <a:p>
            <a:pPr marL="176213"/>
            <a:r>
              <a:rPr lang="en-US" sz="1200" dirty="0">
                <a:solidFill>
                  <a:srgbClr val="0070C0"/>
                </a:solidFill>
              </a:rPr>
              <a:t>display</a:t>
            </a:r>
            <a:r>
              <a:rPr lang="en-US" sz="1200" dirty="0">
                <a:solidFill>
                  <a:schemeClr val="tx1"/>
                </a:solidFill>
              </a:rPr>
              <a:t>: Cl</a:t>
            </a:r>
          </a:p>
          <a:p>
            <a:r>
              <a:rPr lang="en-US" sz="1200" dirty="0" err="1">
                <a:solidFill>
                  <a:srgbClr val="0070C0"/>
                </a:solidFill>
              </a:rPr>
              <a:t>specimenRequirement</a:t>
            </a:r>
            <a:endParaRPr lang="en-US" sz="1200" dirty="0">
              <a:solidFill>
                <a:srgbClr val="0070C0"/>
              </a:solidFill>
            </a:endParaRPr>
          </a:p>
          <a:p>
            <a:r>
              <a:rPr lang="en-US" sz="1200" dirty="0">
                <a:solidFill>
                  <a:srgbClr val="0070C0"/>
                </a:solidFill>
              </a:rPr>
              <a:t>observationRequirement</a:t>
            </a:r>
          </a:p>
          <a:p>
            <a:r>
              <a:rPr lang="en-US" sz="1200" dirty="0" err="1">
                <a:solidFill>
                  <a:srgbClr val="0070C0"/>
                </a:solidFill>
              </a:rPr>
              <a:t>observationResultRequirement</a:t>
            </a:r>
            <a:r>
              <a:rPr lang="en-US" sz="1200" dirty="0">
                <a:solidFill>
                  <a:srgbClr val="0070C0"/>
                </a:solidFill>
              </a:rPr>
              <a:t> </a:t>
            </a:r>
          </a:p>
        </p:txBody>
      </p:sp>
      <p:cxnSp>
        <p:nvCxnSpPr>
          <p:cNvPr id="95" name="Connecteur droit avec flèche 94">
            <a:extLst>
              <a:ext uri="{FF2B5EF4-FFF2-40B4-BE49-F238E27FC236}">
                <a16:creationId xmlns:a16="http://schemas.microsoft.com/office/drawing/2014/main" xmlns="" id="{56993608-BACD-4A0C-B1B6-1D62DA47136C}"/>
              </a:ext>
            </a:extLst>
          </p:cNvPr>
          <p:cNvCxnSpPr>
            <a:cxnSpLocks/>
            <a:stCxn id="39" idx="3"/>
            <a:endCxn id="94" idx="1"/>
          </p:cNvCxnSpPr>
          <p:nvPr/>
        </p:nvCxnSpPr>
        <p:spPr>
          <a:xfrm>
            <a:off x="3942037" y="5082249"/>
            <a:ext cx="327281" cy="61201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eur droit avec flèche 97">
            <a:extLst>
              <a:ext uri="{FF2B5EF4-FFF2-40B4-BE49-F238E27FC236}">
                <a16:creationId xmlns:a16="http://schemas.microsoft.com/office/drawing/2014/main" xmlns="" id="{216A445A-AAE9-4989-9CA2-8BFB6BDB423E}"/>
              </a:ext>
            </a:extLst>
          </p:cNvPr>
          <p:cNvCxnSpPr>
            <a:cxnSpLocks/>
            <a:endCxn id="30" idx="1"/>
          </p:cNvCxnSpPr>
          <p:nvPr/>
        </p:nvCxnSpPr>
        <p:spPr>
          <a:xfrm>
            <a:off x="6392282" y="4704058"/>
            <a:ext cx="2792579" cy="92164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xmlns="" id="{F4810FDA-CCD6-4A96-B49A-E25807B8E6BB}"/>
              </a:ext>
            </a:extLst>
          </p:cNvPr>
          <p:cNvCxnSpPr>
            <a:cxnSpLocks/>
            <a:endCxn id="18" idx="1"/>
          </p:cNvCxnSpPr>
          <p:nvPr/>
        </p:nvCxnSpPr>
        <p:spPr>
          <a:xfrm>
            <a:off x="6433690" y="6402847"/>
            <a:ext cx="2751171" cy="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6" name="Connecteur droit avec flèche 105">
            <a:extLst>
              <a:ext uri="{FF2B5EF4-FFF2-40B4-BE49-F238E27FC236}">
                <a16:creationId xmlns:a16="http://schemas.microsoft.com/office/drawing/2014/main" xmlns="" id="{4FA6AC50-2F53-47EF-961F-177BB58CA975}"/>
              </a:ext>
            </a:extLst>
          </p:cNvPr>
          <p:cNvCxnSpPr>
            <a:cxnSpLocks/>
            <a:endCxn id="24" idx="1"/>
          </p:cNvCxnSpPr>
          <p:nvPr/>
        </p:nvCxnSpPr>
        <p:spPr>
          <a:xfrm>
            <a:off x="6370078" y="2998369"/>
            <a:ext cx="2814783" cy="182694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9" name="Connecteur droit avec flèche 108">
            <a:extLst>
              <a:ext uri="{FF2B5EF4-FFF2-40B4-BE49-F238E27FC236}">
                <a16:creationId xmlns:a16="http://schemas.microsoft.com/office/drawing/2014/main" xmlns="" id="{1CD145F8-822D-4030-A71E-149526368EA3}"/>
              </a:ext>
            </a:extLst>
          </p:cNvPr>
          <p:cNvCxnSpPr>
            <a:cxnSpLocks/>
            <a:endCxn id="94" idx="3"/>
          </p:cNvCxnSpPr>
          <p:nvPr/>
        </p:nvCxnSpPr>
        <p:spPr>
          <a:xfrm flipH="1">
            <a:off x="6433691" y="3404354"/>
            <a:ext cx="2916786" cy="2289908"/>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6" name="Connecteur droit avec flèche 115">
            <a:extLst>
              <a:ext uri="{FF2B5EF4-FFF2-40B4-BE49-F238E27FC236}">
                <a16:creationId xmlns:a16="http://schemas.microsoft.com/office/drawing/2014/main" xmlns="" id="{4F7CFA0A-4E1B-496B-8806-FF6F21E60091}"/>
              </a:ext>
            </a:extLst>
          </p:cNvPr>
          <p:cNvCxnSpPr>
            <a:cxnSpLocks/>
            <a:endCxn id="75" idx="3"/>
          </p:cNvCxnSpPr>
          <p:nvPr/>
        </p:nvCxnSpPr>
        <p:spPr>
          <a:xfrm flipH="1">
            <a:off x="6433692" y="3225141"/>
            <a:ext cx="2958194" cy="749656"/>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9" name="Connecteur droit avec flèche 118">
            <a:extLst>
              <a:ext uri="{FF2B5EF4-FFF2-40B4-BE49-F238E27FC236}">
                <a16:creationId xmlns:a16="http://schemas.microsoft.com/office/drawing/2014/main" xmlns="" id="{DCB41335-7984-43D1-8033-1B607A965D70}"/>
              </a:ext>
            </a:extLst>
          </p:cNvPr>
          <p:cNvCxnSpPr>
            <a:cxnSpLocks/>
          </p:cNvCxnSpPr>
          <p:nvPr/>
        </p:nvCxnSpPr>
        <p:spPr>
          <a:xfrm flipH="1" flipV="1">
            <a:off x="6433690" y="2425871"/>
            <a:ext cx="2958196" cy="563518"/>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7187378" y="2434851"/>
            <a:ext cx="1897746" cy="687684"/>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ObservationDefinition</a:t>
            </a:r>
          </a:p>
          <a:p>
            <a:pPr marL="268288"/>
            <a:r>
              <a:rPr lang="en-US" sz="1200" dirty="0">
                <a:solidFill>
                  <a:schemeClr val="tx1"/>
                </a:solidFill>
              </a:rPr>
              <a:t>Reason for testing</a:t>
            </a:r>
          </a:p>
        </p:txBody>
      </p:sp>
      <p:sp>
        <p:nvSpPr>
          <p:cNvPr id="123" name="Rectangle : coins arrondis 122">
            <a:extLst>
              <a:ext uri="{FF2B5EF4-FFF2-40B4-BE49-F238E27FC236}">
                <a16:creationId xmlns:a16="http://schemas.microsoft.com/office/drawing/2014/main" xmlns="" id="{66F21C08-8AF9-4EF8-AF64-E61E40C52FC5}"/>
              </a:ext>
            </a:extLst>
          </p:cNvPr>
          <p:cNvSpPr/>
          <p:nvPr/>
        </p:nvSpPr>
        <p:spPr>
          <a:xfrm>
            <a:off x="9154214" y="3688786"/>
            <a:ext cx="1644000" cy="687679"/>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SpecimenDefinition</a:t>
            </a:r>
          </a:p>
          <a:p>
            <a:pPr marL="268288"/>
            <a:r>
              <a:rPr lang="en-US" sz="1200" dirty="0">
                <a:solidFill>
                  <a:schemeClr val="tx1"/>
                </a:solidFill>
              </a:rPr>
              <a:t>venous blood </a:t>
            </a:r>
          </a:p>
          <a:p>
            <a:pPr marL="268288"/>
            <a:r>
              <a:rPr lang="en-US" sz="1200" dirty="0">
                <a:solidFill>
                  <a:schemeClr val="tx1"/>
                </a:solidFill>
              </a:rPr>
              <a:t>(for single ion)</a:t>
            </a:r>
          </a:p>
        </p:txBody>
      </p:sp>
    </p:spTree>
    <p:extLst>
      <p:ext uri="{BB962C8B-B14F-4D97-AF65-F5344CB8AC3E}">
        <p14:creationId xmlns:p14="http://schemas.microsoft.com/office/powerpoint/2010/main" val="178610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97B1C3-0B30-4AF8-AE19-D8BF62532AC3}"/>
              </a:ext>
            </a:extLst>
          </p:cNvPr>
          <p:cNvSpPr>
            <a:spLocks noGrp="1"/>
          </p:cNvSpPr>
          <p:nvPr>
            <p:ph type="title"/>
          </p:nvPr>
        </p:nvSpPr>
        <p:spPr>
          <a:xfrm>
            <a:off x="838200" y="365126"/>
            <a:ext cx="10515600" cy="765584"/>
          </a:xfrm>
        </p:spPr>
        <p:txBody>
          <a:bodyPr>
            <a:noAutofit/>
          </a:bodyPr>
          <a:lstStyle/>
          <a:p>
            <a:r>
              <a:rPr lang="en-US" sz="3600" dirty="0"/>
              <a:t>Additional arguments</a:t>
            </a:r>
          </a:p>
        </p:txBody>
      </p:sp>
      <p:sp>
        <p:nvSpPr>
          <p:cNvPr id="3" name="Espace réservé du numéro de diapositive 2">
            <a:extLst>
              <a:ext uri="{FF2B5EF4-FFF2-40B4-BE49-F238E27FC236}">
                <a16:creationId xmlns:a16="http://schemas.microsoft.com/office/drawing/2014/main" xmlns="" id="{D40A6FAB-8CCB-439D-8A0D-6277ED613AA2}"/>
              </a:ext>
            </a:extLst>
          </p:cNvPr>
          <p:cNvSpPr>
            <a:spLocks noGrp="1"/>
          </p:cNvSpPr>
          <p:nvPr>
            <p:ph type="sldNum" sz="quarter" idx="12"/>
          </p:nvPr>
        </p:nvSpPr>
        <p:spPr/>
        <p:txBody>
          <a:bodyPr/>
          <a:lstStyle/>
          <a:p>
            <a:fld id="{AB67725B-D602-4F4A-8836-D4C17398D8E4}" type="slidenum">
              <a:rPr lang="fr-FR" smtClean="0"/>
              <a:t>14</a:t>
            </a:fld>
            <a:endParaRPr lang="fr-FR"/>
          </a:p>
        </p:txBody>
      </p:sp>
      <p:sp>
        <p:nvSpPr>
          <p:cNvPr id="4" name="ZoneTexte 3">
            <a:extLst>
              <a:ext uri="{FF2B5EF4-FFF2-40B4-BE49-F238E27FC236}">
                <a16:creationId xmlns:a16="http://schemas.microsoft.com/office/drawing/2014/main" xmlns="" id="{1853F1C7-6FB5-40E5-B7AA-BFC342C924A7}"/>
              </a:ext>
            </a:extLst>
          </p:cNvPr>
          <p:cNvSpPr txBox="1"/>
          <p:nvPr/>
        </p:nvSpPr>
        <p:spPr>
          <a:xfrm>
            <a:off x="838200" y="1415845"/>
            <a:ext cx="9291484" cy="4478149"/>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sz="2000" dirty="0"/>
              <a:t>Observation is an “event” resource from a FHIR workflow perspective. The focus is on what is observed.</a:t>
            </a:r>
          </a:p>
          <a:p>
            <a:pPr marL="285750" indent="-285750">
              <a:spcAft>
                <a:spcPts val="600"/>
              </a:spcAft>
              <a:buFont typeface="Wingdings" panose="05000000000000000000" pitchFamily="2" charset="2"/>
              <a:buChar char="q"/>
            </a:pPr>
            <a:r>
              <a:rPr lang="en-US" sz="2000" dirty="0"/>
              <a:t>An instance of Observation is not meant to express an “intent”, even less an “order”. One does not order an observation, but rather an activity that is likely to produce the expected observation.</a:t>
            </a:r>
          </a:p>
          <a:p>
            <a:pPr marL="285750" indent="-285750">
              <a:spcAft>
                <a:spcPts val="600"/>
              </a:spcAft>
              <a:buFont typeface="Wingdings" panose="05000000000000000000" pitchFamily="2" charset="2"/>
              <a:buChar char="q"/>
            </a:pPr>
            <a:r>
              <a:rPr lang="en-US" sz="2000" dirty="0"/>
              <a:t>ObservationDefinition is the “definition” resource, which characterizes a kind of observation</a:t>
            </a:r>
          </a:p>
          <a:p>
            <a:pPr marL="285750" indent="-285750">
              <a:spcAft>
                <a:spcPts val="600"/>
              </a:spcAft>
              <a:buFont typeface="Wingdings" panose="05000000000000000000" pitchFamily="2" charset="2"/>
              <a:buChar char="q"/>
            </a:pPr>
            <a:r>
              <a:rPr lang="en-US" sz="2000" dirty="0"/>
              <a:t>ActivityDefinition is the “definition” resource, which characterizes a kind of activity that can be requested or ordered.</a:t>
            </a:r>
          </a:p>
          <a:p>
            <a:pPr marL="285750" indent="-285750">
              <a:spcAft>
                <a:spcPts val="600"/>
              </a:spcAft>
              <a:buFont typeface="Wingdings" panose="05000000000000000000" pitchFamily="2" charset="2"/>
              <a:buChar char="q"/>
            </a:pPr>
            <a:r>
              <a:rPr lang="en-US" sz="2000" dirty="0"/>
              <a:t>This is why, since September 2016, the Catalog project has enhanced ActivityDefinition for the purpose of catalogs of services (e.g. lab compendium), and has built the new resource ObservationDefinition to convey the definition of a kind of observation.</a:t>
            </a:r>
          </a:p>
        </p:txBody>
      </p:sp>
    </p:spTree>
    <p:extLst>
      <p:ext uri="{BB962C8B-B14F-4D97-AF65-F5344CB8AC3E}">
        <p14:creationId xmlns:p14="http://schemas.microsoft.com/office/powerpoint/2010/main" val="415704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5204690" y="2983615"/>
            <a:ext cx="2962787" cy="2641330"/>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381</a:t>
            </a:r>
          </a:p>
          <a:p>
            <a:pPr marL="265113"/>
            <a:r>
              <a:rPr lang="en-US" sz="1400" dirty="0" smtClean="0">
                <a:solidFill>
                  <a:srgbClr val="0070C0"/>
                </a:solidFill>
              </a:rPr>
              <a:t>coding</a:t>
            </a:r>
            <a:r>
              <a:rPr lang="en-US" sz="1400" dirty="0" smtClean="0">
                <a:solidFill>
                  <a:schemeClr val="tx1"/>
                </a:solidFill>
              </a:rPr>
              <a:t>:</a:t>
            </a:r>
          </a:p>
          <a:p>
            <a:pPr marL="354013"/>
            <a:r>
              <a:rPr lang="en-US" sz="1400" dirty="0" smtClean="0">
                <a:solidFill>
                  <a:srgbClr val="0070C0"/>
                </a:solidFill>
              </a:rPr>
              <a:t>system</a:t>
            </a:r>
            <a:r>
              <a:rPr lang="en-US" sz="1400" dirty="0" smtClean="0">
                <a:solidFill>
                  <a:schemeClr val="tx1"/>
                </a:solidFill>
              </a:rPr>
              <a:t>: http://loinc.org</a:t>
            </a:r>
          </a:p>
          <a:p>
            <a:pPr marL="354013"/>
            <a:r>
              <a:rPr lang="en-US" sz="1400" dirty="0" smtClean="0">
                <a:solidFill>
                  <a:srgbClr val="0070C0"/>
                </a:solidFill>
              </a:rPr>
              <a:t>code</a:t>
            </a:r>
            <a:r>
              <a:rPr lang="en-US" sz="1400" dirty="0">
                <a:solidFill>
                  <a:schemeClr val="tx1"/>
                </a:solidFill>
              </a:rPr>
              <a:t>: 2162-6</a:t>
            </a:r>
            <a:endParaRPr lang="en-US" sz="1400" dirty="0" smtClean="0">
              <a:solidFill>
                <a:schemeClr val="tx1"/>
              </a:solidFill>
            </a:endParaRPr>
          </a:p>
          <a:p>
            <a:pPr marL="354013"/>
            <a:r>
              <a:rPr lang="en-US" sz="1400" dirty="0" smtClean="0">
                <a:solidFill>
                  <a:srgbClr val="0070C0"/>
                </a:solidFill>
              </a:rPr>
              <a:t>display</a:t>
            </a:r>
            <a:r>
              <a:rPr lang="en-US" sz="1400" dirty="0">
                <a:solidFill>
                  <a:schemeClr val="tx1"/>
                </a:solidFill>
              </a:rPr>
              <a:t>: Creatinine</a:t>
            </a:r>
            <a:endParaRPr lang="en-US" sz="1400" dirty="0" smtClean="0">
              <a:solidFill>
                <a:schemeClr val="tx1"/>
              </a:solidFill>
            </a:endParaRPr>
          </a:p>
          <a:p>
            <a:pPr marL="176213"/>
            <a:r>
              <a:rPr lang="en-US" sz="1400" dirty="0" smtClean="0">
                <a:solidFill>
                  <a:schemeClr val="tx1"/>
                </a:solidFill>
              </a:rPr>
              <a:t>…</a:t>
            </a:r>
          </a:p>
          <a:p>
            <a:pPr marL="176213"/>
            <a:r>
              <a:rPr lang="en-US" sz="1400" dirty="0" smtClean="0">
                <a:solidFill>
                  <a:srgbClr val="0070C0"/>
                </a:solidFill>
              </a:rPr>
              <a:t>specimenRequirement</a:t>
            </a:r>
          </a:p>
          <a:p>
            <a:pPr marL="176213"/>
            <a:r>
              <a:rPr lang="en-US" sz="1400" dirty="0" err="1" smtClean="0">
                <a:solidFill>
                  <a:srgbClr val="0070C0"/>
                </a:solidFill>
              </a:rPr>
              <a:t>observationRequirement</a:t>
            </a:r>
            <a:endParaRPr lang="en-US" sz="1400" dirty="0" smtClean="0">
              <a:solidFill>
                <a:srgbClr val="0070C0"/>
              </a:solidFill>
            </a:endParaRPr>
          </a:p>
          <a:p>
            <a:pPr marL="176213"/>
            <a:r>
              <a:rPr lang="en-US" sz="1400" dirty="0" smtClean="0">
                <a:solidFill>
                  <a:srgbClr val="0070C0"/>
                </a:solidFill>
              </a:rPr>
              <a:t>observationResultRequirement</a:t>
            </a:r>
          </a:p>
        </p:txBody>
      </p:sp>
      <p:sp>
        <p:nvSpPr>
          <p:cNvPr id="37" name="Rectangle : coins arrondis 36">
            <a:extLst>
              <a:ext uri="{FF2B5EF4-FFF2-40B4-BE49-F238E27FC236}">
                <a16:creationId xmlns:a16="http://schemas.microsoft.com/office/drawing/2014/main" xmlns="" id="{76388BF7-B947-41B2-8648-32D541CC3FC9}"/>
              </a:ext>
            </a:extLst>
          </p:cNvPr>
          <p:cNvSpPr/>
          <p:nvPr/>
        </p:nvSpPr>
        <p:spPr>
          <a:xfrm>
            <a:off x="2133601" y="2236460"/>
            <a:ext cx="2216726" cy="376255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r>
              <a:rPr lang="en-US" sz="1600" dirty="0" smtClean="0">
                <a:solidFill>
                  <a:schemeClr val="tx1"/>
                </a:solidFill>
              </a:rPr>
              <a:t>referencedItem</a:t>
            </a:r>
          </a:p>
          <a:p>
            <a:r>
              <a:rPr lang="en-US" sz="1600" dirty="0">
                <a:solidFill>
                  <a:srgbClr val="0070C0"/>
                </a:solidFill>
              </a:rPr>
              <a:t>code</a:t>
            </a:r>
            <a:r>
              <a:rPr lang="en-US" sz="1600" dirty="0">
                <a:solidFill>
                  <a:schemeClr val="tx1"/>
                </a:solidFill>
              </a:rPr>
              <a:t>:  </a:t>
            </a:r>
            <a:r>
              <a:rPr lang="en-US" sz="1600" dirty="0" smtClean="0">
                <a:solidFill>
                  <a:schemeClr val="tx1"/>
                </a:solidFill>
              </a:rPr>
              <a:t>381</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“Creatinine, 24-Hour Urine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status</a:t>
            </a:r>
            <a:r>
              <a:rPr lang="en-US" sz="1400" dirty="0" smtClean="0">
                <a:solidFill>
                  <a:schemeClr val="tx1"/>
                </a:solidFill>
              </a:rPr>
              <a:t> </a:t>
            </a:r>
            <a:r>
              <a:rPr lang="en-US" sz="1400" dirty="0">
                <a:solidFill>
                  <a:schemeClr val="tx1"/>
                </a:solidFill>
              </a:rPr>
              <a:t>: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a:t>
            </a:r>
            <a:r>
              <a:rPr lang="en-US" sz="1400" dirty="0" smtClean="0">
                <a:solidFill>
                  <a:schemeClr val="tx1"/>
                </a:solidFill>
              </a:rPr>
              <a:t>true</a:t>
            </a:r>
          </a:p>
          <a:p>
            <a:r>
              <a:rPr lang="en-US" sz="1400" noProof="1" smtClean="0">
                <a:solidFill>
                  <a:srgbClr val="0070C0"/>
                </a:solidFill>
              </a:rPr>
              <a:t>     billingSummary </a:t>
            </a:r>
            <a:r>
              <a:rPr lang="en-US" sz="1400" noProof="1">
                <a:solidFill>
                  <a:srgbClr val="0070C0"/>
                </a:solidFill>
              </a:rPr>
              <a:t>: </a:t>
            </a:r>
            <a:r>
              <a:rPr lang="en-US" sz="1400" noProof="1">
                <a:solidFill>
                  <a:schemeClr val="tx1"/>
                </a:solidFill>
              </a:rPr>
              <a:t>CPT </a:t>
            </a:r>
            <a:r>
              <a:rPr lang="en-US" sz="1400" noProof="1" smtClean="0">
                <a:solidFill>
                  <a:schemeClr val="tx1"/>
                </a:solidFill>
              </a:rPr>
              <a:t>82570;   CPT </a:t>
            </a:r>
            <a:r>
              <a:rPr lang="en-US" sz="1400" noProof="1">
                <a:solidFill>
                  <a:schemeClr val="tx1"/>
                </a:solidFill>
              </a:rPr>
              <a:t>code 81050 may be added at an additional charge for volume measurement</a:t>
            </a:r>
          </a:p>
          <a:p>
            <a:r>
              <a:rPr lang="en-US" sz="1400" noProof="1" smtClean="0">
                <a:solidFill>
                  <a:srgbClr val="0070C0"/>
                </a:solidFill>
              </a:rPr>
              <a:t>    setupScheduleSummary </a:t>
            </a:r>
            <a:endParaRPr lang="en-US" sz="1400" noProof="1">
              <a:solidFill>
                <a:srgbClr val="0070C0"/>
              </a:solidFill>
            </a:endParaRPr>
          </a:p>
          <a:p>
            <a:r>
              <a:rPr lang="en-US" sz="1400" noProof="1" smtClean="0">
                <a:solidFill>
                  <a:srgbClr val="0070C0"/>
                </a:solidFill>
              </a:rPr>
              <a:t>    limitationSummary </a:t>
            </a:r>
            <a:endParaRPr lang="en-US" sz="1400" noProof="1">
              <a:solidFill>
                <a:srgbClr val="0070C0"/>
              </a:solidFill>
            </a:endParaRPr>
          </a:p>
          <a:p>
            <a:r>
              <a:rPr lang="en-US" sz="1400" noProof="1" smtClean="0">
                <a:solidFill>
                  <a:srgbClr val="0070C0"/>
                </a:solidFill>
              </a:rPr>
              <a:t>    regulatorySummary </a:t>
            </a:r>
            <a:endParaRPr lang="en-US" sz="1400" noProof="1">
              <a:solidFill>
                <a:srgbClr val="0070C0"/>
              </a:solidFill>
            </a:endParaRPr>
          </a:p>
          <a:p>
            <a:pPr marL="176213"/>
            <a:endParaRPr lang="en-US" sz="1400" dirty="0">
              <a:solidFill>
                <a:schemeClr val="tx1"/>
              </a:solidFill>
            </a:endParaRPr>
          </a:p>
          <a:p>
            <a:pPr marL="176213"/>
            <a:endParaRPr lang="en-US" sz="14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321078" y="3185214"/>
            <a:ext cx="883612"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110247" y="1350084"/>
            <a:ext cx="1777920" cy="377239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Composition</a:t>
            </a:r>
          </a:p>
          <a:p>
            <a:pPr marL="268288"/>
            <a:r>
              <a:rPr lang="en-US" sz="1400" dirty="0">
                <a:solidFill>
                  <a:schemeClr val="tx1"/>
                </a:solidFill>
              </a:rPr>
              <a:t>Lab compendium</a:t>
            </a:r>
          </a:p>
          <a:p>
            <a:pPr marL="268288"/>
            <a:r>
              <a:rPr lang="en-US" sz="1400" dirty="0">
                <a:solidFill>
                  <a:schemeClr val="tx1"/>
                </a:solidFill>
              </a:rPr>
              <a:t>…</a:t>
            </a:r>
          </a:p>
          <a:p>
            <a:pPr marL="268288">
              <a:spcBef>
                <a:spcPts val="400"/>
              </a:spcBef>
            </a:pPr>
            <a:r>
              <a:rPr lang="en-US" sz="1400" dirty="0">
                <a:solidFill>
                  <a:srgbClr val="0070C0"/>
                </a:solidFill>
              </a:rPr>
              <a:t>section </a:t>
            </a:r>
            <a:r>
              <a:rPr lang="en-US" sz="1400" dirty="0">
                <a:solidFill>
                  <a:schemeClr val="tx1"/>
                </a:solidFill>
              </a:rPr>
              <a:t>chemistry</a:t>
            </a:r>
          </a:p>
          <a:p>
            <a:pPr marL="442913"/>
            <a:r>
              <a:rPr lang="en-US" sz="1400" dirty="0">
                <a:solidFill>
                  <a:srgbClr val="0070C0"/>
                </a:solidFill>
              </a:rPr>
              <a:t>entry</a:t>
            </a:r>
          </a:p>
          <a:p>
            <a:pPr marL="442913"/>
            <a:r>
              <a:rPr lang="en-US" sz="1400" dirty="0">
                <a:solidFill>
                  <a:srgbClr val="0070C0"/>
                </a:solidFill>
              </a:rPr>
              <a:t>…</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a:t>
            </a:r>
          </a:p>
          <a:p>
            <a:pPr marL="268288"/>
            <a:endParaRPr lang="en-US" sz="1400" dirty="0">
              <a:solidFill>
                <a:schemeClr val="tx1"/>
              </a:solidFill>
            </a:endParaRPr>
          </a:p>
          <a:p>
            <a:pPr marL="268288"/>
            <a:endParaRPr lang="en-US" sz="14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10" y="2464773"/>
            <a:ext cx="1002891"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2753008" y="0"/>
            <a:ext cx="6118346" cy="590690"/>
          </a:xfrm>
          <a:prstGeom prst="rect">
            <a:avLst/>
          </a:prstGeom>
          <a:ln>
            <a:noFill/>
          </a:ln>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smtClean="0"/>
              <a:t>Lab Product Catalog to Performing Activity  </a:t>
            </a:r>
            <a:endParaRPr lang="en-US" sz="3600" dirty="0"/>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a:xfrm>
            <a:off x="11690554" y="6365316"/>
            <a:ext cx="403121" cy="365125"/>
          </a:xfrm>
        </p:spPr>
        <p:txBody>
          <a:bodyPr/>
          <a:lstStyle/>
          <a:p>
            <a:fld id="{AB67725B-D602-4F4A-8836-D4C17398D8E4}" type="slidenum">
              <a:rPr lang="fr-FR" smtClean="0"/>
              <a:t>15</a:t>
            </a:fld>
            <a:endParaRPr lang="fr-FR" dirty="0"/>
          </a:p>
        </p:txBody>
      </p:sp>
      <p:cxnSp>
        <p:nvCxnSpPr>
          <p:cNvPr id="84" name="Connecteur droit avec flèche 83">
            <a:extLst>
              <a:ext uri="{FF2B5EF4-FFF2-40B4-BE49-F238E27FC236}">
                <a16:creationId xmlns:a16="http://schemas.microsoft.com/office/drawing/2014/main" xmlns="" id="{2F401DA8-CA1C-45FC-9E28-CEB78986E8A0}"/>
              </a:ext>
            </a:extLst>
          </p:cNvPr>
          <p:cNvCxnSpPr>
            <a:cxnSpLocks/>
            <a:endCxn id="123" idx="1"/>
          </p:cNvCxnSpPr>
          <p:nvPr/>
        </p:nvCxnSpPr>
        <p:spPr>
          <a:xfrm flipV="1">
            <a:off x="7245927" y="2976788"/>
            <a:ext cx="2197779" cy="161072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806660" y="5145087"/>
            <a:ext cx="1637046"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xmlns="" id="{F4810FDA-CCD6-4A96-B49A-E25807B8E6BB}"/>
              </a:ext>
            </a:extLst>
          </p:cNvPr>
          <p:cNvCxnSpPr>
            <a:cxnSpLocks/>
          </p:cNvCxnSpPr>
          <p:nvPr/>
        </p:nvCxnSpPr>
        <p:spPr>
          <a:xfrm flipV="1">
            <a:off x="7508816" y="4289355"/>
            <a:ext cx="1889332" cy="59632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9348180" y="3587857"/>
            <a:ext cx="2134004" cy="687684"/>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rgbClr val="0070C0"/>
                </a:solidFill>
              </a:rPr>
              <a:t>ObservationDefinition</a:t>
            </a:r>
          </a:p>
          <a:p>
            <a:r>
              <a:rPr lang="en-US" sz="1400" dirty="0">
                <a:solidFill>
                  <a:srgbClr val="0070C0"/>
                </a:solidFill>
              </a:rPr>
              <a:t>code: </a:t>
            </a:r>
            <a:r>
              <a:rPr lang="en-US" sz="1400" dirty="0">
                <a:solidFill>
                  <a:schemeClr val="tx1"/>
                </a:solidFill>
              </a:rPr>
              <a:t>85996211</a:t>
            </a:r>
          </a:p>
          <a:p>
            <a:pPr marL="268288"/>
            <a:r>
              <a:rPr lang="en-US" sz="1200" dirty="0" smtClean="0">
                <a:solidFill>
                  <a:schemeClr val="tx1"/>
                </a:solidFill>
              </a:rPr>
              <a:t>Specimen Volume</a:t>
            </a:r>
            <a:endParaRPr lang="en-US" sz="1200" dirty="0">
              <a:solidFill>
                <a:schemeClr val="tx1"/>
              </a:solidFill>
            </a:endParaRPr>
          </a:p>
        </p:txBody>
      </p:sp>
      <p:sp>
        <p:nvSpPr>
          <p:cNvPr id="123" name="Rectangle : coins arrondis 122">
            <a:extLst>
              <a:ext uri="{FF2B5EF4-FFF2-40B4-BE49-F238E27FC236}">
                <a16:creationId xmlns:a16="http://schemas.microsoft.com/office/drawing/2014/main" xmlns="" id="{66F21C08-8AF9-4EF8-AF64-E61E40C52FC5}"/>
              </a:ext>
            </a:extLst>
          </p:cNvPr>
          <p:cNvSpPr/>
          <p:nvPr/>
        </p:nvSpPr>
        <p:spPr>
          <a:xfrm>
            <a:off x="9443706" y="2642064"/>
            <a:ext cx="1644000" cy="669447"/>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SpecimenDefinition</a:t>
            </a:r>
          </a:p>
          <a:p>
            <a:pPr marL="268288"/>
            <a:r>
              <a:rPr lang="en-US" sz="1200" dirty="0" smtClean="0">
                <a:solidFill>
                  <a:schemeClr val="tx1"/>
                </a:solidFill>
              </a:rPr>
              <a:t>24-hour urine</a:t>
            </a:r>
            <a:endParaRPr lang="en-US" sz="1200" dirty="0">
              <a:solidFill>
                <a:schemeClr val="tx1"/>
              </a:solidFill>
            </a:endParaRPr>
          </a:p>
        </p:txBody>
      </p:sp>
      <p:sp>
        <p:nvSpPr>
          <p:cNvPr id="14" name="Rectangle 13"/>
          <p:cNvSpPr/>
          <p:nvPr/>
        </p:nvSpPr>
        <p:spPr>
          <a:xfrm>
            <a:off x="5267636" y="644475"/>
            <a:ext cx="4570548" cy="923330"/>
          </a:xfrm>
          <a:prstGeom prst="rect">
            <a:avLst/>
          </a:prstGeom>
        </p:spPr>
        <p:txBody>
          <a:bodyPr wrap="square">
            <a:spAutoFit/>
          </a:bodyPr>
          <a:lstStyle/>
          <a:p>
            <a:r>
              <a:rPr lang="en-US" dirty="0"/>
              <a:t>A</a:t>
            </a:r>
            <a:r>
              <a:rPr lang="en-US" dirty="0" smtClean="0"/>
              <a:t>ctivity </a:t>
            </a:r>
            <a:r>
              <a:rPr lang="en-US" dirty="0"/>
              <a:t>to be </a:t>
            </a:r>
            <a:r>
              <a:rPr lang="en-US" dirty="0" smtClean="0"/>
              <a:t>performed with supporting </a:t>
            </a:r>
          </a:p>
          <a:p>
            <a:r>
              <a:rPr lang="en-US" dirty="0" smtClean="0"/>
              <a:t>performing resources (eg:  SpecimenDefinition, </a:t>
            </a:r>
            <a:r>
              <a:rPr lang="en-US" dirty="0" err="1" smtClean="0"/>
              <a:t>ObservationDefintion</a:t>
            </a:r>
            <a:r>
              <a:rPr lang="en-US" dirty="0" smtClean="0"/>
              <a:t>)</a:t>
            </a:r>
            <a:endParaRPr lang="en-US" dirty="0"/>
          </a:p>
        </p:txBody>
      </p:sp>
      <p:sp>
        <p:nvSpPr>
          <p:cNvPr id="52" name="Rectangle 51"/>
          <p:cNvSpPr/>
          <p:nvPr/>
        </p:nvSpPr>
        <p:spPr>
          <a:xfrm>
            <a:off x="2036616" y="672185"/>
            <a:ext cx="3311235" cy="1200329"/>
          </a:xfrm>
          <a:prstGeom prst="rect">
            <a:avLst/>
          </a:prstGeom>
        </p:spPr>
        <p:txBody>
          <a:bodyPr wrap="square">
            <a:spAutoFit/>
          </a:bodyPr>
          <a:lstStyle/>
          <a:p>
            <a:r>
              <a:rPr lang="en-US" dirty="0" smtClean="0"/>
              <a:t>Lab Product Catalog of Activities</a:t>
            </a:r>
          </a:p>
          <a:p>
            <a:r>
              <a:rPr lang="en-US" dirty="0"/>
              <a:t>w</a:t>
            </a:r>
            <a:r>
              <a:rPr lang="en-US" dirty="0" smtClean="0"/>
              <a:t>ith supporting  ordering  related fields</a:t>
            </a:r>
          </a:p>
          <a:p>
            <a:r>
              <a:rPr lang="en-US" dirty="0" smtClean="0"/>
              <a:t>(eg: summary fields)</a:t>
            </a:r>
            <a:endParaRPr lang="en-US" dirty="0"/>
          </a:p>
        </p:txBody>
      </p:sp>
      <p:sp>
        <p:nvSpPr>
          <p:cNvPr id="17" name="Rectangle : coins arrondis 23">
            <a:extLst>
              <a:ext uri="{FF2B5EF4-FFF2-40B4-BE49-F238E27FC236}">
                <a16:creationId xmlns:a16="http://schemas.microsoft.com/office/drawing/2014/main" xmlns="" id="{02AB1110-47D1-40E7-99B0-0EA356ADDA45}"/>
              </a:ext>
            </a:extLst>
          </p:cNvPr>
          <p:cNvSpPr/>
          <p:nvPr/>
        </p:nvSpPr>
        <p:spPr>
          <a:xfrm>
            <a:off x="9398148" y="4885679"/>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a:solidFill>
                  <a:srgbClr val="0070C0"/>
                </a:solidFill>
              </a:rPr>
              <a:t>c</a:t>
            </a:r>
            <a:r>
              <a:rPr lang="en-US" sz="1400" dirty="0" smtClean="0">
                <a:solidFill>
                  <a:srgbClr val="0070C0"/>
                </a:solidFill>
              </a:rPr>
              <a:t>ode</a:t>
            </a:r>
            <a:r>
              <a:rPr lang="en-US" sz="1400" dirty="0">
                <a:solidFill>
                  <a:srgbClr val="0070C0"/>
                </a:solidFill>
              </a:rPr>
              <a:t>:</a:t>
            </a:r>
            <a:r>
              <a:rPr lang="en-US" sz="1600" dirty="0">
                <a:solidFill>
                  <a:srgbClr val="0070C0"/>
                </a:solidFill>
              </a:rPr>
              <a:t> </a:t>
            </a:r>
            <a:r>
              <a:rPr lang="en-US" sz="1400" dirty="0">
                <a:solidFill>
                  <a:schemeClr val="tx1"/>
                </a:solidFill>
              </a:rPr>
              <a:t>25025900</a:t>
            </a:r>
          </a:p>
          <a:p>
            <a:pPr marL="268288"/>
            <a:r>
              <a:rPr lang="en-US" sz="1400" dirty="0">
                <a:solidFill>
                  <a:schemeClr val="tx1"/>
                </a:solidFill>
              </a:rPr>
              <a:t>Creatinine</a:t>
            </a:r>
          </a:p>
        </p:txBody>
      </p:sp>
    </p:spTree>
    <p:extLst>
      <p:ext uri="{BB962C8B-B14F-4D97-AF65-F5344CB8AC3E}">
        <p14:creationId xmlns:p14="http://schemas.microsoft.com/office/powerpoint/2010/main" val="3583484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5204689" y="740119"/>
            <a:ext cx="2962787" cy="2089337"/>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757 </a:t>
            </a:r>
          </a:p>
          <a:p>
            <a:pPr marL="176213"/>
            <a:r>
              <a:rPr lang="en-US" sz="1400" dirty="0" smtClean="0">
                <a:solidFill>
                  <a:schemeClr val="tx1"/>
                </a:solidFill>
              </a:rPr>
              <a:t>…</a:t>
            </a:r>
          </a:p>
          <a:p>
            <a:pPr marL="176213"/>
            <a:r>
              <a:rPr lang="en-US" sz="1400" dirty="0" smtClean="0">
                <a:solidFill>
                  <a:srgbClr val="0070C0"/>
                </a:solidFill>
              </a:rPr>
              <a:t>specimenRequirement</a:t>
            </a:r>
          </a:p>
          <a:p>
            <a:pPr marL="176213"/>
            <a:r>
              <a:rPr lang="en-US" sz="1400" dirty="0" err="1" smtClean="0">
                <a:solidFill>
                  <a:srgbClr val="0070C0"/>
                </a:solidFill>
              </a:rPr>
              <a:t>observationRequirement</a:t>
            </a:r>
            <a:endParaRPr lang="en-US" sz="1400" dirty="0" smtClean="0">
              <a:solidFill>
                <a:srgbClr val="0070C0"/>
              </a:solidFill>
            </a:endParaRPr>
          </a:p>
          <a:p>
            <a:pPr marL="176213"/>
            <a:r>
              <a:rPr lang="en-US" sz="1400" dirty="0" smtClean="0">
                <a:solidFill>
                  <a:srgbClr val="0070C0"/>
                </a:solidFill>
              </a:rPr>
              <a:t>observationResultRequirement</a:t>
            </a:r>
          </a:p>
          <a:p>
            <a:pPr marL="176213"/>
            <a:r>
              <a:rPr lang="en-US" sz="1400" dirty="0" smtClean="0">
                <a:solidFill>
                  <a:srgbClr val="0070C0"/>
                </a:solidFill>
              </a:rPr>
              <a:t>observationResultRequirement</a:t>
            </a:r>
          </a:p>
          <a:p>
            <a:pPr marL="176213"/>
            <a:r>
              <a:rPr lang="en-US" sz="1400" dirty="0">
                <a:solidFill>
                  <a:srgbClr val="0070C0"/>
                </a:solidFill>
              </a:rPr>
              <a:t>observationResultRequirement</a:t>
            </a:r>
            <a:endParaRPr lang="en-US" sz="1400" dirty="0" smtClean="0">
              <a:solidFill>
                <a:srgbClr val="0070C0"/>
              </a:solidFill>
            </a:endParaRPr>
          </a:p>
        </p:txBody>
      </p:sp>
      <p:sp>
        <p:nvSpPr>
          <p:cNvPr id="37" name="Rectangle : coins arrondis 36">
            <a:extLst>
              <a:ext uri="{FF2B5EF4-FFF2-40B4-BE49-F238E27FC236}">
                <a16:creationId xmlns:a16="http://schemas.microsoft.com/office/drawing/2014/main" xmlns="" id="{76388BF7-B947-41B2-8648-32D541CC3FC9}"/>
              </a:ext>
            </a:extLst>
          </p:cNvPr>
          <p:cNvSpPr/>
          <p:nvPr/>
        </p:nvSpPr>
        <p:spPr>
          <a:xfrm>
            <a:off x="2133601" y="740120"/>
            <a:ext cx="2216726" cy="228017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r>
              <a:rPr lang="en-US" sz="1600" dirty="0" smtClean="0">
                <a:solidFill>
                  <a:schemeClr val="tx1"/>
                </a:solidFill>
              </a:rPr>
              <a:t>referencedItem</a:t>
            </a:r>
          </a:p>
          <a:p>
            <a:r>
              <a:rPr lang="en-US" sz="1600" dirty="0">
                <a:solidFill>
                  <a:srgbClr val="0070C0"/>
                </a:solidFill>
              </a:rPr>
              <a:t>code</a:t>
            </a:r>
            <a:r>
              <a:rPr lang="en-US" sz="1600" dirty="0">
                <a:solidFill>
                  <a:schemeClr val="tx1"/>
                </a:solidFill>
              </a:rPr>
              <a:t>:  </a:t>
            </a:r>
            <a:r>
              <a:rPr lang="en-US" sz="1600" dirty="0" smtClean="0">
                <a:solidFill>
                  <a:schemeClr val="tx1"/>
                </a:solidFill>
              </a:rPr>
              <a:t>757</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“Protein, Total, 24-Hour Urine with Creatinine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status</a:t>
            </a:r>
            <a:r>
              <a:rPr lang="en-US" sz="1400" dirty="0" smtClean="0">
                <a:solidFill>
                  <a:schemeClr val="tx1"/>
                </a:solidFill>
              </a:rPr>
              <a:t> </a:t>
            </a:r>
            <a:r>
              <a:rPr lang="en-US" sz="1400" dirty="0">
                <a:solidFill>
                  <a:schemeClr val="tx1"/>
                </a:solidFill>
              </a:rPr>
              <a:t>: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321078" y="1688874"/>
            <a:ext cx="883612"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110247" y="698899"/>
            <a:ext cx="1777920" cy="5854301"/>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Composition</a:t>
            </a:r>
          </a:p>
          <a:p>
            <a:pPr marL="268288"/>
            <a:r>
              <a:rPr lang="en-US" sz="1400" dirty="0">
                <a:solidFill>
                  <a:schemeClr val="tx1"/>
                </a:solidFill>
              </a:rPr>
              <a:t>Lab compendium</a:t>
            </a:r>
          </a:p>
          <a:p>
            <a:pPr marL="268288"/>
            <a:r>
              <a:rPr lang="en-US" sz="1400" dirty="0">
                <a:solidFill>
                  <a:schemeClr val="tx1"/>
                </a:solidFill>
              </a:rPr>
              <a:t>…</a:t>
            </a:r>
          </a:p>
          <a:p>
            <a:pPr marL="268288">
              <a:spcBef>
                <a:spcPts val="400"/>
              </a:spcBef>
            </a:pPr>
            <a:r>
              <a:rPr lang="en-US" sz="1400" dirty="0">
                <a:solidFill>
                  <a:srgbClr val="0070C0"/>
                </a:solidFill>
              </a:rPr>
              <a:t>section </a:t>
            </a:r>
            <a:r>
              <a:rPr lang="en-US" sz="1400" dirty="0">
                <a:solidFill>
                  <a:schemeClr val="tx1"/>
                </a:solidFill>
              </a:rPr>
              <a:t>chemistry</a:t>
            </a:r>
          </a:p>
          <a:p>
            <a:pPr marL="442913"/>
            <a:r>
              <a:rPr lang="en-US" sz="1400" dirty="0">
                <a:solidFill>
                  <a:srgbClr val="0070C0"/>
                </a:solidFill>
              </a:rPr>
              <a:t>entry</a:t>
            </a:r>
          </a:p>
          <a:p>
            <a:pPr marL="442913"/>
            <a:r>
              <a:rPr lang="en-US" sz="1400" dirty="0">
                <a:solidFill>
                  <a:srgbClr val="0070C0"/>
                </a:solidFill>
              </a:rPr>
              <a:t>…</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a:t>
            </a:r>
          </a:p>
          <a:p>
            <a:pPr marL="268288"/>
            <a:endParaRPr lang="en-US" sz="1400" dirty="0">
              <a:solidFill>
                <a:schemeClr val="tx1"/>
              </a:solidFill>
            </a:endParaRPr>
          </a:p>
          <a:p>
            <a:pPr marL="268288"/>
            <a:endParaRPr lang="en-US" sz="14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10" y="1813588"/>
            <a:ext cx="1002891"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2933117" y="109981"/>
            <a:ext cx="6534860" cy="481543"/>
          </a:xfrm>
          <a:prstGeom prst="rect">
            <a:avLst/>
          </a:prstGeom>
          <a:ln>
            <a:noFill/>
          </a:ln>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smtClean="0"/>
              <a:t>Single (</a:t>
            </a:r>
            <a:r>
              <a:rPr lang="en-US" sz="3600" dirty="0" smtClean="0">
                <a:solidFill>
                  <a:srgbClr val="0070C0"/>
                </a:solidFill>
              </a:rPr>
              <a:t>381</a:t>
            </a:r>
            <a:r>
              <a:rPr lang="en-US" sz="3600" dirty="0" smtClean="0"/>
              <a:t>)  </a:t>
            </a:r>
            <a:r>
              <a:rPr lang="en-US" sz="3600" dirty="0"/>
              <a:t>&amp; Panel with Multiple </a:t>
            </a:r>
            <a:r>
              <a:rPr lang="en-US" sz="3600" dirty="0" smtClean="0"/>
              <a:t>Observations (</a:t>
            </a:r>
            <a:r>
              <a:rPr lang="en-US" sz="3600" dirty="0" smtClean="0">
                <a:solidFill>
                  <a:srgbClr val="FF0000"/>
                </a:solidFill>
              </a:rPr>
              <a:t>757</a:t>
            </a:r>
            <a:r>
              <a:rPr lang="en-US" sz="3600" dirty="0" smtClean="0"/>
              <a:t>)</a:t>
            </a:r>
            <a:endParaRPr lang="en-US" sz="3600" dirty="0"/>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a:xfrm>
            <a:off x="11690554" y="5714131"/>
            <a:ext cx="403121" cy="365125"/>
          </a:xfrm>
        </p:spPr>
        <p:txBody>
          <a:bodyPr/>
          <a:lstStyle/>
          <a:p>
            <a:fld id="{AB67725B-D602-4F4A-8836-D4C17398D8E4}" type="slidenum">
              <a:rPr lang="fr-FR" smtClean="0"/>
              <a:t>16</a:t>
            </a:fld>
            <a:endParaRPr lang="fr-FR" dirty="0"/>
          </a:p>
        </p:txBody>
      </p:sp>
      <p:cxnSp>
        <p:nvCxnSpPr>
          <p:cNvPr id="84" name="Connecteur droit avec flèche 83">
            <a:extLst>
              <a:ext uri="{FF2B5EF4-FFF2-40B4-BE49-F238E27FC236}">
                <a16:creationId xmlns:a16="http://schemas.microsoft.com/office/drawing/2014/main" xmlns="" id="{2F401DA8-CA1C-45FC-9E28-CEB78986E8A0}"/>
              </a:ext>
            </a:extLst>
          </p:cNvPr>
          <p:cNvCxnSpPr>
            <a:cxnSpLocks/>
            <a:endCxn id="123" idx="1"/>
          </p:cNvCxnSpPr>
          <p:nvPr/>
        </p:nvCxnSpPr>
        <p:spPr>
          <a:xfrm flipV="1">
            <a:off x="7384473" y="926248"/>
            <a:ext cx="2059233" cy="61106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867202" y="2129561"/>
            <a:ext cx="1480978" cy="47926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xmlns="" id="{F4810FDA-CCD6-4A96-B49A-E25807B8E6BB}"/>
              </a:ext>
            </a:extLst>
          </p:cNvPr>
          <p:cNvCxnSpPr>
            <a:cxnSpLocks/>
          </p:cNvCxnSpPr>
          <p:nvPr/>
        </p:nvCxnSpPr>
        <p:spPr>
          <a:xfrm>
            <a:off x="7488763" y="1881159"/>
            <a:ext cx="1859417" cy="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9348180" y="1537317"/>
            <a:ext cx="2134004" cy="687684"/>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rgbClr val="0070C0"/>
                </a:solidFill>
              </a:rPr>
              <a:t>ObservationDefinition</a:t>
            </a:r>
          </a:p>
          <a:p>
            <a:r>
              <a:rPr lang="en-US" sz="1400" dirty="0">
                <a:solidFill>
                  <a:srgbClr val="0070C0"/>
                </a:solidFill>
              </a:rPr>
              <a:t>code: </a:t>
            </a:r>
            <a:r>
              <a:rPr lang="en-US" sz="1400" dirty="0">
                <a:solidFill>
                  <a:schemeClr val="tx1"/>
                </a:solidFill>
              </a:rPr>
              <a:t>85996211</a:t>
            </a:r>
          </a:p>
          <a:p>
            <a:pPr marL="268288"/>
            <a:r>
              <a:rPr lang="en-US" sz="1200" dirty="0" smtClean="0">
                <a:solidFill>
                  <a:schemeClr val="tx1"/>
                </a:solidFill>
              </a:rPr>
              <a:t>Specimen Volume</a:t>
            </a:r>
            <a:endParaRPr lang="en-US" sz="1200" dirty="0">
              <a:solidFill>
                <a:schemeClr val="tx1"/>
              </a:solidFill>
            </a:endParaRPr>
          </a:p>
        </p:txBody>
      </p:sp>
      <p:sp>
        <p:nvSpPr>
          <p:cNvPr id="123" name="Rectangle : coins arrondis 122">
            <a:extLst>
              <a:ext uri="{FF2B5EF4-FFF2-40B4-BE49-F238E27FC236}">
                <a16:creationId xmlns:a16="http://schemas.microsoft.com/office/drawing/2014/main" xmlns="" id="{66F21C08-8AF9-4EF8-AF64-E61E40C52FC5}"/>
              </a:ext>
            </a:extLst>
          </p:cNvPr>
          <p:cNvSpPr/>
          <p:nvPr/>
        </p:nvSpPr>
        <p:spPr>
          <a:xfrm>
            <a:off x="9443706" y="591524"/>
            <a:ext cx="1644000" cy="669447"/>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SpecimenDefinition</a:t>
            </a:r>
          </a:p>
          <a:p>
            <a:pPr marL="268288"/>
            <a:r>
              <a:rPr lang="en-US" sz="1200" dirty="0" smtClean="0">
                <a:solidFill>
                  <a:schemeClr val="tx1"/>
                </a:solidFill>
              </a:rPr>
              <a:t>24-hour urine</a:t>
            </a:r>
            <a:endParaRPr lang="en-US" sz="1200" dirty="0">
              <a:solidFill>
                <a:schemeClr val="tx1"/>
              </a:solidFill>
            </a:endParaRPr>
          </a:p>
        </p:txBody>
      </p:sp>
      <p:sp>
        <p:nvSpPr>
          <p:cNvPr id="17" name="Rectangle : coins arrondis 23">
            <a:extLst>
              <a:ext uri="{FF2B5EF4-FFF2-40B4-BE49-F238E27FC236}">
                <a16:creationId xmlns:a16="http://schemas.microsoft.com/office/drawing/2014/main" xmlns="" id="{02AB1110-47D1-40E7-99B0-0EA356ADDA45}"/>
              </a:ext>
            </a:extLst>
          </p:cNvPr>
          <p:cNvSpPr/>
          <p:nvPr/>
        </p:nvSpPr>
        <p:spPr>
          <a:xfrm>
            <a:off x="9374431" y="2333879"/>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smtClean="0">
                <a:solidFill>
                  <a:schemeClr val="tx1"/>
                </a:solidFill>
              </a:rPr>
              <a:t>25025900</a:t>
            </a:r>
          </a:p>
          <a:p>
            <a:pPr marL="268288"/>
            <a:r>
              <a:rPr lang="en-US" sz="1400" dirty="0" smtClean="0">
                <a:solidFill>
                  <a:schemeClr val="tx1"/>
                </a:solidFill>
              </a:rPr>
              <a:t>Creatinine</a:t>
            </a:r>
            <a:endParaRPr lang="en-US" sz="1400" dirty="0">
              <a:solidFill>
                <a:schemeClr val="tx1"/>
              </a:solidFill>
            </a:endParaRPr>
          </a:p>
        </p:txBody>
      </p:sp>
      <p:sp>
        <p:nvSpPr>
          <p:cNvPr id="26" name="Rectangle : coins arrondis 23">
            <a:extLst>
              <a:ext uri="{FF2B5EF4-FFF2-40B4-BE49-F238E27FC236}">
                <a16:creationId xmlns:a16="http://schemas.microsoft.com/office/drawing/2014/main" xmlns="" id="{02AB1110-47D1-40E7-99B0-0EA356ADDA45}"/>
              </a:ext>
            </a:extLst>
          </p:cNvPr>
          <p:cNvSpPr/>
          <p:nvPr/>
        </p:nvSpPr>
        <p:spPr>
          <a:xfrm>
            <a:off x="9412562" y="3269614"/>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a:solidFill>
                  <a:schemeClr val="tx1"/>
                </a:solidFill>
              </a:rPr>
              <a:t>50054600</a:t>
            </a:r>
            <a:endParaRPr lang="en-US" sz="1400" dirty="0" smtClean="0">
              <a:solidFill>
                <a:schemeClr val="tx1"/>
              </a:solidFill>
            </a:endParaRPr>
          </a:p>
          <a:p>
            <a:pPr marL="268288"/>
            <a:r>
              <a:rPr lang="en-US" sz="1400" dirty="0">
                <a:solidFill>
                  <a:schemeClr val="tx1"/>
                </a:solidFill>
              </a:rPr>
              <a:t>Protein</a:t>
            </a:r>
          </a:p>
        </p:txBody>
      </p:sp>
      <p:cxnSp>
        <p:nvCxnSpPr>
          <p:cNvPr id="27"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867202" y="2333879"/>
            <a:ext cx="1480978" cy="99115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9" name="Rectangle : coins arrondis 23">
            <a:extLst>
              <a:ext uri="{FF2B5EF4-FFF2-40B4-BE49-F238E27FC236}">
                <a16:creationId xmlns:a16="http://schemas.microsoft.com/office/drawing/2014/main" xmlns="" id="{02AB1110-47D1-40E7-99B0-0EA356ADDA45}"/>
              </a:ext>
            </a:extLst>
          </p:cNvPr>
          <p:cNvSpPr/>
          <p:nvPr/>
        </p:nvSpPr>
        <p:spPr>
          <a:xfrm>
            <a:off x="9467977" y="4211749"/>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a:solidFill>
                  <a:schemeClr val="tx1"/>
                </a:solidFill>
              </a:rPr>
              <a:t>50054550</a:t>
            </a:r>
            <a:endParaRPr lang="en-US" sz="1400" dirty="0" smtClean="0">
              <a:solidFill>
                <a:schemeClr val="tx1"/>
              </a:solidFill>
            </a:endParaRPr>
          </a:p>
          <a:p>
            <a:pPr marL="268288"/>
            <a:r>
              <a:rPr lang="en-US" sz="1400" dirty="0">
                <a:solidFill>
                  <a:schemeClr val="tx1"/>
                </a:solidFill>
              </a:rPr>
              <a:t>Protein/Creatinine</a:t>
            </a:r>
          </a:p>
        </p:txBody>
      </p:sp>
      <p:cxnSp>
        <p:nvCxnSpPr>
          <p:cNvPr id="30"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867202" y="2608826"/>
            <a:ext cx="1507229" cy="160292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3" name="Rectangle : coins arrondis 36">
            <a:extLst>
              <a:ext uri="{FF2B5EF4-FFF2-40B4-BE49-F238E27FC236}">
                <a16:creationId xmlns:a16="http://schemas.microsoft.com/office/drawing/2014/main" xmlns="" id="{76388BF7-B947-41B2-8648-32D541CC3FC9}"/>
              </a:ext>
            </a:extLst>
          </p:cNvPr>
          <p:cNvSpPr/>
          <p:nvPr/>
        </p:nvSpPr>
        <p:spPr>
          <a:xfrm>
            <a:off x="2241357" y="3174675"/>
            <a:ext cx="2216726" cy="191780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r>
              <a:rPr lang="en-US" sz="1600" dirty="0" smtClean="0">
                <a:solidFill>
                  <a:schemeClr val="tx1"/>
                </a:solidFill>
              </a:rPr>
              <a:t>referencedItem</a:t>
            </a:r>
          </a:p>
          <a:p>
            <a:r>
              <a:rPr lang="en-US" sz="1600" dirty="0">
                <a:solidFill>
                  <a:srgbClr val="0070C0"/>
                </a:solidFill>
              </a:rPr>
              <a:t>code</a:t>
            </a:r>
            <a:r>
              <a:rPr lang="en-US" sz="1600" dirty="0">
                <a:solidFill>
                  <a:schemeClr val="tx1"/>
                </a:solidFill>
              </a:rPr>
              <a:t>:  </a:t>
            </a:r>
            <a:r>
              <a:rPr lang="en-US" sz="1600" dirty="0" smtClean="0">
                <a:solidFill>
                  <a:schemeClr val="tx1"/>
                </a:solidFill>
              </a:rPr>
              <a:t>381</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“Creatinine, 24-Hour Urine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status</a:t>
            </a:r>
            <a:r>
              <a:rPr lang="en-US" sz="1400" dirty="0" smtClean="0">
                <a:solidFill>
                  <a:schemeClr val="tx1"/>
                </a:solidFill>
              </a:rPr>
              <a:t> </a:t>
            </a:r>
            <a:r>
              <a:rPr lang="en-US" sz="1400" dirty="0">
                <a:solidFill>
                  <a:schemeClr val="tx1"/>
                </a:solidFill>
              </a:rPr>
              <a:t>: active</a:t>
            </a:r>
          </a:p>
          <a:p>
            <a:pPr marL="176213"/>
            <a:r>
              <a:rPr lang="en-US" sz="1400" dirty="0" err="1">
                <a:solidFill>
                  <a:srgbClr val="0070C0"/>
                </a:solidFill>
              </a:rPr>
              <a:t>effectivePeriod</a:t>
            </a:r>
            <a:endParaRPr lang="en-US" sz="1400" dirty="0">
              <a:solidFill>
                <a:srgbClr val="0070C0"/>
              </a:solidFill>
            </a:endParaRPr>
          </a:p>
          <a:p>
            <a:pPr marL="176213"/>
            <a:r>
              <a:rPr lang="en-US" sz="1400" dirty="0">
                <a:solidFill>
                  <a:srgbClr val="0070C0"/>
                </a:solidFill>
              </a:rPr>
              <a:t>orderable</a:t>
            </a:r>
            <a:r>
              <a:rPr lang="en-US" sz="1400" dirty="0">
                <a:solidFill>
                  <a:schemeClr val="tx1"/>
                </a:solidFill>
              </a:rPr>
              <a:t> :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4"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238865" y="2209789"/>
            <a:ext cx="1002891" cy="2001960"/>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Rectangle : coins arrondis 3">
            <a:extLst>
              <a:ext uri="{FF2B5EF4-FFF2-40B4-BE49-F238E27FC236}">
                <a16:creationId xmlns:a16="http://schemas.microsoft.com/office/drawing/2014/main" xmlns="" id="{76D005D9-2037-4F5C-9179-DFDC2659B7F0}"/>
              </a:ext>
            </a:extLst>
          </p:cNvPr>
          <p:cNvSpPr/>
          <p:nvPr/>
        </p:nvSpPr>
        <p:spPr>
          <a:xfrm>
            <a:off x="5343237" y="3520241"/>
            <a:ext cx="2962787" cy="1521565"/>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381</a:t>
            </a:r>
          </a:p>
          <a:p>
            <a:pPr marL="176213"/>
            <a:r>
              <a:rPr lang="en-US" sz="1400" dirty="0" smtClean="0">
                <a:solidFill>
                  <a:schemeClr val="tx1"/>
                </a:solidFill>
              </a:rPr>
              <a:t>…</a:t>
            </a:r>
          </a:p>
          <a:p>
            <a:pPr marL="176213"/>
            <a:r>
              <a:rPr lang="en-US" sz="1400" dirty="0" smtClean="0">
                <a:solidFill>
                  <a:srgbClr val="0070C0"/>
                </a:solidFill>
              </a:rPr>
              <a:t>specimenRequirement</a:t>
            </a:r>
          </a:p>
          <a:p>
            <a:pPr marL="176213"/>
            <a:r>
              <a:rPr lang="en-US" sz="1400" dirty="0" err="1" smtClean="0">
                <a:solidFill>
                  <a:srgbClr val="0070C0"/>
                </a:solidFill>
              </a:rPr>
              <a:t>observationRequirement</a:t>
            </a:r>
            <a:endParaRPr lang="en-US" sz="1400" dirty="0" smtClean="0">
              <a:solidFill>
                <a:srgbClr val="0070C0"/>
              </a:solidFill>
            </a:endParaRPr>
          </a:p>
          <a:p>
            <a:pPr marL="176213"/>
            <a:r>
              <a:rPr lang="en-US" sz="1400" dirty="0" smtClean="0">
                <a:solidFill>
                  <a:srgbClr val="0070C0"/>
                </a:solidFill>
              </a:rPr>
              <a:t>observationResultRequirement</a:t>
            </a:r>
          </a:p>
        </p:txBody>
      </p:sp>
      <p:cxnSp>
        <p:nvCxnSpPr>
          <p:cNvPr id="43"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459625" y="4104488"/>
            <a:ext cx="883612" cy="0"/>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4"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V="1">
            <a:off x="7148945" y="1231782"/>
            <a:ext cx="2294761" cy="3049241"/>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Connecteur droit avec flèche 100">
            <a:extLst>
              <a:ext uri="{FF2B5EF4-FFF2-40B4-BE49-F238E27FC236}">
                <a16:creationId xmlns:a16="http://schemas.microsoft.com/office/drawing/2014/main" xmlns="" id="{F4810FDA-CCD6-4A96-B49A-E25807B8E6BB}"/>
              </a:ext>
            </a:extLst>
          </p:cNvPr>
          <p:cNvCxnSpPr>
            <a:cxnSpLocks/>
          </p:cNvCxnSpPr>
          <p:nvPr/>
        </p:nvCxnSpPr>
        <p:spPr>
          <a:xfrm flipV="1">
            <a:off x="7488763" y="2225002"/>
            <a:ext cx="1859417" cy="2250016"/>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0" name="Connecteur droit avec flèche 100">
            <a:extLst>
              <a:ext uri="{FF2B5EF4-FFF2-40B4-BE49-F238E27FC236}">
                <a16:creationId xmlns:a16="http://schemas.microsoft.com/office/drawing/2014/main" xmlns="" id="{F4810FDA-CCD6-4A96-B49A-E25807B8E6BB}"/>
              </a:ext>
            </a:extLst>
          </p:cNvPr>
          <p:cNvCxnSpPr>
            <a:cxnSpLocks/>
            <a:endCxn id="17" idx="1"/>
          </p:cNvCxnSpPr>
          <p:nvPr/>
        </p:nvCxnSpPr>
        <p:spPr>
          <a:xfrm flipV="1">
            <a:off x="7966364" y="2765864"/>
            <a:ext cx="1408067" cy="2041663"/>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080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5472545" y="3109325"/>
            <a:ext cx="2694931" cy="1903530"/>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757 </a:t>
            </a:r>
          </a:p>
          <a:p>
            <a:pPr marL="176213"/>
            <a:r>
              <a:rPr lang="en-US" sz="1400" dirty="0" smtClean="0">
                <a:solidFill>
                  <a:schemeClr val="tx1"/>
                </a:solidFill>
              </a:rPr>
              <a:t>…</a:t>
            </a:r>
          </a:p>
          <a:p>
            <a:pPr marL="176213"/>
            <a:r>
              <a:rPr lang="en-US" sz="1400" dirty="0" smtClean="0">
                <a:solidFill>
                  <a:srgbClr val="0070C0"/>
                </a:solidFill>
              </a:rPr>
              <a:t>specimenRequirement</a:t>
            </a:r>
          </a:p>
          <a:p>
            <a:pPr marL="176213"/>
            <a:r>
              <a:rPr lang="en-US" sz="1400" dirty="0" err="1" smtClean="0">
                <a:solidFill>
                  <a:srgbClr val="0070C0"/>
                </a:solidFill>
              </a:rPr>
              <a:t>observationRequirement</a:t>
            </a:r>
            <a:endParaRPr lang="en-US" sz="1400" dirty="0" smtClean="0">
              <a:solidFill>
                <a:srgbClr val="0070C0"/>
              </a:solidFill>
            </a:endParaRPr>
          </a:p>
          <a:p>
            <a:pPr marL="176213"/>
            <a:r>
              <a:rPr lang="en-US" sz="1400" dirty="0" smtClean="0">
                <a:solidFill>
                  <a:srgbClr val="0070C0"/>
                </a:solidFill>
              </a:rPr>
              <a:t>observationResultRequirement</a:t>
            </a:r>
          </a:p>
          <a:p>
            <a:pPr marL="176213"/>
            <a:r>
              <a:rPr lang="en-US" sz="1400" dirty="0" smtClean="0">
                <a:solidFill>
                  <a:srgbClr val="0070C0"/>
                </a:solidFill>
              </a:rPr>
              <a:t>observationResultRequirement</a:t>
            </a:r>
          </a:p>
          <a:p>
            <a:pPr marL="176213"/>
            <a:r>
              <a:rPr lang="en-US" sz="1400" dirty="0">
                <a:solidFill>
                  <a:srgbClr val="0070C0"/>
                </a:solidFill>
              </a:rPr>
              <a:t>observationResultRequirement</a:t>
            </a:r>
            <a:endParaRPr lang="en-US" sz="1400" dirty="0" smtClean="0">
              <a:solidFill>
                <a:srgbClr val="0070C0"/>
              </a:solidFill>
            </a:endParaRPr>
          </a:p>
        </p:txBody>
      </p:sp>
      <p:sp>
        <p:nvSpPr>
          <p:cNvPr id="37" name="Rectangle : coins arrondis 36">
            <a:extLst>
              <a:ext uri="{FF2B5EF4-FFF2-40B4-BE49-F238E27FC236}">
                <a16:creationId xmlns:a16="http://schemas.microsoft.com/office/drawing/2014/main" xmlns="" id="{76388BF7-B947-41B2-8648-32D541CC3FC9}"/>
              </a:ext>
            </a:extLst>
          </p:cNvPr>
          <p:cNvSpPr/>
          <p:nvPr/>
        </p:nvSpPr>
        <p:spPr>
          <a:xfrm>
            <a:off x="2753983" y="3706128"/>
            <a:ext cx="2216726" cy="147298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br>
              <a:rPr lang="en-US" sz="1600" dirty="0" smtClean="0">
                <a:solidFill>
                  <a:srgbClr val="0070C0"/>
                </a:solidFill>
              </a:rPr>
            </a:br>
            <a:r>
              <a:rPr lang="en-US" sz="1600" dirty="0" smtClean="0">
                <a:solidFill>
                  <a:srgbClr val="0070C0"/>
                </a:solidFill>
              </a:rPr>
              <a:t>code</a:t>
            </a:r>
            <a:r>
              <a:rPr lang="en-US" sz="1600" dirty="0">
                <a:solidFill>
                  <a:schemeClr val="tx1"/>
                </a:solidFill>
              </a:rPr>
              <a:t>:  </a:t>
            </a:r>
            <a:r>
              <a:rPr lang="en-US" sz="1600" dirty="0" smtClean="0">
                <a:solidFill>
                  <a:schemeClr val="tx1"/>
                </a:solidFill>
              </a:rPr>
              <a:t>757</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“Protein, Total, 24-Hour Urine with Creatinine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998419" y="4071934"/>
            <a:ext cx="441806"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110247" y="698899"/>
            <a:ext cx="1777920" cy="5854301"/>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rgbClr val="0070C0"/>
                </a:solidFill>
              </a:rPr>
              <a:t>Composition</a:t>
            </a:r>
          </a:p>
          <a:p>
            <a:pPr marL="268288"/>
            <a:r>
              <a:rPr lang="en-US" sz="1400" dirty="0">
                <a:solidFill>
                  <a:schemeClr val="tx1"/>
                </a:solidFill>
              </a:rPr>
              <a:t>Lab compendium</a:t>
            </a:r>
          </a:p>
          <a:p>
            <a:pPr marL="268288"/>
            <a:r>
              <a:rPr lang="en-US" sz="1400" dirty="0">
                <a:solidFill>
                  <a:schemeClr val="tx1"/>
                </a:solidFill>
              </a:rPr>
              <a:t>…</a:t>
            </a:r>
          </a:p>
          <a:p>
            <a:pPr marL="268288">
              <a:spcBef>
                <a:spcPts val="400"/>
              </a:spcBef>
            </a:pPr>
            <a:r>
              <a:rPr lang="en-US" sz="1400" dirty="0">
                <a:solidFill>
                  <a:srgbClr val="0070C0"/>
                </a:solidFill>
              </a:rPr>
              <a:t>section </a:t>
            </a:r>
            <a:r>
              <a:rPr lang="en-US" sz="1400" dirty="0">
                <a:solidFill>
                  <a:schemeClr val="tx1"/>
                </a:solidFill>
              </a:rPr>
              <a:t>chemistry</a:t>
            </a:r>
          </a:p>
          <a:p>
            <a:pPr marL="442913"/>
            <a:r>
              <a:rPr lang="en-US" sz="1400" dirty="0">
                <a:solidFill>
                  <a:srgbClr val="0070C0"/>
                </a:solidFill>
              </a:rPr>
              <a:t>entry</a:t>
            </a:r>
          </a:p>
          <a:p>
            <a:pPr marL="442913"/>
            <a:r>
              <a:rPr lang="en-US" sz="1400" dirty="0">
                <a:solidFill>
                  <a:srgbClr val="0070C0"/>
                </a:solidFill>
              </a:rPr>
              <a:t>…</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a:t>
            </a:r>
          </a:p>
          <a:p>
            <a:pPr marL="268288"/>
            <a:endParaRPr lang="en-US" sz="1400" dirty="0">
              <a:solidFill>
                <a:schemeClr val="tx1"/>
              </a:solidFill>
            </a:endParaRPr>
          </a:p>
          <a:p>
            <a:pPr marL="268288"/>
            <a:endParaRPr lang="en-US" sz="14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09" y="2268825"/>
            <a:ext cx="1026528" cy="250748"/>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2933117" y="109981"/>
            <a:ext cx="6118346" cy="481543"/>
          </a:xfrm>
          <a:prstGeom prst="rect">
            <a:avLst/>
          </a:prstGeom>
          <a:ln>
            <a:noFill/>
          </a:ln>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smtClean="0"/>
              <a:t>Single (</a:t>
            </a:r>
            <a:r>
              <a:rPr lang="en-US" sz="3600" dirty="0" smtClean="0">
                <a:solidFill>
                  <a:srgbClr val="0070C0"/>
                </a:solidFill>
              </a:rPr>
              <a:t>381</a:t>
            </a:r>
            <a:r>
              <a:rPr lang="en-US" sz="3600" dirty="0" smtClean="0"/>
              <a:t>), Panel (</a:t>
            </a:r>
            <a:r>
              <a:rPr lang="en-US" sz="3600" dirty="0" smtClean="0">
                <a:solidFill>
                  <a:srgbClr val="FF0000"/>
                </a:solidFill>
              </a:rPr>
              <a:t>757</a:t>
            </a:r>
            <a:r>
              <a:rPr lang="en-US" sz="3600" dirty="0" smtClean="0"/>
              <a:t>) and Profile (</a:t>
            </a:r>
            <a:r>
              <a:rPr lang="en-US" sz="3600" dirty="0" smtClean="0">
                <a:solidFill>
                  <a:srgbClr val="00B050"/>
                </a:solidFill>
              </a:rPr>
              <a:t>1169</a:t>
            </a:r>
            <a:r>
              <a:rPr lang="en-US" sz="3600" dirty="0" smtClean="0"/>
              <a:t>)</a:t>
            </a:r>
            <a:endParaRPr lang="en-US" sz="3600" dirty="0"/>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a:xfrm>
            <a:off x="11690554" y="5714131"/>
            <a:ext cx="403121" cy="365125"/>
          </a:xfrm>
        </p:spPr>
        <p:txBody>
          <a:bodyPr/>
          <a:lstStyle/>
          <a:p>
            <a:fld id="{AB67725B-D602-4F4A-8836-D4C17398D8E4}" type="slidenum">
              <a:rPr lang="fr-FR" smtClean="0"/>
              <a:t>17</a:t>
            </a:fld>
            <a:endParaRPr lang="fr-FR" dirty="0"/>
          </a:p>
        </p:txBody>
      </p:sp>
      <p:cxnSp>
        <p:nvCxnSpPr>
          <p:cNvPr id="84" name="Connecteur droit avec flèche 83">
            <a:extLst>
              <a:ext uri="{FF2B5EF4-FFF2-40B4-BE49-F238E27FC236}">
                <a16:creationId xmlns:a16="http://schemas.microsoft.com/office/drawing/2014/main" xmlns="" id="{2F401DA8-CA1C-45FC-9E28-CEB78986E8A0}"/>
              </a:ext>
            </a:extLst>
          </p:cNvPr>
          <p:cNvCxnSpPr>
            <a:cxnSpLocks/>
            <a:endCxn id="123" idx="1"/>
          </p:cNvCxnSpPr>
          <p:nvPr/>
        </p:nvCxnSpPr>
        <p:spPr>
          <a:xfrm flipV="1">
            <a:off x="7512453" y="2519573"/>
            <a:ext cx="1931253" cy="140763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flipV="1">
            <a:off x="8088883" y="4340701"/>
            <a:ext cx="1259297" cy="184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xmlns="" id="{F4810FDA-CCD6-4A96-B49A-E25807B8E6BB}"/>
              </a:ext>
            </a:extLst>
          </p:cNvPr>
          <p:cNvCxnSpPr>
            <a:cxnSpLocks/>
          </p:cNvCxnSpPr>
          <p:nvPr/>
        </p:nvCxnSpPr>
        <p:spPr>
          <a:xfrm flipV="1">
            <a:off x="7703127" y="3626050"/>
            <a:ext cx="1692312" cy="49110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9348180" y="3130642"/>
            <a:ext cx="2134004" cy="687684"/>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rgbClr val="0070C0"/>
                </a:solidFill>
              </a:rPr>
              <a:t>ObservationDefinition</a:t>
            </a:r>
          </a:p>
          <a:p>
            <a:r>
              <a:rPr lang="en-US" sz="1400" dirty="0">
                <a:solidFill>
                  <a:srgbClr val="0070C0"/>
                </a:solidFill>
              </a:rPr>
              <a:t>code: </a:t>
            </a:r>
            <a:r>
              <a:rPr lang="en-US" sz="1400" dirty="0">
                <a:solidFill>
                  <a:schemeClr val="tx1"/>
                </a:solidFill>
              </a:rPr>
              <a:t>85996211</a:t>
            </a:r>
          </a:p>
          <a:p>
            <a:pPr marL="268288"/>
            <a:r>
              <a:rPr lang="en-US" sz="1200" dirty="0" smtClean="0">
                <a:solidFill>
                  <a:schemeClr val="tx1"/>
                </a:solidFill>
              </a:rPr>
              <a:t>Specimen Volume</a:t>
            </a:r>
            <a:endParaRPr lang="en-US" sz="1200" dirty="0">
              <a:solidFill>
                <a:schemeClr val="tx1"/>
              </a:solidFill>
            </a:endParaRPr>
          </a:p>
        </p:txBody>
      </p:sp>
      <p:sp>
        <p:nvSpPr>
          <p:cNvPr id="123" name="Rectangle : coins arrondis 122">
            <a:extLst>
              <a:ext uri="{FF2B5EF4-FFF2-40B4-BE49-F238E27FC236}">
                <a16:creationId xmlns:a16="http://schemas.microsoft.com/office/drawing/2014/main" xmlns="" id="{66F21C08-8AF9-4EF8-AF64-E61E40C52FC5}"/>
              </a:ext>
            </a:extLst>
          </p:cNvPr>
          <p:cNvSpPr/>
          <p:nvPr/>
        </p:nvSpPr>
        <p:spPr>
          <a:xfrm>
            <a:off x="9443706" y="2184849"/>
            <a:ext cx="1644000" cy="669447"/>
          </a:xfrm>
          <a:prstGeom prst="roundRect">
            <a:avLst>
              <a:gd name="adj" fmla="val 88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rgbClr val="0070C0"/>
                </a:solidFill>
              </a:rPr>
              <a:t>SpecimenDefinition</a:t>
            </a:r>
          </a:p>
          <a:p>
            <a:pPr marL="268288"/>
            <a:r>
              <a:rPr lang="en-US" sz="1200" dirty="0" smtClean="0">
                <a:solidFill>
                  <a:schemeClr val="tx1"/>
                </a:solidFill>
              </a:rPr>
              <a:t>24-hour urine</a:t>
            </a:r>
            <a:endParaRPr lang="en-US" sz="1200" dirty="0">
              <a:solidFill>
                <a:schemeClr val="tx1"/>
              </a:solidFill>
            </a:endParaRPr>
          </a:p>
        </p:txBody>
      </p:sp>
      <p:sp>
        <p:nvSpPr>
          <p:cNvPr id="17" name="Rectangle : coins arrondis 23">
            <a:extLst>
              <a:ext uri="{FF2B5EF4-FFF2-40B4-BE49-F238E27FC236}">
                <a16:creationId xmlns:a16="http://schemas.microsoft.com/office/drawing/2014/main" xmlns="" id="{02AB1110-47D1-40E7-99B0-0EA356ADDA45}"/>
              </a:ext>
            </a:extLst>
          </p:cNvPr>
          <p:cNvSpPr/>
          <p:nvPr/>
        </p:nvSpPr>
        <p:spPr>
          <a:xfrm>
            <a:off x="9374431" y="3927204"/>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smtClean="0">
                <a:solidFill>
                  <a:schemeClr val="tx1"/>
                </a:solidFill>
              </a:rPr>
              <a:t>25025900</a:t>
            </a:r>
          </a:p>
          <a:p>
            <a:pPr marL="268288"/>
            <a:r>
              <a:rPr lang="en-US" sz="1400" dirty="0" smtClean="0">
                <a:solidFill>
                  <a:schemeClr val="tx1"/>
                </a:solidFill>
              </a:rPr>
              <a:t>Creatinine</a:t>
            </a:r>
            <a:endParaRPr lang="en-US" sz="1400" dirty="0">
              <a:solidFill>
                <a:schemeClr val="tx1"/>
              </a:solidFill>
            </a:endParaRPr>
          </a:p>
        </p:txBody>
      </p:sp>
      <p:sp>
        <p:nvSpPr>
          <p:cNvPr id="26" name="Rectangle : coins arrondis 23">
            <a:extLst>
              <a:ext uri="{FF2B5EF4-FFF2-40B4-BE49-F238E27FC236}">
                <a16:creationId xmlns:a16="http://schemas.microsoft.com/office/drawing/2014/main" xmlns="" id="{02AB1110-47D1-40E7-99B0-0EA356ADDA45}"/>
              </a:ext>
            </a:extLst>
          </p:cNvPr>
          <p:cNvSpPr/>
          <p:nvPr/>
        </p:nvSpPr>
        <p:spPr>
          <a:xfrm>
            <a:off x="9412562" y="4862939"/>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a:solidFill>
                  <a:schemeClr val="tx1"/>
                </a:solidFill>
              </a:rPr>
              <a:t>50054600</a:t>
            </a:r>
            <a:endParaRPr lang="en-US" sz="1400" dirty="0" smtClean="0">
              <a:solidFill>
                <a:schemeClr val="tx1"/>
              </a:solidFill>
            </a:endParaRPr>
          </a:p>
          <a:p>
            <a:pPr marL="268288"/>
            <a:r>
              <a:rPr lang="en-US" sz="1400" dirty="0">
                <a:solidFill>
                  <a:schemeClr val="tx1"/>
                </a:solidFill>
              </a:rPr>
              <a:t>Protein</a:t>
            </a:r>
          </a:p>
        </p:txBody>
      </p:sp>
      <p:cxnSp>
        <p:nvCxnSpPr>
          <p:cNvPr id="27"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966365" y="4670570"/>
            <a:ext cx="1381815" cy="2477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9" name="Rectangle : coins arrondis 23">
            <a:extLst>
              <a:ext uri="{FF2B5EF4-FFF2-40B4-BE49-F238E27FC236}">
                <a16:creationId xmlns:a16="http://schemas.microsoft.com/office/drawing/2014/main" xmlns="" id="{02AB1110-47D1-40E7-99B0-0EA356ADDA45}"/>
              </a:ext>
            </a:extLst>
          </p:cNvPr>
          <p:cNvSpPr/>
          <p:nvPr/>
        </p:nvSpPr>
        <p:spPr>
          <a:xfrm>
            <a:off x="9467977" y="5805074"/>
            <a:ext cx="2373488" cy="86397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ObservationDefinition</a:t>
            </a:r>
          </a:p>
          <a:p>
            <a:r>
              <a:rPr lang="en-US" sz="1400" dirty="0" smtClean="0">
                <a:solidFill>
                  <a:srgbClr val="0070C0"/>
                </a:solidFill>
              </a:rPr>
              <a:t>code:</a:t>
            </a:r>
            <a:r>
              <a:rPr lang="en-US" sz="1600" dirty="0" smtClean="0">
                <a:solidFill>
                  <a:srgbClr val="0070C0"/>
                </a:solidFill>
              </a:rPr>
              <a:t> </a:t>
            </a:r>
            <a:r>
              <a:rPr lang="en-US" sz="1400" dirty="0">
                <a:solidFill>
                  <a:schemeClr val="tx1"/>
                </a:solidFill>
              </a:rPr>
              <a:t>50054550</a:t>
            </a:r>
            <a:endParaRPr lang="en-US" sz="1400" dirty="0" smtClean="0">
              <a:solidFill>
                <a:schemeClr val="tx1"/>
              </a:solidFill>
            </a:endParaRPr>
          </a:p>
          <a:p>
            <a:pPr marL="268288"/>
            <a:r>
              <a:rPr lang="en-US" sz="1400" dirty="0">
                <a:solidFill>
                  <a:schemeClr val="tx1"/>
                </a:solidFill>
              </a:rPr>
              <a:t>Protein/Creatinine</a:t>
            </a:r>
          </a:p>
        </p:txBody>
      </p:sp>
      <p:cxnSp>
        <p:nvCxnSpPr>
          <p:cNvPr id="30" name="Connecteur droit avec flèche 97">
            <a:extLst>
              <a:ext uri="{FF2B5EF4-FFF2-40B4-BE49-F238E27FC236}">
                <a16:creationId xmlns:a16="http://schemas.microsoft.com/office/drawing/2014/main" xmlns="" id="{216A445A-AAE9-4989-9CA2-8BFB6BDB423E}"/>
              </a:ext>
            </a:extLst>
          </p:cNvPr>
          <p:cNvCxnSpPr>
            <a:cxnSpLocks/>
          </p:cNvCxnSpPr>
          <p:nvPr/>
        </p:nvCxnSpPr>
        <p:spPr>
          <a:xfrm>
            <a:off x="7964188" y="4918359"/>
            <a:ext cx="1410243" cy="88671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3" name="Rectangle : coins arrondis 36">
            <a:extLst>
              <a:ext uri="{FF2B5EF4-FFF2-40B4-BE49-F238E27FC236}">
                <a16:creationId xmlns:a16="http://schemas.microsoft.com/office/drawing/2014/main" xmlns="" id="{76388BF7-B947-41B2-8648-32D541CC3FC9}"/>
              </a:ext>
            </a:extLst>
          </p:cNvPr>
          <p:cNvSpPr/>
          <p:nvPr/>
        </p:nvSpPr>
        <p:spPr>
          <a:xfrm>
            <a:off x="2777644" y="5374713"/>
            <a:ext cx="2216726" cy="133089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br>
              <a:rPr lang="en-US" sz="1600" dirty="0" smtClean="0">
                <a:solidFill>
                  <a:srgbClr val="0070C0"/>
                </a:solidFill>
              </a:rPr>
            </a:br>
            <a:r>
              <a:rPr lang="en-US" sz="1600" dirty="0" smtClean="0">
                <a:solidFill>
                  <a:srgbClr val="0070C0"/>
                </a:solidFill>
              </a:rPr>
              <a:t>code</a:t>
            </a:r>
            <a:r>
              <a:rPr lang="en-US" sz="1600" dirty="0">
                <a:solidFill>
                  <a:schemeClr val="tx1"/>
                </a:solidFill>
              </a:rPr>
              <a:t>:  </a:t>
            </a:r>
            <a:r>
              <a:rPr lang="en-US" sz="1600" dirty="0" smtClean="0">
                <a:solidFill>
                  <a:schemeClr val="tx1"/>
                </a:solidFill>
              </a:rPr>
              <a:t>381</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“Creatinine, 24-Hour Urine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4"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215203" y="2589572"/>
            <a:ext cx="1538780" cy="1337632"/>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Rectangle : coins arrondis 3">
            <a:extLst>
              <a:ext uri="{FF2B5EF4-FFF2-40B4-BE49-F238E27FC236}">
                <a16:creationId xmlns:a16="http://schemas.microsoft.com/office/drawing/2014/main" xmlns="" id="{76D005D9-2037-4F5C-9179-DFDC2659B7F0}"/>
              </a:ext>
            </a:extLst>
          </p:cNvPr>
          <p:cNvSpPr/>
          <p:nvPr/>
        </p:nvSpPr>
        <p:spPr>
          <a:xfrm>
            <a:off x="5343237" y="5113566"/>
            <a:ext cx="2962787" cy="1521565"/>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381</a:t>
            </a:r>
          </a:p>
          <a:p>
            <a:pPr marL="176213"/>
            <a:r>
              <a:rPr lang="en-US" sz="1400" dirty="0" smtClean="0">
                <a:solidFill>
                  <a:schemeClr val="tx1"/>
                </a:solidFill>
              </a:rPr>
              <a:t>…</a:t>
            </a:r>
          </a:p>
          <a:p>
            <a:pPr marL="176213"/>
            <a:r>
              <a:rPr lang="en-US" sz="1400" dirty="0" smtClean="0">
                <a:solidFill>
                  <a:srgbClr val="0070C0"/>
                </a:solidFill>
              </a:rPr>
              <a:t>specimenRequirement</a:t>
            </a:r>
          </a:p>
          <a:p>
            <a:pPr marL="176213"/>
            <a:r>
              <a:rPr lang="en-US" sz="1400" dirty="0" err="1" smtClean="0">
                <a:solidFill>
                  <a:srgbClr val="0070C0"/>
                </a:solidFill>
              </a:rPr>
              <a:t>observationRequirement</a:t>
            </a:r>
            <a:endParaRPr lang="en-US" sz="1400" dirty="0" smtClean="0">
              <a:solidFill>
                <a:srgbClr val="0070C0"/>
              </a:solidFill>
            </a:endParaRPr>
          </a:p>
          <a:p>
            <a:pPr marL="176213"/>
            <a:r>
              <a:rPr lang="en-US" sz="1400" dirty="0" smtClean="0">
                <a:solidFill>
                  <a:srgbClr val="0070C0"/>
                </a:solidFill>
              </a:rPr>
              <a:t>observationResultRequirement</a:t>
            </a:r>
          </a:p>
        </p:txBody>
      </p:sp>
      <p:cxnSp>
        <p:nvCxnSpPr>
          <p:cNvPr id="43"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4970709" y="5697813"/>
            <a:ext cx="372528" cy="0"/>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4"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V="1">
            <a:off x="7148945" y="2825107"/>
            <a:ext cx="2294761" cy="3049241"/>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Connecteur droit avec flèche 100">
            <a:extLst>
              <a:ext uri="{FF2B5EF4-FFF2-40B4-BE49-F238E27FC236}">
                <a16:creationId xmlns:a16="http://schemas.microsoft.com/office/drawing/2014/main" xmlns="" id="{F4810FDA-CCD6-4A96-B49A-E25807B8E6BB}"/>
              </a:ext>
            </a:extLst>
          </p:cNvPr>
          <p:cNvCxnSpPr>
            <a:cxnSpLocks/>
          </p:cNvCxnSpPr>
          <p:nvPr/>
        </p:nvCxnSpPr>
        <p:spPr>
          <a:xfrm flipV="1">
            <a:off x="7488763" y="3818327"/>
            <a:ext cx="1859417" cy="2250016"/>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0" name="Connecteur droit avec flèche 100">
            <a:extLst>
              <a:ext uri="{FF2B5EF4-FFF2-40B4-BE49-F238E27FC236}">
                <a16:creationId xmlns:a16="http://schemas.microsoft.com/office/drawing/2014/main" xmlns="" id="{F4810FDA-CCD6-4A96-B49A-E25807B8E6BB}"/>
              </a:ext>
            </a:extLst>
          </p:cNvPr>
          <p:cNvCxnSpPr>
            <a:cxnSpLocks/>
            <a:endCxn id="17" idx="1"/>
          </p:cNvCxnSpPr>
          <p:nvPr/>
        </p:nvCxnSpPr>
        <p:spPr>
          <a:xfrm flipV="1">
            <a:off x="7966364" y="4359189"/>
            <a:ext cx="1408067" cy="2041663"/>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Rectangle : coins arrondis 36">
            <a:extLst>
              <a:ext uri="{FF2B5EF4-FFF2-40B4-BE49-F238E27FC236}">
                <a16:creationId xmlns:a16="http://schemas.microsoft.com/office/drawing/2014/main" xmlns="" id="{76388BF7-B947-41B2-8648-32D541CC3FC9}"/>
              </a:ext>
            </a:extLst>
          </p:cNvPr>
          <p:cNvSpPr/>
          <p:nvPr/>
        </p:nvSpPr>
        <p:spPr>
          <a:xfrm>
            <a:off x="2157237" y="647250"/>
            <a:ext cx="3062085" cy="175343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r>
              <a:rPr lang="en-US" sz="1600" dirty="0" smtClean="0">
                <a:solidFill>
                  <a:schemeClr val="tx1"/>
                </a:solidFill>
              </a:rPr>
              <a:t>referencedItem</a:t>
            </a:r>
          </a:p>
          <a:p>
            <a:r>
              <a:rPr lang="en-US" sz="1600" dirty="0">
                <a:solidFill>
                  <a:srgbClr val="0070C0"/>
                </a:solidFill>
              </a:rPr>
              <a:t>code</a:t>
            </a:r>
            <a:r>
              <a:rPr lang="en-US" sz="1600" dirty="0">
                <a:solidFill>
                  <a:schemeClr val="tx1"/>
                </a:solidFill>
              </a:rPr>
              <a:t>:  </a:t>
            </a:r>
            <a:r>
              <a:rPr lang="en-US" sz="1600" dirty="0" smtClean="0">
                <a:solidFill>
                  <a:schemeClr val="tx1"/>
                </a:solidFill>
              </a:rPr>
              <a:t>1169</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“Protein, Total and Protein Electrophoresis, Urine, with Scan</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br>
              <a:rPr lang="en-US" sz="1400" dirty="0" smtClean="0">
                <a:solidFill>
                  <a:schemeClr val="tx1"/>
                </a:solidFill>
              </a:rPr>
            </a:br>
            <a:r>
              <a:rPr lang="en-US" sz="1400" dirty="0" err="1">
                <a:solidFill>
                  <a:srgbClr val="0070C0"/>
                </a:solidFill>
              </a:rPr>
              <a:t>relatedEntry</a:t>
            </a:r>
            <a:r>
              <a:rPr lang="en-US" sz="1400" dirty="0">
                <a:solidFill>
                  <a:srgbClr val="0070C0"/>
                </a:solidFill>
              </a:rPr>
              <a:t>:</a:t>
            </a:r>
            <a:br>
              <a:rPr lang="en-US" sz="1400" dirty="0">
                <a:solidFill>
                  <a:srgbClr val="0070C0"/>
                </a:solidFill>
              </a:rPr>
            </a:br>
            <a:r>
              <a:rPr lang="en-US" sz="1400" dirty="0" err="1" smtClean="0">
                <a:solidFill>
                  <a:srgbClr val="0070C0"/>
                </a:solidFill>
              </a:rPr>
              <a:t>relatedEntry</a:t>
            </a:r>
            <a:r>
              <a:rPr lang="en-US" sz="1400" dirty="0" smtClean="0">
                <a:solidFill>
                  <a:srgbClr val="0070C0"/>
                </a:solidFill>
              </a:rPr>
              <a:t>:</a:t>
            </a:r>
            <a:endParaRPr lang="en-US" sz="1400" dirty="0">
              <a:solidFill>
                <a:schemeClr val="tx1"/>
              </a:solidFill>
            </a:endParaRPr>
          </a:p>
          <a:p>
            <a:pPr marL="176213"/>
            <a:endParaRPr lang="en-US" sz="1400" dirty="0">
              <a:solidFill>
                <a:schemeClr val="tx1"/>
              </a:solidFill>
            </a:endParaRPr>
          </a:p>
        </p:txBody>
      </p:sp>
      <p:sp>
        <p:nvSpPr>
          <p:cNvPr id="46" name="Rectangle : coins arrondis 3">
            <a:extLst>
              <a:ext uri="{FF2B5EF4-FFF2-40B4-BE49-F238E27FC236}">
                <a16:creationId xmlns:a16="http://schemas.microsoft.com/office/drawing/2014/main" xmlns="" id="{76D005D9-2037-4F5C-9179-DFDC2659B7F0}"/>
              </a:ext>
            </a:extLst>
          </p:cNvPr>
          <p:cNvSpPr/>
          <p:nvPr/>
        </p:nvSpPr>
        <p:spPr>
          <a:xfrm>
            <a:off x="5601395" y="2400689"/>
            <a:ext cx="2364970" cy="619347"/>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%1169</a:t>
            </a:r>
          </a:p>
          <a:p>
            <a:pPr marL="176213"/>
            <a:r>
              <a:rPr lang="en-US" sz="1400" dirty="0" smtClean="0">
                <a:solidFill>
                  <a:schemeClr val="tx1"/>
                </a:solidFill>
              </a:rPr>
              <a:t> </a:t>
            </a:r>
          </a:p>
          <a:p>
            <a:pPr marL="176213"/>
            <a:endParaRPr lang="en-US" sz="1400" dirty="0" smtClean="0">
              <a:solidFill>
                <a:schemeClr val="tx1"/>
              </a:solidFill>
            </a:endParaRPr>
          </a:p>
        </p:txBody>
      </p:sp>
      <p:sp>
        <p:nvSpPr>
          <p:cNvPr id="48" name="Rectangle : coins arrondis 36">
            <a:extLst>
              <a:ext uri="{FF2B5EF4-FFF2-40B4-BE49-F238E27FC236}">
                <a16:creationId xmlns:a16="http://schemas.microsoft.com/office/drawing/2014/main" xmlns="" id="{76388BF7-B947-41B2-8648-32D541CC3FC9}"/>
              </a:ext>
            </a:extLst>
          </p:cNvPr>
          <p:cNvSpPr/>
          <p:nvPr/>
        </p:nvSpPr>
        <p:spPr>
          <a:xfrm>
            <a:off x="5819986" y="885669"/>
            <a:ext cx="2144202" cy="72146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endParaRPr lang="en-US" sz="1600" dirty="0" smtClean="0">
              <a:solidFill>
                <a:schemeClr val="tx1"/>
              </a:solidFill>
            </a:endParaRPr>
          </a:p>
          <a:p>
            <a:pPr marL="176213"/>
            <a:r>
              <a:rPr lang="en-US" sz="1400" noProof="1" smtClean="0">
                <a:solidFill>
                  <a:srgbClr val="0070C0"/>
                </a:solidFill>
              </a:rPr>
              <a:t>relationship:   </a:t>
            </a:r>
            <a:r>
              <a:rPr lang="en-US" sz="1400" dirty="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   </a:t>
            </a:r>
            <a:r>
              <a:rPr lang="en-US" sz="1400" dirty="0">
                <a:solidFill>
                  <a:schemeClr val="tx1"/>
                </a:solidFill>
              </a:rPr>
              <a:t>(%1169)</a:t>
            </a:r>
          </a:p>
          <a:p>
            <a:pPr marL="176213"/>
            <a:endParaRPr lang="en-US" sz="1400" dirty="0">
              <a:solidFill>
                <a:schemeClr val="tx1"/>
              </a:solidFill>
            </a:endParaRPr>
          </a:p>
        </p:txBody>
      </p:sp>
      <p:cxnSp>
        <p:nvCxnSpPr>
          <p:cNvPr id="53"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215203" y="2854296"/>
            <a:ext cx="1538780" cy="252572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6"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flipV="1">
            <a:off x="1133411" y="1163782"/>
            <a:ext cx="1023826" cy="70032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2" name="Rectangle : coins arrondis 36">
            <a:extLst>
              <a:ext uri="{FF2B5EF4-FFF2-40B4-BE49-F238E27FC236}">
                <a16:creationId xmlns:a16="http://schemas.microsoft.com/office/drawing/2014/main" xmlns="" id="{76388BF7-B947-41B2-8648-32D541CC3FC9}"/>
              </a:ext>
            </a:extLst>
          </p:cNvPr>
          <p:cNvSpPr/>
          <p:nvPr/>
        </p:nvSpPr>
        <p:spPr>
          <a:xfrm>
            <a:off x="2290608" y="2588848"/>
            <a:ext cx="2818641" cy="102834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code</a:t>
            </a:r>
            <a:r>
              <a:rPr lang="en-US" sz="1600" dirty="0">
                <a:solidFill>
                  <a:schemeClr val="tx1"/>
                </a:solidFill>
              </a:rPr>
              <a:t>:  </a:t>
            </a:r>
            <a:r>
              <a:rPr lang="en-US" sz="1600" dirty="0" smtClean="0">
                <a:solidFill>
                  <a:schemeClr val="tx1"/>
                </a:solidFill>
              </a:rPr>
              <a:t>%1169</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a:t>
            </a:r>
            <a:r>
              <a:rPr lang="en-US" sz="1200" dirty="0">
                <a:solidFill>
                  <a:schemeClr val="tx1"/>
                </a:solidFill>
              </a:rPr>
              <a:t>PROTEIN ELECTROPHORESIS (URINE), WITH SCAN</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orderable</a:t>
            </a:r>
            <a:r>
              <a:rPr lang="en-US" sz="1400" dirty="0" smtClean="0">
                <a:solidFill>
                  <a:schemeClr val="tx1"/>
                </a:solidFill>
              </a:rPr>
              <a:t> </a:t>
            </a:r>
            <a:r>
              <a:rPr lang="en-US" sz="1400" dirty="0">
                <a:solidFill>
                  <a:schemeClr val="tx1"/>
                </a:solidFill>
              </a:rPr>
              <a:t>: </a:t>
            </a:r>
            <a:r>
              <a:rPr lang="en-US" sz="1400" b="1" dirty="0" smtClean="0">
                <a:solidFill>
                  <a:schemeClr val="tx1"/>
                </a:solidFill>
              </a:rPr>
              <a:t>false</a:t>
            </a:r>
          </a:p>
          <a:p>
            <a:pPr marL="176213"/>
            <a:endParaRPr lang="en-US" sz="1400" dirty="0">
              <a:solidFill>
                <a:schemeClr val="tx1"/>
              </a:solidFill>
            </a:endParaRPr>
          </a:p>
          <a:p>
            <a:pPr marL="176213"/>
            <a:endParaRPr lang="en-US" sz="1400" dirty="0">
              <a:solidFill>
                <a:schemeClr val="tx1"/>
              </a:solidFill>
            </a:endParaRPr>
          </a:p>
        </p:txBody>
      </p:sp>
      <p:sp>
        <p:nvSpPr>
          <p:cNvPr id="63" name="Rectangle : coins arrondis 36">
            <a:extLst>
              <a:ext uri="{FF2B5EF4-FFF2-40B4-BE49-F238E27FC236}">
                <a16:creationId xmlns:a16="http://schemas.microsoft.com/office/drawing/2014/main" xmlns="" id="{76388BF7-B947-41B2-8648-32D541CC3FC9}"/>
              </a:ext>
            </a:extLst>
          </p:cNvPr>
          <p:cNvSpPr/>
          <p:nvPr/>
        </p:nvSpPr>
        <p:spPr>
          <a:xfrm>
            <a:off x="5847690" y="1619978"/>
            <a:ext cx="2241193" cy="73113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endParaRPr lang="en-US" sz="1600" dirty="0" smtClean="0">
              <a:solidFill>
                <a:schemeClr val="tx1"/>
              </a:solidFill>
            </a:endParaRPr>
          </a:p>
          <a:p>
            <a:pPr marL="176213"/>
            <a:r>
              <a:rPr lang="en-US" sz="1400" noProof="1">
                <a:solidFill>
                  <a:srgbClr val="0070C0"/>
                </a:solidFill>
              </a:rPr>
              <a:t>relationship</a:t>
            </a:r>
            <a:r>
              <a:rPr lang="en-US" sz="1400" dirty="0">
                <a:solidFill>
                  <a:srgbClr val="0070C0"/>
                </a:solidFill>
              </a:rPr>
              <a:t>:  </a:t>
            </a:r>
            <a:r>
              <a:rPr lang="en-US" sz="1400" dirty="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a:t>
            </a:r>
            <a:r>
              <a:rPr lang="en-US" sz="1400" dirty="0">
                <a:solidFill>
                  <a:schemeClr val="tx1"/>
                </a:solidFill>
              </a:rPr>
              <a:t>:  (757)</a:t>
            </a:r>
          </a:p>
          <a:p>
            <a:pPr marL="176213"/>
            <a:endParaRPr lang="en-US" sz="1400" dirty="0">
              <a:solidFill>
                <a:schemeClr val="tx1"/>
              </a:solidFill>
            </a:endParaRPr>
          </a:p>
        </p:txBody>
      </p:sp>
      <p:cxnSp>
        <p:nvCxnSpPr>
          <p:cNvPr id="64"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5095399" y="2741849"/>
            <a:ext cx="441806"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5059988" y="1577279"/>
            <a:ext cx="1229978" cy="942293"/>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9"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4956854" y="2212559"/>
            <a:ext cx="1721036" cy="1399675"/>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1"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3650667" y="1315669"/>
            <a:ext cx="2169319" cy="686148"/>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5"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3650667" y="1818785"/>
            <a:ext cx="2197024" cy="366064"/>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81" name="Rectangle : coins arrondis 3">
            <a:extLst>
              <a:ext uri="{FF2B5EF4-FFF2-40B4-BE49-F238E27FC236}">
                <a16:creationId xmlns:a16="http://schemas.microsoft.com/office/drawing/2014/main" xmlns="" id="{76D005D9-2037-4F5C-9179-DFDC2659B7F0}"/>
              </a:ext>
            </a:extLst>
          </p:cNvPr>
          <p:cNvSpPr/>
          <p:nvPr/>
        </p:nvSpPr>
        <p:spPr>
          <a:xfrm>
            <a:off x="8199630" y="681913"/>
            <a:ext cx="1863385" cy="532738"/>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1169</a:t>
            </a:r>
          </a:p>
          <a:p>
            <a:pPr marL="176213"/>
            <a:r>
              <a:rPr lang="en-US" sz="1400" dirty="0" smtClean="0">
                <a:solidFill>
                  <a:schemeClr val="tx1"/>
                </a:solidFill>
              </a:rPr>
              <a:t> </a:t>
            </a:r>
          </a:p>
          <a:p>
            <a:pPr marL="176213"/>
            <a:endParaRPr lang="en-US" sz="1400" dirty="0" smtClean="0">
              <a:solidFill>
                <a:schemeClr val="tx1"/>
              </a:solidFill>
            </a:endParaRPr>
          </a:p>
        </p:txBody>
      </p:sp>
      <p:cxnSp>
        <p:nvCxnSpPr>
          <p:cNvPr id="82"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5261654" y="795884"/>
            <a:ext cx="2910266"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9545634" y="1315669"/>
            <a:ext cx="2031081" cy="523220"/>
          </a:xfrm>
          <a:prstGeom prst="rect">
            <a:avLst/>
          </a:prstGeom>
          <a:noFill/>
        </p:spPr>
        <p:txBody>
          <a:bodyPr wrap="square" rtlCol="0">
            <a:spAutoFit/>
          </a:bodyPr>
          <a:lstStyle/>
          <a:p>
            <a:r>
              <a:rPr lang="en-US" sz="1400" dirty="0" smtClean="0"/>
              <a:t>No ObservationDefinition linked to Profile</a:t>
            </a:r>
            <a:endParaRPr lang="en-US" sz="1400" dirty="0"/>
          </a:p>
        </p:txBody>
      </p:sp>
      <p:cxnSp>
        <p:nvCxnSpPr>
          <p:cNvPr id="85"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a:off x="8865366" y="1278223"/>
            <a:ext cx="602611" cy="84714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9"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5012264" y="3905664"/>
            <a:ext cx="441806"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0"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7964188" y="2394199"/>
            <a:ext cx="1448374" cy="195373"/>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833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10226132" y="4548679"/>
            <a:ext cx="1754094" cy="627591"/>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213</a:t>
            </a:r>
          </a:p>
        </p:txBody>
      </p:sp>
      <p:sp>
        <p:nvSpPr>
          <p:cNvPr id="37" name="Rectangle : coins arrondis 36">
            <a:extLst>
              <a:ext uri="{FF2B5EF4-FFF2-40B4-BE49-F238E27FC236}">
                <a16:creationId xmlns:a16="http://schemas.microsoft.com/office/drawing/2014/main" xmlns="" id="{76388BF7-B947-41B2-8648-32D541CC3FC9}"/>
              </a:ext>
            </a:extLst>
          </p:cNvPr>
          <p:cNvSpPr/>
          <p:nvPr/>
        </p:nvSpPr>
        <p:spPr>
          <a:xfrm>
            <a:off x="2260818" y="5232914"/>
            <a:ext cx="5206248" cy="81401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br>
              <a:rPr lang="en-US" sz="1600" dirty="0" smtClean="0">
                <a:solidFill>
                  <a:srgbClr val="0070C0"/>
                </a:solidFill>
              </a:rPr>
            </a:br>
            <a:r>
              <a:rPr lang="en-US" sz="1600" dirty="0" smtClean="0">
                <a:solidFill>
                  <a:srgbClr val="0070C0"/>
                </a:solidFill>
              </a:rPr>
              <a:t>code</a:t>
            </a:r>
            <a:r>
              <a:rPr lang="en-US" sz="1600" dirty="0">
                <a:solidFill>
                  <a:schemeClr val="tx1"/>
                </a:solidFill>
              </a:rPr>
              <a:t>:  </a:t>
            </a:r>
            <a:r>
              <a:rPr lang="en-US" sz="1600" dirty="0" smtClean="0">
                <a:solidFill>
                  <a:schemeClr val="tx1"/>
                </a:solidFill>
              </a:rPr>
              <a:t>757</a:t>
            </a:r>
            <a:r>
              <a:rPr lang="en-US" sz="1600" dirty="0">
                <a:solidFill>
                  <a:schemeClr val="tx1"/>
                </a:solidFill>
              </a:rPr>
              <a:t> </a:t>
            </a:r>
            <a:r>
              <a:rPr lang="en-US" sz="1600" dirty="0" smtClean="0">
                <a:solidFill>
                  <a:schemeClr val="tx1"/>
                </a:solidFill>
              </a:rPr>
              <a:t> </a:t>
            </a:r>
            <a:r>
              <a:rPr lang="en-US" sz="1400" dirty="0" smtClean="0">
                <a:solidFill>
                  <a:srgbClr val="0070C0"/>
                </a:solidFill>
              </a:rPr>
              <a:t>name: </a:t>
            </a:r>
            <a:r>
              <a:rPr lang="en-US" sz="1400" dirty="0">
                <a:solidFill>
                  <a:schemeClr val="tx1"/>
                </a:solidFill>
              </a:rPr>
              <a:t>“Protein, Total, 24-Hour Urine with Creatinine</a:t>
            </a:r>
            <a:r>
              <a:rPr lang="en-US" sz="1400" dirty="0" smtClean="0">
                <a:solidFill>
                  <a:schemeClr val="tx1"/>
                </a:solidFill>
              </a:rPr>
              <a:t>”</a:t>
            </a:r>
            <a:endParaRPr lang="en-US" sz="1400" dirty="0" smtClean="0">
              <a:solidFill>
                <a:srgbClr val="0070C0"/>
              </a:solidFill>
            </a:endParaRPr>
          </a:p>
          <a:p>
            <a:pPr marL="176213"/>
            <a:r>
              <a:rPr lang="en-US" sz="1400" dirty="0" smtClean="0">
                <a:solidFill>
                  <a:srgbClr val="0070C0"/>
                </a:solidFill>
              </a:rPr>
              <a:t>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564838" y="6470563"/>
            <a:ext cx="2516399" cy="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110247" y="698899"/>
            <a:ext cx="1720801" cy="5854301"/>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Composition </a:t>
            </a:r>
            <a:br>
              <a:rPr lang="en-US" sz="1600" dirty="0" smtClean="0">
                <a:solidFill>
                  <a:srgbClr val="0070C0"/>
                </a:solidFill>
              </a:rPr>
            </a:br>
            <a:r>
              <a:rPr lang="en-US" sz="1600" dirty="0" smtClean="0">
                <a:solidFill>
                  <a:srgbClr val="0070C0"/>
                </a:solidFill>
              </a:rPr>
              <a:t>  </a:t>
            </a:r>
            <a:r>
              <a:rPr lang="en-US" sz="1400" dirty="0" smtClean="0">
                <a:solidFill>
                  <a:schemeClr val="tx1"/>
                </a:solidFill>
              </a:rPr>
              <a:t>Lab compendium  </a:t>
            </a:r>
          </a:p>
          <a:p>
            <a:r>
              <a:rPr lang="en-US" sz="1400" dirty="0">
                <a:solidFill>
                  <a:schemeClr val="tx1"/>
                </a:solidFill>
              </a:rPr>
              <a:t> </a:t>
            </a:r>
            <a:r>
              <a:rPr lang="en-US" sz="1400" dirty="0" smtClean="0">
                <a:solidFill>
                  <a:schemeClr val="tx1"/>
                </a:solidFill>
              </a:rPr>
              <a:t>   </a:t>
            </a:r>
            <a:r>
              <a:rPr lang="en-US" sz="1400" dirty="0" smtClean="0">
                <a:solidFill>
                  <a:srgbClr val="0070C0"/>
                </a:solidFill>
              </a:rPr>
              <a:t>section </a:t>
            </a:r>
            <a:r>
              <a:rPr lang="en-US" sz="1400" dirty="0">
                <a:solidFill>
                  <a:schemeClr val="tx1"/>
                </a:solidFill>
              </a:rPr>
              <a:t>chemistry</a:t>
            </a:r>
          </a:p>
          <a:p>
            <a:pPr marL="442913"/>
            <a:r>
              <a:rPr lang="en-US" sz="1400" dirty="0">
                <a:solidFill>
                  <a:srgbClr val="0070C0"/>
                </a:solidFill>
              </a:rPr>
              <a:t>e</a:t>
            </a:r>
            <a:r>
              <a:rPr lang="en-US" sz="1400" dirty="0" smtClean="0">
                <a:solidFill>
                  <a:srgbClr val="0070C0"/>
                </a:solidFill>
              </a:rPr>
              <a:t>ntry</a:t>
            </a:r>
          </a:p>
          <a:p>
            <a:pPr marL="442913"/>
            <a:r>
              <a:rPr lang="en-US" sz="1400" dirty="0" smtClean="0">
                <a:solidFill>
                  <a:srgbClr val="0070C0"/>
                </a:solidFill>
              </a:rPr>
              <a:t>entry</a:t>
            </a:r>
            <a:endParaRPr lang="en-US" sz="1400" dirty="0">
              <a:solidFill>
                <a:srgbClr val="0070C0"/>
              </a:solidFill>
            </a:endParaRPr>
          </a:p>
          <a:p>
            <a:pPr marL="442913"/>
            <a:r>
              <a:rPr lang="en-US" sz="1400" dirty="0">
                <a:solidFill>
                  <a:srgbClr val="0070C0"/>
                </a:solidFill>
              </a:rPr>
              <a:t>entry</a:t>
            </a:r>
          </a:p>
          <a:p>
            <a:pPr marL="442913"/>
            <a:r>
              <a:rPr lang="en-US" sz="1400" dirty="0">
                <a:solidFill>
                  <a:srgbClr val="0070C0"/>
                </a:solidFill>
              </a:rPr>
              <a:t>entry</a:t>
            </a:r>
          </a:p>
          <a:p>
            <a:pPr marL="442913"/>
            <a:r>
              <a:rPr lang="en-US" sz="1400" dirty="0">
                <a:solidFill>
                  <a:srgbClr val="0070C0"/>
                </a:solidFill>
              </a:rPr>
              <a:t>e</a:t>
            </a:r>
            <a:r>
              <a:rPr lang="en-US" sz="1400" dirty="0" smtClean="0">
                <a:solidFill>
                  <a:srgbClr val="0070C0"/>
                </a:solidFill>
              </a:rPr>
              <a:t>ntry</a:t>
            </a:r>
          </a:p>
          <a:p>
            <a:pPr marL="442913"/>
            <a:r>
              <a:rPr lang="en-US" sz="1400" dirty="0">
                <a:solidFill>
                  <a:srgbClr val="0070C0"/>
                </a:solidFill>
              </a:rPr>
              <a:t>e</a:t>
            </a:r>
            <a:r>
              <a:rPr lang="en-US" sz="1400" dirty="0" smtClean="0">
                <a:solidFill>
                  <a:srgbClr val="0070C0"/>
                </a:solidFill>
              </a:rPr>
              <a:t>ntry</a:t>
            </a:r>
          </a:p>
          <a:p>
            <a:pPr marL="442913"/>
            <a:r>
              <a:rPr lang="en-US" sz="1400" dirty="0" smtClean="0">
                <a:solidFill>
                  <a:srgbClr val="0070C0"/>
                </a:solidFill>
              </a:rPr>
              <a:t>entry</a:t>
            </a:r>
            <a:endParaRPr lang="en-US" sz="1400" dirty="0">
              <a:solidFill>
                <a:srgbClr val="0070C0"/>
              </a:solidFill>
            </a:endParaRPr>
          </a:p>
          <a:p>
            <a:pPr marL="442913"/>
            <a:r>
              <a:rPr lang="en-US" sz="1400" dirty="0">
                <a:solidFill>
                  <a:srgbClr val="0070C0"/>
                </a:solidFill>
              </a:rPr>
              <a:t>…</a:t>
            </a:r>
          </a:p>
          <a:p>
            <a:pPr marL="268288"/>
            <a:endParaRPr lang="en-US" sz="1400" dirty="0">
              <a:solidFill>
                <a:schemeClr val="tx1"/>
              </a:solidFill>
            </a:endParaRPr>
          </a:p>
          <a:p>
            <a:pPr marL="268288"/>
            <a:endParaRPr lang="en-US" sz="14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09" y="1797755"/>
            <a:ext cx="887720" cy="140226"/>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2933117" y="109981"/>
            <a:ext cx="8146106" cy="481543"/>
          </a:xfrm>
          <a:prstGeom prst="rect">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smtClean="0"/>
              <a:t>Single (</a:t>
            </a:r>
            <a:r>
              <a:rPr lang="en-US" sz="3600" dirty="0" smtClean="0">
                <a:ln>
                  <a:solidFill>
                    <a:srgbClr val="0070C0"/>
                  </a:solidFill>
                </a:ln>
              </a:rPr>
              <a:t>381</a:t>
            </a:r>
            <a:r>
              <a:rPr lang="en-US" sz="3600" dirty="0" smtClean="0"/>
              <a:t>), Panel (</a:t>
            </a:r>
            <a:r>
              <a:rPr lang="en-US" sz="3600" dirty="0" smtClean="0">
                <a:solidFill>
                  <a:srgbClr val="FF0000"/>
                </a:solidFill>
              </a:rPr>
              <a:t>757</a:t>
            </a:r>
            <a:r>
              <a:rPr lang="en-US" sz="3600" dirty="0" smtClean="0"/>
              <a:t>), Profile (</a:t>
            </a:r>
            <a:r>
              <a:rPr lang="en-US" sz="3600" dirty="0" smtClean="0">
                <a:solidFill>
                  <a:srgbClr val="00B050"/>
                </a:solidFill>
              </a:rPr>
              <a:t>1169</a:t>
            </a:r>
            <a:r>
              <a:rPr lang="en-US" sz="3600" dirty="0" smtClean="0"/>
              <a:t>,</a:t>
            </a:r>
            <a:r>
              <a:rPr lang="en-US" sz="3600" dirty="0" smtClean="0">
                <a:solidFill>
                  <a:srgbClr val="FFC000"/>
                </a:solidFill>
              </a:rPr>
              <a:t>10263</a:t>
            </a:r>
            <a:r>
              <a:rPr lang="en-US" sz="3600" dirty="0" smtClean="0"/>
              <a:t>), Reflex (213)</a:t>
            </a:r>
            <a:endParaRPr lang="en-US" sz="3600" dirty="0"/>
          </a:p>
        </p:txBody>
      </p:sp>
      <p:sp>
        <p:nvSpPr>
          <p:cNvPr id="5" name="Espace réservé du numéro de diapositive 4">
            <a:extLst>
              <a:ext uri="{FF2B5EF4-FFF2-40B4-BE49-F238E27FC236}">
                <a16:creationId xmlns:a16="http://schemas.microsoft.com/office/drawing/2014/main" xmlns="" id="{A1AB1498-CFED-4DFE-A502-FA0DB7525D60}"/>
              </a:ext>
            </a:extLst>
          </p:cNvPr>
          <p:cNvSpPr>
            <a:spLocks noGrp="1"/>
          </p:cNvSpPr>
          <p:nvPr>
            <p:ph type="sldNum" sz="quarter" idx="12"/>
          </p:nvPr>
        </p:nvSpPr>
        <p:spPr>
          <a:xfrm>
            <a:off x="11690554" y="5714131"/>
            <a:ext cx="403121" cy="365125"/>
          </a:xfrm>
        </p:spPr>
        <p:txBody>
          <a:bodyPr/>
          <a:lstStyle/>
          <a:p>
            <a:fld id="{AB67725B-D602-4F4A-8836-D4C17398D8E4}" type="slidenum">
              <a:rPr lang="fr-FR" smtClean="0"/>
              <a:t>18</a:t>
            </a:fld>
            <a:endParaRPr lang="fr-FR" dirty="0"/>
          </a:p>
        </p:txBody>
      </p:sp>
      <p:sp>
        <p:nvSpPr>
          <p:cNvPr id="33" name="Rectangle : coins arrondis 36">
            <a:extLst>
              <a:ext uri="{FF2B5EF4-FFF2-40B4-BE49-F238E27FC236}">
                <a16:creationId xmlns:a16="http://schemas.microsoft.com/office/drawing/2014/main" xmlns="" id="{76388BF7-B947-41B2-8648-32D541CC3FC9}"/>
              </a:ext>
            </a:extLst>
          </p:cNvPr>
          <p:cNvSpPr/>
          <p:nvPr/>
        </p:nvSpPr>
        <p:spPr>
          <a:xfrm>
            <a:off x="2244434" y="6081311"/>
            <a:ext cx="5084642" cy="63814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br>
              <a:rPr lang="en-US" sz="1600" dirty="0" smtClean="0">
                <a:solidFill>
                  <a:srgbClr val="0070C0"/>
                </a:solidFill>
              </a:rPr>
            </a:br>
            <a:r>
              <a:rPr lang="en-US" sz="1600" dirty="0" smtClean="0">
                <a:solidFill>
                  <a:srgbClr val="0070C0"/>
                </a:solidFill>
              </a:rPr>
              <a:t>code</a:t>
            </a:r>
            <a:r>
              <a:rPr lang="en-US" sz="1600" dirty="0">
                <a:solidFill>
                  <a:schemeClr val="tx1"/>
                </a:solidFill>
              </a:rPr>
              <a:t>:  </a:t>
            </a:r>
            <a:r>
              <a:rPr lang="en-US" sz="1600" dirty="0" smtClean="0">
                <a:solidFill>
                  <a:schemeClr val="tx1"/>
                </a:solidFill>
              </a:rPr>
              <a:t>381</a:t>
            </a:r>
            <a:r>
              <a:rPr lang="en-US" sz="1600" dirty="0">
                <a:solidFill>
                  <a:schemeClr val="tx1"/>
                </a:solidFill>
              </a:rPr>
              <a:t> </a:t>
            </a:r>
            <a:r>
              <a:rPr lang="en-US" sz="1600" dirty="0" smtClean="0">
                <a:solidFill>
                  <a:schemeClr val="tx1"/>
                </a:solidFill>
              </a:rPr>
              <a:t> </a:t>
            </a:r>
            <a:r>
              <a:rPr lang="en-US" sz="1400" dirty="0" smtClean="0">
                <a:solidFill>
                  <a:srgbClr val="0070C0"/>
                </a:solidFill>
              </a:rPr>
              <a:t>name: </a:t>
            </a:r>
            <a:r>
              <a:rPr lang="en-US" sz="1400" dirty="0">
                <a:solidFill>
                  <a:schemeClr val="tx1"/>
                </a:solidFill>
              </a:rPr>
              <a:t>“Creatinine, 24-Hour </a:t>
            </a:r>
            <a:r>
              <a:rPr lang="en-US" sz="1400" dirty="0" smtClean="0">
                <a:solidFill>
                  <a:schemeClr val="tx1"/>
                </a:solidFill>
              </a:rPr>
              <a:t>Urine”</a:t>
            </a:r>
            <a:r>
              <a:rPr lang="en-US" sz="1400" dirty="0">
                <a:solidFill>
                  <a:srgbClr val="0070C0"/>
                </a:solidFill>
              </a:rPr>
              <a:t> </a:t>
            </a:r>
            <a:r>
              <a:rPr lang="en-US" sz="1400" dirty="0" smtClean="0">
                <a:solidFill>
                  <a:srgbClr val="0070C0"/>
                </a:solidFill>
              </a:rPr>
              <a:t> 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cxnSp>
        <p:nvCxnSpPr>
          <p:cNvPr id="34"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082613" y="2715491"/>
            <a:ext cx="1147966" cy="2691789"/>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Rectangle : coins arrondis 3">
            <a:extLst>
              <a:ext uri="{FF2B5EF4-FFF2-40B4-BE49-F238E27FC236}">
                <a16:creationId xmlns:a16="http://schemas.microsoft.com/office/drawing/2014/main" xmlns="" id="{76D005D9-2037-4F5C-9179-DFDC2659B7F0}"/>
              </a:ext>
            </a:extLst>
          </p:cNvPr>
          <p:cNvSpPr/>
          <p:nvPr/>
        </p:nvSpPr>
        <p:spPr>
          <a:xfrm>
            <a:off x="10234328" y="6130060"/>
            <a:ext cx="1759753" cy="584247"/>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381</a:t>
            </a:r>
          </a:p>
        </p:txBody>
      </p:sp>
      <p:cxnSp>
        <p:nvCxnSpPr>
          <p:cNvPr id="43"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564051" y="5943170"/>
            <a:ext cx="2602989" cy="21798"/>
          </a:xfrm>
          <a:prstGeom prst="straightConnector1">
            <a:avLst/>
          </a:prstGeom>
          <a:ln>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Rectangle : coins arrondis 36">
            <a:extLst>
              <a:ext uri="{FF2B5EF4-FFF2-40B4-BE49-F238E27FC236}">
                <a16:creationId xmlns:a16="http://schemas.microsoft.com/office/drawing/2014/main" xmlns="" id="{76388BF7-B947-41B2-8648-32D541CC3FC9}"/>
              </a:ext>
            </a:extLst>
          </p:cNvPr>
          <p:cNvSpPr/>
          <p:nvPr/>
        </p:nvSpPr>
        <p:spPr>
          <a:xfrm>
            <a:off x="2032542" y="647251"/>
            <a:ext cx="5434524" cy="103673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code</a:t>
            </a:r>
            <a:r>
              <a:rPr lang="en-US" sz="1600" dirty="0">
                <a:solidFill>
                  <a:schemeClr val="tx1"/>
                </a:solidFill>
              </a:rPr>
              <a:t>:  </a:t>
            </a:r>
            <a:r>
              <a:rPr lang="en-US" sz="1600" dirty="0" smtClean="0">
                <a:solidFill>
                  <a:schemeClr val="tx1"/>
                </a:solidFill>
              </a:rPr>
              <a:t>1169    </a:t>
            </a:r>
            <a:r>
              <a:rPr lang="en-US" sz="1600" dirty="0" smtClean="0">
                <a:solidFill>
                  <a:srgbClr val="0070C0"/>
                </a:solidFill>
              </a:rPr>
              <a:t>orderable</a:t>
            </a:r>
            <a:r>
              <a:rPr lang="en-US" sz="1600" dirty="0" smtClean="0">
                <a:solidFill>
                  <a:schemeClr val="tx1"/>
                </a:solidFill>
              </a:rPr>
              <a:t> </a:t>
            </a:r>
            <a:r>
              <a:rPr lang="en-US" sz="1600" dirty="0">
                <a:solidFill>
                  <a:schemeClr val="tx1"/>
                </a:solidFill>
              </a:rPr>
              <a:t>: true</a:t>
            </a:r>
            <a:endParaRPr lang="en-US" sz="1600" dirty="0" smtClean="0">
              <a:solidFill>
                <a:schemeClr val="tx1"/>
              </a:solidFill>
            </a:endParaRP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“Protein, Total and Protein Electrophoresis, Urine, </a:t>
            </a:r>
            <a:r>
              <a:rPr lang="en-US" sz="1400" dirty="0" smtClean="0">
                <a:solidFill>
                  <a:schemeClr val="tx1"/>
                </a:solidFill>
              </a:rPr>
              <a:t>with Scan”</a:t>
            </a:r>
            <a:endParaRPr lang="en-US" sz="1400" dirty="0" smtClean="0">
              <a:solidFill>
                <a:srgbClr val="0070C0"/>
              </a:solidFill>
            </a:endParaRPr>
          </a:p>
          <a:p>
            <a:pPr marL="176213"/>
            <a:r>
              <a:rPr lang="en-US" sz="1400" dirty="0" err="1" smtClean="0">
                <a:solidFill>
                  <a:srgbClr val="0070C0"/>
                </a:solidFill>
              </a:rPr>
              <a:t>relatedEntry</a:t>
            </a:r>
            <a:r>
              <a:rPr lang="en-US" sz="1400" dirty="0">
                <a:solidFill>
                  <a:srgbClr val="0070C0"/>
                </a:solidFill>
              </a:rPr>
              <a:t>:</a:t>
            </a:r>
            <a:br>
              <a:rPr lang="en-US" sz="1400" dirty="0">
                <a:solidFill>
                  <a:srgbClr val="0070C0"/>
                </a:solidFill>
              </a:rPr>
            </a:br>
            <a:r>
              <a:rPr lang="en-US" sz="1400" dirty="0" err="1" smtClean="0">
                <a:solidFill>
                  <a:srgbClr val="0070C0"/>
                </a:solidFill>
              </a:rPr>
              <a:t>relatedEntry</a:t>
            </a:r>
            <a:r>
              <a:rPr lang="en-US" sz="1400" dirty="0" smtClean="0">
                <a:solidFill>
                  <a:srgbClr val="0070C0"/>
                </a:solidFill>
              </a:rPr>
              <a:t>:</a:t>
            </a:r>
            <a:endParaRPr lang="en-US" sz="1400" dirty="0">
              <a:solidFill>
                <a:srgbClr val="0070C0"/>
              </a:solidFill>
            </a:endParaRPr>
          </a:p>
          <a:p>
            <a:pPr marL="176213"/>
            <a:endParaRPr lang="en-US" sz="1400" dirty="0">
              <a:solidFill>
                <a:schemeClr val="tx1"/>
              </a:solidFill>
            </a:endParaRPr>
          </a:p>
          <a:p>
            <a:pPr marL="176213"/>
            <a:endParaRPr lang="en-US" sz="1400" dirty="0">
              <a:solidFill>
                <a:schemeClr val="tx1"/>
              </a:solidFill>
            </a:endParaRPr>
          </a:p>
        </p:txBody>
      </p:sp>
      <p:sp>
        <p:nvSpPr>
          <p:cNvPr id="46" name="Rectangle : coins arrondis 3">
            <a:extLst>
              <a:ext uri="{FF2B5EF4-FFF2-40B4-BE49-F238E27FC236}">
                <a16:creationId xmlns:a16="http://schemas.microsoft.com/office/drawing/2014/main" xmlns="" id="{76D005D9-2037-4F5C-9179-DFDC2659B7F0}"/>
              </a:ext>
            </a:extLst>
          </p:cNvPr>
          <p:cNvSpPr/>
          <p:nvPr/>
        </p:nvSpPr>
        <p:spPr>
          <a:xfrm>
            <a:off x="10153395" y="2740550"/>
            <a:ext cx="1805939" cy="619347"/>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%1169</a:t>
            </a:r>
          </a:p>
          <a:p>
            <a:pPr marL="176213"/>
            <a:r>
              <a:rPr lang="en-US" sz="1400" dirty="0" smtClean="0">
                <a:solidFill>
                  <a:schemeClr val="tx1"/>
                </a:solidFill>
              </a:rPr>
              <a:t> </a:t>
            </a:r>
          </a:p>
          <a:p>
            <a:pPr marL="176213"/>
            <a:endParaRPr lang="en-US" sz="1400" dirty="0" smtClean="0">
              <a:solidFill>
                <a:schemeClr val="tx1"/>
              </a:solidFill>
            </a:endParaRPr>
          </a:p>
        </p:txBody>
      </p:sp>
      <p:sp>
        <p:nvSpPr>
          <p:cNvPr id="48" name="Rectangle : coins arrondis 36">
            <a:extLst>
              <a:ext uri="{FF2B5EF4-FFF2-40B4-BE49-F238E27FC236}">
                <a16:creationId xmlns:a16="http://schemas.microsoft.com/office/drawing/2014/main" xmlns="" id="{76388BF7-B947-41B2-8648-32D541CC3FC9}"/>
              </a:ext>
            </a:extLst>
          </p:cNvPr>
          <p:cNvSpPr/>
          <p:nvPr/>
        </p:nvSpPr>
        <p:spPr>
          <a:xfrm>
            <a:off x="7963738" y="879384"/>
            <a:ext cx="1966761" cy="72146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endParaRPr lang="en-US" sz="1600" dirty="0" smtClean="0">
              <a:solidFill>
                <a:schemeClr val="tx1"/>
              </a:solidFill>
            </a:endParaRPr>
          </a:p>
          <a:p>
            <a:pPr marL="176213"/>
            <a:r>
              <a:rPr lang="en-US" sz="1400" noProof="1" smtClean="0">
                <a:solidFill>
                  <a:srgbClr val="0070C0"/>
                </a:solidFill>
              </a:rPr>
              <a:t>relationship</a:t>
            </a:r>
            <a:r>
              <a:rPr lang="en-US" sz="1400" dirty="0" smtClean="0">
                <a:solidFill>
                  <a:srgbClr val="0070C0"/>
                </a:solidFill>
              </a:rPr>
              <a:t>: </a:t>
            </a:r>
            <a:r>
              <a:rPr lang="en-US" sz="1400" dirty="0" smtClean="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   </a:t>
            </a:r>
            <a:r>
              <a:rPr lang="en-US" sz="1400" dirty="0">
                <a:solidFill>
                  <a:schemeClr val="tx1"/>
                </a:solidFill>
              </a:rPr>
              <a:t>(%1169)</a:t>
            </a:r>
          </a:p>
          <a:p>
            <a:pPr marL="176213"/>
            <a:endParaRPr lang="en-US" sz="1400" dirty="0">
              <a:solidFill>
                <a:schemeClr val="tx1"/>
              </a:solidFill>
            </a:endParaRPr>
          </a:p>
        </p:txBody>
      </p:sp>
      <p:cxnSp>
        <p:nvCxnSpPr>
          <p:cNvPr id="53"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970647" y="3086998"/>
            <a:ext cx="1186590" cy="3002673"/>
          </a:xfrm>
          <a:prstGeom prst="straightConnector1">
            <a:avLst/>
          </a:prstGeom>
          <a:ln>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6"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flipV="1">
            <a:off x="1096468" y="1163783"/>
            <a:ext cx="1060769" cy="443354"/>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2" name="Rectangle : coins arrondis 36">
            <a:extLst>
              <a:ext uri="{FF2B5EF4-FFF2-40B4-BE49-F238E27FC236}">
                <a16:creationId xmlns:a16="http://schemas.microsoft.com/office/drawing/2014/main" xmlns="" id="{76388BF7-B947-41B2-8648-32D541CC3FC9}"/>
              </a:ext>
            </a:extLst>
          </p:cNvPr>
          <p:cNvSpPr/>
          <p:nvPr/>
        </p:nvSpPr>
        <p:spPr>
          <a:xfrm>
            <a:off x="2323469" y="2842944"/>
            <a:ext cx="4506822" cy="65075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code</a:t>
            </a:r>
            <a:r>
              <a:rPr lang="en-US" sz="1600" dirty="0">
                <a:solidFill>
                  <a:schemeClr val="tx1"/>
                </a:solidFill>
              </a:rPr>
              <a:t>:  </a:t>
            </a:r>
            <a:r>
              <a:rPr lang="en-US" sz="1600" dirty="0" smtClean="0">
                <a:solidFill>
                  <a:schemeClr val="tx1"/>
                </a:solidFill>
              </a:rPr>
              <a:t>%1169   </a:t>
            </a:r>
            <a:r>
              <a:rPr lang="en-US" sz="1600" dirty="0">
                <a:solidFill>
                  <a:srgbClr val="0070C0"/>
                </a:solidFill>
              </a:rPr>
              <a:t>orderable</a:t>
            </a:r>
            <a:r>
              <a:rPr lang="en-US" sz="1600" dirty="0">
                <a:solidFill>
                  <a:schemeClr val="tx1"/>
                </a:solidFill>
              </a:rPr>
              <a:t> : </a:t>
            </a:r>
            <a:r>
              <a:rPr lang="en-US" sz="1600" b="1" dirty="0" smtClean="0">
                <a:solidFill>
                  <a:schemeClr val="tx1"/>
                </a:solidFill>
              </a:rPr>
              <a:t>false</a:t>
            </a: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a:t>
            </a:r>
            <a:r>
              <a:rPr lang="en-US" sz="1200" dirty="0">
                <a:solidFill>
                  <a:schemeClr val="tx1"/>
                </a:solidFill>
              </a:rPr>
              <a:t>PROTEIN ELECTROPHORESIS (URINE), WITH SCAN</a:t>
            </a:r>
            <a:r>
              <a:rPr lang="en-US" sz="1400" dirty="0" smtClean="0">
                <a:solidFill>
                  <a:schemeClr val="tx1"/>
                </a:solidFill>
              </a:rPr>
              <a:t>”</a:t>
            </a:r>
            <a:endParaRPr lang="en-US" sz="1400" dirty="0" smtClean="0">
              <a:solidFill>
                <a:srgbClr val="0070C0"/>
              </a:solidFill>
            </a:endParaRPr>
          </a:p>
          <a:p>
            <a:pPr marL="176213"/>
            <a:endParaRPr lang="en-US" sz="1400" dirty="0">
              <a:solidFill>
                <a:schemeClr val="tx1"/>
              </a:solidFill>
            </a:endParaRPr>
          </a:p>
          <a:p>
            <a:pPr marL="176213"/>
            <a:endParaRPr lang="en-US" sz="1400" dirty="0">
              <a:solidFill>
                <a:schemeClr val="tx1"/>
              </a:solidFill>
            </a:endParaRPr>
          </a:p>
        </p:txBody>
      </p:sp>
      <p:sp>
        <p:nvSpPr>
          <p:cNvPr id="63" name="Rectangle : coins arrondis 36">
            <a:extLst>
              <a:ext uri="{FF2B5EF4-FFF2-40B4-BE49-F238E27FC236}">
                <a16:creationId xmlns:a16="http://schemas.microsoft.com/office/drawing/2014/main" xmlns="" id="{76388BF7-B947-41B2-8648-32D541CC3FC9}"/>
              </a:ext>
            </a:extLst>
          </p:cNvPr>
          <p:cNvSpPr/>
          <p:nvPr/>
        </p:nvSpPr>
        <p:spPr>
          <a:xfrm>
            <a:off x="8005303" y="2962303"/>
            <a:ext cx="1978954" cy="73113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endParaRPr lang="en-US" sz="1600" dirty="0" smtClean="0">
              <a:solidFill>
                <a:schemeClr val="tx1"/>
              </a:solidFill>
            </a:endParaRPr>
          </a:p>
          <a:p>
            <a:pPr marL="176213"/>
            <a:r>
              <a:rPr lang="en-US" sz="1400" noProof="1">
                <a:solidFill>
                  <a:srgbClr val="0070C0"/>
                </a:solidFill>
              </a:rPr>
              <a:t>relationship</a:t>
            </a:r>
            <a:r>
              <a:rPr lang="en-US" sz="1400" dirty="0">
                <a:solidFill>
                  <a:srgbClr val="0070C0"/>
                </a:solidFill>
              </a:rPr>
              <a:t>: </a:t>
            </a:r>
            <a:r>
              <a:rPr lang="en-US" sz="1400" dirty="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a:t>
            </a:r>
            <a:r>
              <a:rPr lang="en-US" sz="1400" dirty="0">
                <a:solidFill>
                  <a:schemeClr val="tx1"/>
                </a:solidFill>
              </a:rPr>
              <a:t>:  (757)</a:t>
            </a:r>
          </a:p>
          <a:p>
            <a:pPr marL="176213"/>
            <a:endParaRPr lang="en-US" sz="1400" dirty="0">
              <a:solidFill>
                <a:schemeClr val="tx1"/>
              </a:solidFill>
            </a:endParaRPr>
          </a:p>
        </p:txBody>
      </p:sp>
      <p:cxnSp>
        <p:nvCxnSpPr>
          <p:cNvPr id="64"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6947808" y="3766777"/>
            <a:ext cx="3191732" cy="0"/>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6830291" y="1607137"/>
            <a:ext cx="1410548" cy="1479861"/>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9"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6830291" y="2667682"/>
            <a:ext cx="1551710" cy="1025752"/>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1"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3650667" y="1246402"/>
            <a:ext cx="4135625" cy="21426"/>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5"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3685672" y="1490036"/>
            <a:ext cx="4211676" cy="1671027"/>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81" name="Rectangle : coins arrondis 3">
            <a:extLst>
              <a:ext uri="{FF2B5EF4-FFF2-40B4-BE49-F238E27FC236}">
                <a16:creationId xmlns:a16="http://schemas.microsoft.com/office/drawing/2014/main" xmlns="" id="{76D005D9-2037-4F5C-9179-DFDC2659B7F0}"/>
              </a:ext>
            </a:extLst>
          </p:cNvPr>
          <p:cNvSpPr/>
          <p:nvPr/>
        </p:nvSpPr>
        <p:spPr>
          <a:xfrm>
            <a:off x="10176254" y="631043"/>
            <a:ext cx="1724816" cy="615359"/>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1169</a:t>
            </a:r>
          </a:p>
          <a:p>
            <a:pPr marL="176213"/>
            <a:r>
              <a:rPr lang="en-US" sz="1400" dirty="0" smtClean="0">
                <a:solidFill>
                  <a:schemeClr val="tx1"/>
                </a:solidFill>
              </a:rPr>
              <a:t> </a:t>
            </a:r>
          </a:p>
          <a:p>
            <a:pPr marL="176213"/>
            <a:endParaRPr lang="en-US" sz="1400" dirty="0" smtClean="0">
              <a:solidFill>
                <a:schemeClr val="tx1"/>
              </a:solidFill>
            </a:endParaRPr>
          </a:p>
        </p:txBody>
      </p:sp>
      <p:cxnSp>
        <p:nvCxnSpPr>
          <p:cNvPr id="82"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535565" y="726609"/>
            <a:ext cx="2534490"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9"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523263" y="5763948"/>
            <a:ext cx="2616277"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Rectangle : coins arrondis 36">
            <a:extLst>
              <a:ext uri="{FF2B5EF4-FFF2-40B4-BE49-F238E27FC236}">
                <a16:creationId xmlns:a16="http://schemas.microsoft.com/office/drawing/2014/main" xmlns="" id="{76388BF7-B947-41B2-8648-32D541CC3FC9}"/>
              </a:ext>
            </a:extLst>
          </p:cNvPr>
          <p:cNvSpPr/>
          <p:nvPr/>
        </p:nvSpPr>
        <p:spPr>
          <a:xfrm>
            <a:off x="2018429" y="1756873"/>
            <a:ext cx="5767829" cy="98367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code</a:t>
            </a:r>
            <a:r>
              <a:rPr lang="en-US" sz="1600" dirty="0">
                <a:solidFill>
                  <a:schemeClr val="tx1"/>
                </a:solidFill>
              </a:rPr>
              <a:t>:  </a:t>
            </a:r>
            <a:r>
              <a:rPr lang="en-US" sz="1600" dirty="0" smtClean="0">
                <a:solidFill>
                  <a:schemeClr val="tx1"/>
                </a:solidFill>
              </a:rPr>
              <a:t>10263    </a:t>
            </a:r>
            <a:r>
              <a:rPr lang="en-US" sz="1600" dirty="0">
                <a:solidFill>
                  <a:srgbClr val="0070C0"/>
                </a:solidFill>
              </a:rPr>
              <a:t>orderable</a:t>
            </a:r>
            <a:r>
              <a:rPr lang="en-US" sz="1600" dirty="0">
                <a:solidFill>
                  <a:schemeClr val="tx1"/>
                </a:solidFill>
              </a:rPr>
              <a:t> : true</a:t>
            </a:r>
            <a:endParaRPr lang="en-US" sz="1600" dirty="0" smtClean="0">
              <a:solidFill>
                <a:schemeClr val="tx1"/>
              </a:solidFill>
            </a:endParaRPr>
          </a:p>
          <a:p>
            <a:pPr marL="176213"/>
            <a:r>
              <a:rPr lang="en-US" sz="1400" dirty="0">
                <a:solidFill>
                  <a:srgbClr val="0070C0"/>
                </a:solidFill>
              </a:rPr>
              <a:t>n</a:t>
            </a:r>
            <a:r>
              <a:rPr lang="en-US" sz="1400" dirty="0" smtClean="0">
                <a:solidFill>
                  <a:srgbClr val="0070C0"/>
                </a:solidFill>
              </a:rPr>
              <a:t>ame: </a:t>
            </a:r>
            <a:r>
              <a:rPr lang="en-US" sz="1400" dirty="0">
                <a:solidFill>
                  <a:schemeClr val="tx1"/>
                </a:solidFill>
              </a:rPr>
              <a:t>“Protein Electrophoresis, </a:t>
            </a:r>
            <a:r>
              <a:rPr lang="en-US" sz="1200" dirty="0">
                <a:solidFill>
                  <a:schemeClr val="tx1"/>
                </a:solidFill>
              </a:rPr>
              <a:t>with </a:t>
            </a:r>
            <a:r>
              <a:rPr lang="en-US" sz="1400" dirty="0">
                <a:solidFill>
                  <a:schemeClr val="tx1"/>
                </a:solidFill>
              </a:rPr>
              <a:t>Total Protein </a:t>
            </a:r>
            <a:r>
              <a:rPr lang="en-US" sz="1200" dirty="0">
                <a:solidFill>
                  <a:schemeClr val="tx1"/>
                </a:solidFill>
              </a:rPr>
              <a:t>and </a:t>
            </a:r>
            <a:r>
              <a:rPr lang="en-US" sz="1400" b="1" dirty="0">
                <a:solidFill>
                  <a:schemeClr val="tx1"/>
                </a:solidFill>
              </a:rPr>
              <a:t>Reflex</a:t>
            </a:r>
            <a:r>
              <a:rPr lang="en-US" sz="1400" dirty="0">
                <a:solidFill>
                  <a:schemeClr val="tx1"/>
                </a:solidFill>
              </a:rPr>
              <a:t> to IFE, Urine</a:t>
            </a:r>
            <a:r>
              <a:rPr lang="en-US" sz="1400" dirty="0" smtClean="0">
                <a:solidFill>
                  <a:schemeClr val="tx1"/>
                </a:solidFill>
              </a:rPr>
              <a:t>”</a:t>
            </a:r>
            <a:endParaRPr lang="en-US" sz="1400" dirty="0" smtClean="0">
              <a:solidFill>
                <a:srgbClr val="0070C0"/>
              </a:solidFill>
            </a:endParaRPr>
          </a:p>
          <a:p>
            <a:pPr marL="176213"/>
            <a:r>
              <a:rPr lang="en-US" sz="1400" dirty="0" err="1" smtClean="0">
                <a:solidFill>
                  <a:srgbClr val="0070C0"/>
                </a:solidFill>
              </a:rPr>
              <a:t>relatedEntry</a:t>
            </a:r>
            <a:r>
              <a:rPr lang="en-US" sz="1400" dirty="0">
                <a:solidFill>
                  <a:srgbClr val="0070C0"/>
                </a:solidFill>
              </a:rPr>
              <a:t>:</a:t>
            </a:r>
            <a:br>
              <a:rPr lang="en-US" sz="1400" dirty="0">
                <a:solidFill>
                  <a:srgbClr val="0070C0"/>
                </a:solidFill>
              </a:rPr>
            </a:br>
            <a:r>
              <a:rPr lang="en-US" sz="1400" dirty="0" err="1" smtClean="0">
                <a:solidFill>
                  <a:srgbClr val="0070C0"/>
                </a:solidFill>
              </a:rPr>
              <a:t>relatedEntry</a:t>
            </a:r>
            <a:r>
              <a:rPr lang="en-US" sz="1400" dirty="0" smtClean="0">
                <a:solidFill>
                  <a:srgbClr val="0070C0"/>
                </a:solidFill>
              </a:rPr>
              <a:t>:</a:t>
            </a:r>
            <a:endParaRPr lang="en-US" sz="1400" dirty="0">
              <a:solidFill>
                <a:srgbClr val="0070C0"/>
              </a:solidFill>
            </a:endParaRPr>
          </a:p>
          <a:p>
            <a:pPr marL="176213"/>
            <a:endParaRPr lang="en-US" sz="1400" dirty="0">
              <a:solidFill>
                <a:schemeClr val="tx1"/>
              </a:solidFill>
            </a:endParaRPr>
          </a:p>
          <a:p>
            <a:pPr marL="176213"/>
            <a:endParaRPr lang="en-US" sz="1400" dirty="0">
              <a:solidFill>
                <a:schemeClr val="tx1"/>
              </a:solidFill>
            </a:endParaRPr>
          </a:p>
        </p:txBody>
      </p:sp>
      <p:sp>
        <p:nvSpPr>
          <p:cNvPr id="68" name="Rectangle : coins arrondis 36">
            <a:extLst>
              <a:ext uri="{FF2B5EF4-FFF2-40B4-BE49-F238E27FC236}">
                <a16:creationId xmlns:a16="http://schemas.microsoft.com/office/drawing/2014/main" xmlns="" id="{76388BF7-B947-41B2-8648-32D541CC3FC9}"/>
              </a:ext>
            </a:extLst>
          </p:cNvPr>
          <p:cNvSpPr/>
          <p:nvPr/>
        </p:nvSpPr>
        <p:spPr>
          <a:xfrm>
            <a:off x="2323469" y="3646919"/>
            <a:ext cx="4506822" cy="768550"/>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code</a:t>
            </a:r>
            <a:r>
              <a:rPr lang="en-US" sz="1600" dirty="0">
                <a:solidFill>
                  <a:schemeClr val="tx1"/>
                </a:solidFill>
              </a:rPr>
              <a:t>:  </a:t>
            </a:r>
            <a:r>
              <a:rPr lang="en-US" sz="1600" dirty="0" smtClean="0">
                <a:solidFill>
                  <a:schemeClr val="tx1"/>
                </a:solidFill>
              </a:rPr>
              <a:t>%10263   </a:t>
            </a:r>
            <a:r>
              <a:rPr lang="en-US" sz="1600" dirty="0">
                <a:solidFill>
                  <a:srgbClr val="0070C0"/>
                </a:solidFill>
              </a:rPr>
              <a:t>orderable</a:t>
            </a:r>
            <a:r>
              <a:rPr lang="en-US" sz="1600" dirty="0">
                <a:solidFill>
                  <a:schemeClr val="tx1"/>
                </a:solidFill>
              </a:rPr>
              <a:t> : </a:t>
            </a:r>
            <a:r>
              <a:rPr lang="en-US" sz="1600" b="1" dirty="0" smtClean="0">
                <a:solidFill>
                  <a:schemeClr val="tx1"/>
                </a:solidFill>
              </a:rPr>
              <a:t>false</a:t>
            </a:r>
          </a:p>
          <a:p>
            <a:pPr marL="176213"/>
            <a:r>
              <a:rPr lang="en-US" sz="1400" dirty="0">
                <a:solidFill>
                  <a:srgbClr val="0070C0"/>
                </a:solidFill>
              </a:rPr>
              <a:t>n</a:t>
            </a:r>
            <a:r>
              <a:rPr lang="en-US" sz="1400" dirty="0" smtClean="0">
                <a:solidFill>
                  <a:srgbClr val="0070C0"/>
                </a:solidFill>
              </a:rPr>
              <a:t>ame: </a:t>
            </a:r>
            <a:r>
              <a:rPr lang="en-US" sz="1400" dirty="0" smtClean="0">
                <a:solidFill>
                  <a:schemeClr val="tx1"/>
                </a:solidFill>
              </a:rPr>
              <a:t>“</a:t>
            </a:r>
            <a:r>
              <a:rPr lang="en-US" sz="1200" dirty="0">
                <a:solidFill>
                  <a:schemeClr val="tx1"/>
                </a:solidFill>
              </a:rPr>
              <a:t>ELECTROPHORESIS (U)</a:t>
            </a:r>
            <a:r>
              <a:rPr lang="en-US" sz="1400" dirty="0" smtClean="0">
                <a:solidFill>
                  <a:schemeClr val="tx1"/>
                </a:solidFill>
              </a:rPr>
              <a:t>”</a:t>
            </a:r>
            <a:endParaRPr lang="en-US" sz="1400" dirty="0" smtClean="0">
              <a:solidFill>
                <a:srgbClr val="0070C0"/>
              </a:solidFill>
            </a:endParaRPr>
          </a:p>
          <a:p>
            <a:pPr marL="176213"/>
            <a:r>
              <a:rPr lang="en-US" sz="1400" dirty="0" err="1">
                <a:solidFill>
                  <a:srgbClr val="0070C0"/>
                </a:solidFill>
              </a:rPr>
              <a:t>relatedEntry</a:t>
            </a:r>
            <a:r>
              <a:rPr lang="en-US" sz="1400" dirty="0">
                <a:solidFill>
                  <a:srgbClr val="0070C0"/>
                </a:solidFill>
              </a:rPr>
              <a:t>:</a:t>
            </a:r>
          </a:p>
          <a:p>
            <a:pPr marL="176213"/>
            <a:endParaRPr lang="en-US" sz="1400" dirty="0">
              <a:solidFill>
                <a:schemeClr val="tx1"/>
              </a:solidFill>
            </a:endParaRPr>
          </a:p>
          <a:p>
            <a:pPr marL="176213"/>
            <a:endParaRPr lang="en-US" sz="1400" dirty="0">
              <a:solidFill>
                <a:schemeClr val="tx1"/>
              </a:solidFill>
            </a:endParaRPr>
          </a:p>
        </p:txBody>
      </p:sp>
      <p:sp>
        <p:nvSpPr>
          <p:cNvPr id="70" name="Rectangle : coins arrondis 36">
            <a:extLst>
              <a:ext uri="{FF2B5EF4-FFF2-40B4-BE49-F238E27FC236}">
                <a16:creationId xmlns:a16="http://schemas.microsoft.com/office/drawing/2014/main" xmlns="" id="{76388BF7-B947-41B2-8648-32D541CC3FC9}"/>
              </a:ext>
            </a:extLst>
          </p:cNvPr>
          <p:cNvSpPr/>
          <p:nvPr/>
        </p:nvSpPr>
        <p:spPr>
          <a:xfrm>
            <a:off x="2313704" y="4543401"/>
            <a:ext cx="5084642" cy="63814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CatalogEntry </a:t>
            </a:r>
            <a:br>
              <a:rPr lang="en-US" sz="1600" dirty="0" smtClean="0">
                <a:solidFill>
                  <a:srgbClr val="0070C0"/>
                </a:solidFill>
              </a:rPr>
            </a:br>
            <a:r>
              <a:rPr lang="en-US" sz="1600" dirty="0" smtClean="0">
                <a:solidFill>
                  <a:srgbClr val="0070C0"/>
                </a:solidFill>
              </a:rPr>
              <a:t>code</a:t>
            </a:r>
            <a:r>
              <a:rPr lang="en-US" sz="1600" dirty="0">
                <a:solidFill>
                  <a:schemeClr val="tx1"/>
                </a:solidFill>
              </a:rPr>
              <a:t>:  </a:t>
            </a:r>
            <a:r>
              <a:rPr lang="en-US" sz="1600" dirty="0" smtClean="0">
                <a:solidFill>
                  <a:schemeClr val="tx1"/>
                </a:solidFill>
              </a:rPr>
              <a:t>213  </a:t>
            </a:r>
            <a:r>
              <a:rPr lang="en-US" sz="1400" dirty="0" smtClean="0">
                <a:solidFill>
                  <a:srgbClr val="0070C0"/>
                </a:solidFill>
              </a:rPr>
              <a:t>name: </a:t>
            </a:r>
            <a:r>
              <a:rPr lang="en-US" sz="1400" dirty="0">
                <a:solidFill>
                  <a:schemeClr val="tx1"/>
                </a:solidFill>
              </a:rPr>
              <a:t>“IMMUNOFIXATION, URINE</a:t>
            </a:r>
            <a:r>
              <a:rPr lang="en-US" sz="1400" dirty="0" smtClean="0">
                <a:solidFill>
                  <a:schemeClr val="tx1"/>
                </a:solidFill>
              </a:rPr>
              <a:t>”</a:t>
            </a:r>
            <a:r>
              <a:rPr lang="en-US" sz="1400" dirty="0" smtClean="0">
                <a:solidFill>
                  <a:srgbClr val="0070C0"/>
                </a:solidFill>
              </a:rPr>
              <a:t>  orderable</a:t>
            </a:r>
            <a:r>
              <a:rPr lang="en-US" sz="1400" dirty="0" smtClean="0">
                <a:solidFill>
                  <a:schemeClr val="tx1"/>
                </a:solidFill>
              </a:rPr>
              <a:t> </a:t>
            </a:r>
            <a:r>
              <a:rPr lang="en-US" sz="1400" dirty="0">
                <a:solidFill>
                  <a:schemeClr val="tx1"/>
                </a:solidFill>
              </a:rPr>
              <a:t>: </a:t>
            </a:r>
            <a:r>
              <a:rPr lang="en-US" sz="1400" dirty="0" smtClean="0">
                <a:solidFill>
                  <a:schemeClr val="tx1"/>
                </a:solidFill>
              </a:rPr>
              <a:t>true</a:t>
            </a:r>
          </a:p>
          <a:p>
            <a:pPr marL="176213"/>
            <a:endParaRPr lang="en-US" sz="1400" dirty="0">
              <a:solidFill>
                <a:schemeClr val="tx1"/>
              </a:solidFill>
            </a:endParaRPr>
          </a:p>
          <a:p>
            <a:pPr marL="176213"/>
            <a:endParaRPr lang="en-US" sz="1400" dirty="0">
              <a:solidFill>
                <a:schemeClr val="tx1"/>
              </a:solidFill>
            </a:endParaRPr>
          </a:p>
        </p:txBody>
      </p:sp>
      <p:sp>
        <p:nvSpPr>
          <p:cNvPr id="72" name="Rectangle : coins arrondis 3">
            <a:extLst>
              <a:ext uri="{FF2B5EF4-FFF2-40B4-BE49-F238E27FC236}">
                <a16:creationId xmlns:a16="http://schemas.microsoft.com/office/drawing/2014/main" xmlns="" id="{76D005D9-2037-4F5C-9179-DFDC2659B7F0}"/>
              </a:ext>
            </a:extLst>
          </p:cNvPr>
          <p:cNvSpPr/>
          <p:nvPr/>
        </p:nvSpPr>
        <p:spPr>
          <a:xfrm>
            <a:off x="10176254" y="3649244"/>
            <a:ext cx="1805939" cy="619347"/>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%10263</a:t>
            </a:r>
          </a:p>
          <a:p>
            <a:pPr marL="176213"/>
            <a:r>
              <a:rPr lang="en-US" sz="1400" dirty="0" smtClean="0">
                <a:solidFill>
                  <a:schemeClr val="tx1"/>
                </a:solidFill>
              </a:rPr>
              <a:t> </a:t>
            </a:r>
          </a:p>
          <a:p>
            <a:pPr marL="176213"/>
            <a:endParaRPr lang="en-US" sz="1400" dirty="0" smtClean="0">
              <a:solidFill>
                <a:schemeClr val="tx1"/>
              </a:solidFill>
            </a:endParaRPr>
          </a:p>
        </p:txBody>
      </p:sp>
      <p:sp>
        <p:nvSpPr>
          <p:cNvPr id="73" name="Rectangle : coins arrondis 3">
            <a:extLst>
              <a:ext uri="{FF2B5EF4-FFF2-40B4-BE49-F238E27FC236}">
                <a16:creationId xmlns:a16="http://schemas.microsoft.com/office/drawing/2014/main" xmlns="" id="{76D005D9-2037-4F5C-9179-DFDC2659B7F0}"/>
              </a:ext>
            </a:extLst>
          </p:cNvPr>
          <p:cNvSpPr/>
          <p:nvPr/>
        </p:nvSpPr>
        <p:spPr>
          <a:xfrm>
            <a:off x="10216815" y="1664666"/>
            <a:ext cx="1724816" cy="615359"/>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10263</a:t>
            </a:r>
          </a:p>
          <a:p>
            <a:pPr marL="176213"/>
            <a:r>
              <a:rPr lang="en-US" sz="1400" dirty="0" smtClean="0">
                <a:solidFill>
                  <a:schemeClr val="tx1"/>
                </a:solidFill>
              </a:rPr>
              <a:t> </a:t>
            </a:r>
          </a:p>
          <a:p>
            <a:pPr marL="176213"/>
            <a:endParaRPr lang="en-US" sz="1400" dirty="0" smtClean="0">
              <a:solidFill>
                <a:schemeClr val="tx1"/>
              </a:solidFill>
            </a:endParaRPr>
          </a:p>
        </p:txBody>
      </p:sp>
      <p:sp>
        <p:nvSpPr>
          <p:cNvPr id="74" name="Rectangle : coins arrondis 3">
            <a:extLst>
              <a:ext uri="{FF2B5EF4-FFF2-40B4-BE49-F238E27FC236}">
                <a16:creationId xmlns:a16="http://schemas.microsoft.com/office/drawing/2014/main" xmlns="" id="{76D005D9-2037-4F5C-9179-DFDC2659B7F0}"/>
              </a:ext>
            </a:extLst>
          </p:cNvPr>
          <p:cNvSpPr/>
          <p:nvPr/>
        </p:nvSpPr>
        <p:spPr>
          <a:xfrm>
            <a:off x="10258595" y="5407280"/>
            <a:ext cx="1754094" cy="627591"/>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ActivityDefinition</a:t>
            </a:r>
          </a:p>
          <a:p>
            <a:pPr marL="176213"/>
            <a:r>
              <a:rPr lang="en-US" sz="1400" dirty="0" smtClean="0">
                <a:solidFill>
                  <a:srgbClr val="0070C0"/>
                </a:solidFill>
              </a:rPr>
              <a:t>code</a:t>
            </a:r>
            <a:r>
              <a:rPr lang="en-US" sz="1400" dirty="0" smtClean="0">
                <a:solidFill>
                  <a:schemeClr val="tx1"/>
                </a:solidFill>
              </a:rPr>
              <a:t>:  757 </a:t>
            </a:r>
          </a:p>
        </p:txBody>
      </p:sp>
      <p:cxnSp>
        <p:nvCxnSpPr>
          <p:cNvPr id="80"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09" y="1972345"/>
            <a:ext cx="1113725" cy="1114653"/>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3"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30709" y="2268825"/>
            <a:ext cx="1130109" cy="1400078"/>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9"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1116854" y="2461024"/>
            <a:ext cx="1143964" cy="2127310"/>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sp>
        <p:nvSpPr>
          <p:cNvPr id="93" name="Rectangle : coins arrondis 36">
            <a:extLst>
              <a:ext uri="{FF2B5EF4-FFF2-40B4-BE49-F238E27FC236}">
                <a16:creationId xmlns:a16="http://schemas.microsoft.com/office/drawing/2014/main" xmlns="" id="{76388BF7-B947-41B2-8648-32D541CC3FC9}"/>
              </a:ext>
            </a:extLst>
          </p:cNvPr>
          <p:cNvSpPr/>
          <p:nvPr/>
        </p:nvSpPr>
        <p:spPr>
          <a:xfrm>
            <a:off x="8019153" y="1946214"/>
            <a:ext cx="1966761" cy="72146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a:t>
            </a:r>
            <a:r>
              <a:rPr lang="en-US" sz="1400" dirty="0" smtClean="0">
                <a:solidFill>
                  <a:srgbClr val="0070C0"/>
                </a:solidFill>
              </a:rPr>
              <a:t>y </a:t>
            </a:r>
            <a:r>
              <a:rPr lang="en-US" sz="1400" noProof="1" smtClean="0">
                <a:solidFill>
                  <a:srgbClr val="0070C0"/>
                </a:solidFill>
              </a:rPr>
              <a:t>relationship</a:t>
            </a:r>
            <a:r>
              <a:rPr lang="en-US" sz="1400" dirty="0" smtClean="0">
                <a:solidFill>
                  <a:srgbClr val="0070C0"/>
                </a:solidFill>
              </a:rPr>
              <a:t>:  </a:t>
            </a:r>
            <a:r>
              <a:rPr lang="en-US" sz="1400" dirty="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   </a:t>
            </a:r>
            <a:r>
              <a:rPr lang="en-US" sz="1400" dirty="0">
                <a:solidFill>
                  <a:schemeClr val="tx1"/>
                </a:solidFill>
              </a:rPr>
              <a:t>(%</a:t>
            </a:r>
            <a:r>
              <a:rPr lang="en-US" sz="1400" dirty="0" smtClean="0">
                <a:solidFill>
                  <a:schemeClr val="tx1"/>
                </a:solidFill>
              </a:rPr>
              <a:t>10263)</a:t>
            </a:r>
            <a:endParaRPr lang="en-US" sz="1400" dirty="0">
              <a:solidFill>
                <a:schemeClr val="tx1"/>
              </a:solidFill>
            </a:endParaRPr>
          </a:p>
          <a:p>
            <a:pPr marL="176213"/>
            <a:endParaRPr lang="en-US" sz="1400" dirty="0">
              <a:solidFill>
                <a:schemeClr val="tx1"/>
              </a:solidFill>
            </a:endParaRPr>
          </a:p>
        </p:txBody>
      </p:sp>
      <p:sp>
        <p:nvSpPr>
          <p:cNvPr id="96" name="Rectangle : coins arrondis 36">
            <a:extLst>
              <a:ext uri="{FF2B5EF4-FFF2-40B4-BE49-F238E27FC236}">
                <a16:creationId xmlns:a16="http://schemas.microsoft.com/office/drawing/2014/main" xmlns="" id="{76388BF7-B947-41B2-8648-32D541CC3FC9}"/>
              </a:ext>
            </a:extLst>
          </p:cNvPr>
          <p:cNvSpPr/>
          <p:nvPr/>
        </p:nvSpPr>
        <p:spPr>
          <a:xfrm>
            <a:off x="8060718" y="3821308"/>
            <a:ext cx="1978954" cy="731131"/>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endParaRPr lang="en-US" sz="1600" dirty="0" smtClean="0">
              <a:solidFill>
                <a:schemeClr val="tx1"/>
              </a:solidFill>
            </a:endParaRPr>
          </a:p>
          <a:p>
            <a:pPr marL="176213"/>
            <a:r>
              <a:rPr lang="en-US" sz="1400" noProof="1">
                <a:solidFill>
                  <a:srgbClr val="0070C0"/>
                </a:solidFill>
              </a:rPr>
              <a:t>relationship</a:t>
            </a:r>
            <a:r>
              <a:rPr lang="en-US" sz="1400" dirty="0">
                <a:solidFill>
                  <a:srgbClr val="0070C0"/>
                </a:solidFill>
              </a:rPr>
              <a:t>: </a:t>
            </a:r>
            <a:r>
              <a:rPr lang="en-US" sz="1400" dirty="0">
                <a:solidFill>
                  <a:schemeClr val="tx1"/>
                </a:solidFill>
              </a:rPr>
              <a:t>includes</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a:t>
            </a:r>
            <a:r>
              <a:rPr lang="en-US" sz="1400" dirty="0">
                <a:solidFill>
                  <a:schemeClr val="tx1"/>
                </a:solidFill>
              </a:rPr>
              <a:t>:  (757)</a:t>
            </a:r>
          </a:p>
          <a:p>
            <a:pPr marL="176213"/>
            <a:endParaRPr lang="en-US" sz="1400" dirty="0">
              <a:solidFill>
                <a:schemeClr val="tx1"/>
              </a:solidFill>
            </a:endParaRPr>
          </a:p>
        </p:txBody>
      </p:sp>
      <p:sp>
        <p:nvSpPr>
          <p:cNvPr id="97" name="Rectangle : coins arrondis 36">
            <a:extLst>
              <a:ext uri="{FF2B5EF4-FFF2-40B4-BE49-F238E27FC236}">
                <a16:creationId xmlns:a16="http://schemas.microsoft.com/office/drawing/2014/main" xmlns="" id="{76388BF7-B947-41B2-8648-32D541CC3FC9}"/>
              </a:ext>
            </a:extLst>
          </p:cNvPr>
          <p:cNvSpPr/>
          <p:nvPr/>
        </p:nvSpPr>
        <p:spPr>
          <a:xfrm>
            <a:off x="8072911" y="4739084"/>
            <a:ext cx="1966761" cy="72146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rgbClr val="0070C0"/>
                </a:solidFill>
              </a:rPr>
              <a:t>RelatedEntry   </a:t>
            </a:r>
            <a:r>
              <a:rPr lang="en-US" sz="1400" noProof="1" smtClean="0">
                <a:solidFill>
                  <a:srgbClr val="0070C0"/>
                </a:solidFill>
              </a:rPr>
              <a:t>relationship</a:t>
            </a:r>
            <a:r>
              <a:rPr lang="en-US" sz="1400" dirty="0" smtClean="0">
                <a:solidFill>
                  <a:srgbClr val="0070C0"/>
                </a:solidFill>
              </a:rPr>
              <a:t>:</a:t>
            </a:r>
            <a:r>
              <a:rPr lang="en-US" sz="1400" noProof="1" smtClean="0">
                <a:solidFill>
                  <a:srgbClr val="00B050"/>
                </a:solidFill>
              </a:rPr>
              <a:t>mayTrigger</a:t>
            </a:r>
            <a:r>
              <a:rPr lang="en-US" sz="1400" dirty="0" smtClean="0">
                <a:solidFill>
                  <a:srgbClr val="0070C0"/>
                </a:solidFill>
              </a:rPr>
              <a:t/>
            </a:r>
            <a:br>
              <a:rPr lang="en-US" sz="1400" dirty="0" smtClean="0">
                <a:solidFill>
                  <a:srgbClr val="0070C0"/>
                </a:solidFill>
              </a:rPr>
            </a:br>
            <a:r>
              <a:rPr lang="en-US" sz="1400" dirty="0" smtClean="0">
                <a:solidFill>
                  <a:srgbClr val="0070C0"/>
                </a:solidFill>
              </a:rPr>
              <a:t>target:   </a:t>
            </a:r>
            <a:r>
              <a:rPr lang="en-US" sz="1400" dirty="0" smtClean="0">
                <a:solidFill>
                  <a:schemeClr val="tx1"/>
                </a:solidFill>
              </a:rPr>
              <a:t>(213)</a:t>
            </a:r>
            <a:endParaRPr lang="en-US" sz="1400" dirty="0">
              <a:solidFill>
                <a:schemeClr val="tx1"/>
              </a:solidFill>
            </a:endParaRPr>
          </a:p>
          <a:p>
            <a:pPr marL="176213"/>
            <a:endParaRPr lang="en-US" sz="1400" dirty="0">
              <a:solidFill>
                <a:schemeClr val="tx1"/>
              </a:solidFill>
            </a:endParaRPr>
          </a:p>
        </p:txBody>
      </p:sp>
      <p:cxnSp>
        <p:nvCxnSpPr>
          <p:cNvPr id="100"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flipV="1">
            <a:off x="3650667" y="2347067"/>
            <a:ext cx="4313071" cy="42378"/>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2"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3650667" y="2556842"/>
            <a:ext cx="4410051" cy="1402075"/>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5"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3962400" y="4268592"/>
            <a:ext cx="4042903" cy="593882"/>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1" name="Connecteur droit avec flèche 57">
            <a:extLst>
              <a:ext uri="{FF2B5EF4-FFF2-40B4-BE49-F238E27FC236}">
                <a16:creationId xmlns:a16="http://schemas.microsoft.com/office/drawing/2014/main" xmlns="" id="{C2F3BA6D-5C1E-43B0-9386-071FE664BD9C}"/>
              </a:ext>
            </a:extLst>
          </p:cNvPr>
          <p:cNvCxnSpPr>
            <a:cxnSpLocks/>
          </p:cNvCxnSpPr>
          <p:nvPr/>
        </p:nvCxnSpPr>
        <p:spPr>
          <a:xfrm>
            <a:off x="7398346" y="4643754"/>
            <a:ext cx="2777908" cy="0"/>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7"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6920093" y="2893907"/>
            <a:ext cx="3191732" cy="0"/>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786292" y="1854782"/>
            <a:ext cx="2422518" cy="0"/>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4"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7329076" y="3649244"/>
            <a:ext cx="1458224" cy="1758036"/>
          </a:xfrm>
          <a:prstGeom prst="straightConnector1">
            <a:avLst/>
          </a:prstGeom>
          <a:ln>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7"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a:off x="7467066" y="4465979"/>
            <a:ext cx="914934" cy="941301"/>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2" name="Connecteur droit avec flèche 83">
            <a:extLst>
              <a:ext uri="{FF2B5EF4-FFF2-40B4-BE49-F238E27FC236}">
                <a16:creationId xmlns:a16="http://schemas.microsoft.com/office/drawing/2014/main" xmlns="" id="{2F401DA8-CA1C-45FC-9E28-CEB78986E8A0}"/>
              </a:ext>
            </a:extLst>
          </p:cNvPr>
          <p:cNvCxnSpPr>
            <a:cxnSpLocks/>
          </p:cNvCxnSpPr>
          <p:nvPr/>
        </p:nvCxnSpPr>
        <p:spPr>
          <a:xfrm flipH="1" flipV="1">
            <a:off x="6206836" y="5099818"/>
            <a:ext cx="2034004" cy="307462"/>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6"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a:off x="7453778" y="5570420"/>
            <a:ext cx="2616277" cy="0"/>
          </a:xfrm>
          <a:prstGeom prst="straightConnector1">
            <a:avLst/>
          </a:prstGeom>
          <a:ln>
            <a:solidFill>
              <a:srgbClr val="FFC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97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EDF3694-9BEC-4A78-8E43-8FF65CA67772}"/>
              </a:ext>
            </a:extLst>
          </p:cNvPr>
          <p:cNvSpPr>
            <a:spLocks noGrp="1"/>
          </p:cNvSpPr>
          <p:nvPr>
            <p:ph type="title"/>
          </p:nvPr>
        </p:nvSpPr>
        <p:spPr>
          <a:xfrm>
            <a:off x="412956" y="152557"/>
            <a:ext cx="10515600" cy="816079"/>
          </a:xfrm>
          <a:ln>
            <a:noFill/>
          </a:ln>
        </p:spPr>
        <p:txBody>
          <a:bodyPr>
            <a:normAutofit/>
          </a:bodyPr>
          <a:lstStyle/>
          <a:p>
            <a:r>
              <a:rPr lang="en-US" dirty="0"/>
              <a:t>Representing the full Catalog</a:t>
            </a:r>
          </a:p>
        </p:txBody>
      </p:sp>
      <p:sp>
        <p:nvSpPr>
          <p:cNvPr id="4" name="ZoneTexte 3">
            <a:extLst>
              <a:ext uri="{FF2B5EF4-FFF2-40B4-BE49-F238E27FC236}">
                <a16:creationId xmlns:a16="http://schemas.microsoft.com/office/drawing/2014/main" xmlns="" id="{C17F0A4D-CE71-4880-89A6-D86E07A0F878}"/>
              </a:ext>
            </a:extLst>
          </p:cNvPr>
          <p:cNvSpPr txBox="1"/>
          <p:nvPr/>
        </p:nvSpPr>
        <p:spPr>
          <a:xfrm>
            <a:off x="412956" y="1085592"/>
            <a:ext cx="11139949" cy="400110"/>
          </a:xfrm>
          <a:prstGeom prst="rect">
            <a:avLst/>
          </a:prstGeom>
          <a:noFill/>
        </p:spPr>
        <p:txBody>
          <a:bodyPr wrap="square" rtlCol="0">
            <a:spAutoFit/>
          </a:bodyPr>
          <a:lstStyle/>
          <a:p>
            <a:r>
              <a:rPr lang="en-US" sz="2000" dirty="0"/>
              <a:t>The full catalog is represented by an instance of the Composition resource, profiled by the </a:t>
            </a:r>
            <a:r>
              <a:rPr lang="en-US" sz="2000" dirty="0">
                <a:solidFill>
                  <a:srgbClr val="0070C0"/>
                </a:solidFill>
              </a:rPr>
              <a:t>Catalog profile</a:t>
            </a:r>
            <a:r>
              <a:rPr lang="en-US" sz="2000" dirty="0"/>
              <a:t>.</a:t>
            </a:r>
          </a:p>
        </p:txBody>
      </p:sp>
      <p:pic>
        <p:nvPicPr>
          <p:cNvPr id="6" name="Image 5">
            <a:extLst>
              <a:ext uri="{FF2B5EF4-FFF2-40B4-BE49-F238E27FC236}">
                <a16:creationId xmlns:a16="http://schemas.microsoft.com/office/drawing/2014/main" xmlns="" id="{ECEF086B-6702-41C0-9F27-C8E3ABA92B05}"/>
              </a:ext>
            </a:extLst>
          </p:cNvPr>
          <p:cNvPicPr>
            <a:picLocks noChangeAspect="1"/>
          </p:cNvPicPr>
          <p:nvPr/>
        </p:nvPicPr>
        <p:blipFill>
          <a:blip r:embed="rId2"/>
          <a:stretch>
            <a:fillRect/>
          </a:stretch>
        </p:blipFill>
        <p:spPr>
          <a:xfrm>
            <a:off x="412956" y="1602658"/>
            <a:ext cx="7259921" cy="3785419"/>
          </a:xfrm>
          <a:prstGeom prst="rect">
            <a:avLst/>
          </a:prstGeom>
        </p:spPr>
      </p:pic>
      <p:sp>
        <p:nvSpPr>
          <p:cNvPr id="7" name="ZoneTexte 6">
            <a:extLst>
              <a:ext uri="{FF2B5EF4-FFF2-40B4-BE49-F238E27FC236}">
                <a16:creationId xmlns:a16="http://schemas.microsoft.com/office/drawing/2014/main" xmlns="" id="{C4FFBD62-BB30-4F89-B8B3-23CF18BCBF0D}"/>
              </a:ext>
            </a:extLst>
          </p:cNvPr>
          <p:cNvSpPr txBox="1"/>
          <p:nvPr/>
        </p:nvSpPr>
        <p:spPr>
          <a:xfrm>
            <a:off x="412956" y="5772408"/>
            <a:ext cx="4192537" cy="369332"/>
          </a:xfrm>
          <a:prstGeom prst="rect">
            <a:avLst/>
          </a:prstGeom>
          <a:noFill/>
        </p:spPr>
        <p:txBody>
          <a:bodyPr wrap="square" rtlCol="0">
            <a:spAutoFit/>
          </a:bodyPr>
          <a:lstStyle/>
          <a:p>
            <a:r>
              <a:rPr lang="en-US" dirty="0">
                <a:hlinkClick r:id="rId3"/>
              </a:rPr>
              <a:t>http://build.fhir.org/catalog.html</a:t>
            </a:r>
            <a:r>
              <a:rPr lang="en-US" dirty="0"/>
              <a:t> </a:t>
            </a:r>
          </a:p>
        </p:txBody>
      </p:sp>
      <p:sp>
        <p:nvSpPr>
          <p:cNvPr id="8" name="ZoneTexte 7">
            <a:extLst>
              <a:ext uri="{FF2B5EF4-FFF2-40B4-BE49-F238E27FC236}">
                <a16:creationId xmlns:a16="http://schemas.microsoft.com/office/drawing/2014/main" xmlns="" id="{26E1CAA5-3EAB-4205-87B7-BA7639701C30}"/>
              </a:ext>
            </a:extLst>
          </p:cNvPr>
          <p:cNvSpPr txBox="1"/>
          <p:nvPr/>
        </p:nvSpPr>
        <p:spPr>
          <a:xfrm>
            <a:off x="8524568" y="5024284"/>
            <a:ext cx="3519948" cy="923330"/>
          </a:xfrm>
          <a:prstGeom prst="rect">
            <a:avLst/>
          </a:prstGeom>
          <a:noFill/>
        </p:spPr>
        <p:txBody>
          <a:bodyPr wrap="square" rtlCol="0">
            <a:spAutoFit/>
          </a:bodyPr>
          <a:lstStyle/>
          <a:p>
            <a:r>
              <a:rPr lang="en-US" dirty="0">
                <a:solidFill>
                  <a:schemeClr val="bg1">
                    <a:lumMod val="50000"/>
                  </a:schemeClr>
                </a:solidFill>
              </a:rPr>
              <a:t>The entries of the catalog are instances of CatalogEntry, hooked to Composition.section.entry</a:t>
            </a:r>
          </a:p>
        </p:txBody>
      </p:sp>
      <p:cxnSp>
        <p:nvCxnSpPr>
          <p:cNvPr id="13" name="Connecteur droit 12">
            <a:extLst>
              <a:ext uri="{FF2B5EF4-FFF2-40B4-BE49-F238E27FC236}">
                <a16:creationId xmlns:a16="http://schemas.microsoft.com/office/drawing/2014/main" xmlns="" id="{15084357-3BA3-4C59-8E8C-22970B6F6DBB}"/>
              </a:ext>
            </a:extLst>
          </p:cNvPr>
          <p:cNvCxnSpPr/>
          <p:nvPr/>
        </p:nvCxnSpPr>
        <p:spPr>
          <a:xfrm>
            <a:off x="7334865" y="5191432"/>
            <a:ext cx="1081548" cy="0"/>
          </a:xfrm>
          <a:prstGeom prst="line">
            <a:avLst/>
          </a:prstGeom>
          <a:ln w="127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4" name="Espace réservé du numéro de diapositive 13">
            <a:extLst>
              <a:ext uri="{FF2B5EF4-FFF2-40B4-BE49-F238E27FC236}">
                <a16:creationId xmlns:a16="http://schemas.microsoft.com/office/drawing/2014/main" xmlns="" id="{DD27F922-8A0E-4713-8336-4E7512B498CF}"/>
              </a:ext>
            </a:extLst>
          </p:cNvPr>
          <p:cNvSpPr>
            <a:spLocks noGrp="1"/>
          </p:cNvSpPr>
          <p:nvPr>
            <p:ph type="sldNum" sz="quarter" idx="12"/>
          </p:nvPr>
        </p:nvSpPr>
        <p:spPr/>
        <p:txBody>
          <a:bodyPr/>
          <a:lstStyle/>
          <a:p>
            <a:fld id="{AB67725B-D602-4F4A-8836-D4C17398D8E4}" type="slidenum">
              <a:rPr lang="fr-FR" smtClean="0"/>
              <a:t>2</a:t>
            </a:fld>
            <a:endParaRPr lang="fr-FR"/>
          </a:p>
        </p:txBody>
      </p:sp>
      <p:sp>
        <p:nvSpPr>
          <p:cNvPr id="3" name="Ellipse 2">
            <a:extLst>
              <a:ext uri="{FF2B5EF4-FFF2-40B4-BE49-F238E27FC236}">
                <a16:creationId xmlns:a16="http://schemas.microsoft.com/office/drawing/2014/main" xmlns="" id="{79C8E6C0-68E8-4AAA-8511-1C4A4081B0D9}"/>
              </a:ext>
            </a:extLst>
          </p:cNvPr>
          <p:cNvSpPr/>
          <p:nvPr/>
        </p:nvSpPr>
        <p:spPr>
          <a:xfrm>
            <a:off x="1071716" y="5024284"/>
            <a:ext cx="4267200" cy="3637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xmlns="" id="{311E66AC-E458-4B9B-91DC-F58C48C5BFD7}"/>
              </a:ext>
            </a:extLst>
          </p:cNvPr>
          <p:cNvSpPr/>
          <p:nvPr/>
        </p:nvSpPr>
        <p:spPr>
          <a:xfrm>
            <a:off x="791497" y="4208368"/>
            <a:ext cx="2826774" cy="3637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xmlns="" id="{4C024B83-CB07-4106-886D-ABE7D3EB8AFD}"/>
              </a:ext>
            </a:extLst>
          </p:cNvPr>
          <p:cNvSpPr/>
          <p:nvPr/>
        </p:nvSpPr>
        <p:spPr>
          <a:xfrm>
            <a:off x="840657" y="3067987"/>
            <a:ext cx="3623187" cy="3637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xmlns="" id="{63AFB74A-4AA8-460F-9279-7804CF890132}"/>
              </a:ext>
            </a:extLst>
          </p:cNvPr>
          <p:cNvSpPr/>
          <p:nvPr/>
        </p:nvSpPr>
        <p:spPr>
          <a:xfrm>
            <a:off x="5056238" y="3622480"/>
            <a:ext cx="2826774" cy="3637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87122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EDF3694-9BEC-4A78-8E43-8FF65CA67772}"/>
              </a:ext>
            </a:extLst>
          </p:cNvPr>
          <p:cNvSpPr>
            <a:spLocks noGrp="1"/>
          </p:cNvSpPr>
          <p:nvPr>
            <p:ph type="title"/>
          </p:nvPr>
        </p:nvSpPr>
        <p:spPr>
          <a:xfrm>
            <a:off x="412956" y="152557"/>
            <a:ext cx="10515600" cy="816079"/>
          </a:xfrm>
          <a:ln>
            <a:noFill/>
          </a:ln>
        </p:spPr>
        <p:txBody>
          <a:bodyPr>
            <a:noAutofit/>
          </a:bodyPr>
          <a:lstStyle/>
          <a:p>
            <a:r>
              <a:rPr lang="en-US" sz="3200" dirty="0"/>
              <a:t>An entry of the catalog, searchable by the catalog consumers</a:t>
            </a:r>
          </a:p>
        </p:txBody>
      </p:sp>
      <p:grpSp>
        <p:nvGrpSpPr>
          <p:cNvPr id="18" name="Groupe 17">
            <a:extLst>
              <a:ext uri="{FF2B5EF4-FFF2-40B4-BE49-F238E27FC236}">
                <a16:creationId xmlns:a16="http://schemas.microsoft.com/office/drawing/2014/main" xmlns="" id="{F3CDC1D5-55D2-4B77-9DCA-A89E987EB4C8}"/>
              </a:ext>
            </a:extLst>
          </p:cNvPr>
          <p:cNvGrpSpPr/>
          <p:nvPr/>
        </p:nvGrpSpPr>
        <p:grpSpPr>
          <a:xfrm>
            <a:off x="412956" y="1130708"/>
            <a:ext cx="6410632" cy="5043949"/>
            <a:chOff x="255639" y="1130708"/>
            <a:chExt cx="6410632" cy="4428257"/>
          </a:xfrm>
        </p:grpSpPr>
        <p:sp>
          <p:nvSpPr>
            <p:cNvPr id="3" name="Rectangle : coins arrondis 2">
              <a:extLst>
                <a:ext uri="{FF2B5EF4-FFF2-40B4-BE49-F238E27FC236}">
                  <a16:creationId xmlns:a16="http://schemas.microsoft.com/office/drawing/2014/main" xmlns="" id="{2FD2AFA6-FBAE-44CF-AD32-8CD4F69C3402}"/>
                </a:ext>
              </a:extLst>
            </p:cNvPr>
            <p:cNvSpPr/>
            <p:nvPr/>
          </p:nvSpPr>
          <p:spPr>
            <a:xfrm>
              <a:off x="255639" y="1130708"/>
              <a:ext cx="6410632" cy="4428257"/>
            </a:xfrm>
            <a:prstGeom prst="roundRect">
              <a:avLst>
                <a:gd name="adj" fmla="val 3004"/>
              </a:avLst>
            </a:prstGeom>
            <a:solidFill>
              <a:srgbClr val="FFF6DD"/>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chorCtr="0"/>
            <a:lstStyle/>
            <a:p>
              <a:pPr algn="ctr">
                <a:spcAft>
                  <a:spcPts val="600"/>
                </a:spcAft>
              </a:pPr>
              <a:r>
                <a:rPr lang="en-US" sz="2400" noProof="1">
                  <a:solidFill>
                    <a:schemeClr val="bg2">
                      <a:lumMod val="25000"/>
                    </a:schemeClr>
                  </a:solidFill>
                </a:rPr>
                <a:t>CatalogEntry (</a:t>
              </a:r>
              <a:r>
                <a:rPr lang="en-US" sz="2400" noProof="1">
                  <a:solidFill>
                    <a:srgbClr val="002060"/>
                  </a:solidFill>
                </a:rPr>
                <a:t>DomainResource</a:t>
              </a:r>
              <a:r>
                <a:rPr lang="en-US" sz="2400" noProof="1">
                  <a:solidFill>
                    <a:schemeClr val="bg2">
                      <a:lumMod val="25000"/>
                    </a:schemeClr>
                  </a:solidFill>
                </a:rPr>
                <a:t>)</a:t>
              </a:r>
            </a:p>
            <a:p>
              <a:r>
                <a:rPr lang="en-US" noProof="1">
                  <a:solidFill>
                    <a:schemeClr val="bg2">
                      <a:lumMod val="25000"/>
                    </a:schemeClr>
                  </a:solidFill>
                </a:rPr>
                <a:t>identifier : Identifier [0..*]</a:t>
              </a:r>
            </a:p>
            <a:p>
              <a:r>
                <a:rPr lang="en-US" noProof="1">
                  <a:solidFill>
                    <a:schemeClr val="bg2">
                      <a:lumMod val="25000"/>
                    </a:schemeClr>
                  </a:solidFill>
                </a:rPr>
                <a:t>name : string [0..1]</a:t>
              </a:r>
            </a:p>
            <a:p>
              <a:r>
                <a:rPr lang="en-US" noProof="1">
                  <a:solidFill>
                    <a:schemeClr val="bg2">
                      <a:lumMod val="25000"/>
                    </a:schemeClr>
                  </a:solidFill>
                </a:rPr>
                <a:t>type : code [1..1] «CatalogEntryType!»</a:t>
              </a:r>
            </a:p>
            <a:p>
              <a:r>
                <a:rPr lang="en-US" noProof="1">
                  <a:solidFill>
                    <a:schemeClr val="bg2">
                      <a:lumMod val="25000"/>
                    </a:schemeClr>
                  </a:solidFill>
                </a:rPr>
                <a:t>status : code [1..1] «CatalogEntryStatus!»    (draft|active|retired)</a:t>
              </a:r>
            </a:p>
            <a:p>
              <a:r>
                <a:rPr lang="en-US" noProof="1">
                  <a:solidFill>
                    <a:schemeClr val="bg2">
                      <a:lumMod val="25000"/>
                    </a:schemeClr>
                  </a:solidFill>
                </a:rPr>
                <a:t>effectivePeriod : period [0..1]</a:t>
              </a:r>
            </a:p>
            <a:p>
              <a:r>
                <a:rPr lang="en-US" noProof="1">
                  <a:solidFill>
                    <a:schemeClr val="bg2">
                      <a:lumMod val="25000"/>
                    </a:schemeClr>
                  </a:solidFill>
                </a:rPr>
                <a:t>orderable : Boolean [1..1]</a:t>
              </a:r>
            </a:p>
            <a:p>
              <a:r>
                <a:rPr lang="en-US" noProof="1">
                  <a:solidFill>
                    <a:schemeClr val="bg2">
                      <a:lumMod val="25000"/>
                    </a:schemeClr>
                  </a:solidFill>
                </a:rPr>
                <a:t>referencedItem : Reference [1..1] «DeviceDefinition|Organization| </a:t>
              </a:r>
            </a:p>
            <a:p>
              <a:r>
                <a:rPr lang="en-US" noProof="1">
                  <a:solidFill>
                    <a:schemeClr val="bg2">
                      <a:lumMod val="25000"/>
                    </a:schemeClr>
                  </a:solidFill>
                </a:rPr>
                <a:t>         Practitioner|PractitionerRole|HealthcareService|Location|     </a:t>
              </a:r>
            </a:p>
            <a:p>
              <a:r>
                <a:rPr lang="en-US" noProof="1">
                  <a:solidFill>
                    <a:schemeClr val="bg2">
                      <a:lumMod val="25000"/>
                    </a:schemeClr>
                  </a:solidFill>
                </a:rPr>
                <a:t>         ActivityDefinition|PlanDefinition|SpecimenDefinition|    </a:t>
              </a:r>
            </a:p>
            <a:p>
              <a:r>
                <a:rPr lang="en-US" noProof="1">
                  <a:solidFill>
                    <a:schemeClr val="bg2">
                      <a:lumMod val="25000"/>
                    </a:schemeClr>
                  </a:solidFill>
                </a:rPr>
                <a:t>         ObservationDefinition|MedicationKnowledge|Substance»</a:t>
              </a:r>
            </a:p>
            <a:p>
              <a:r>
                <a:rPr lang="en-US" noProof="1">
                  <a:solidFill>
                    <a:schemeClr val="bg2">
                      <a:lumMod val="25000"/>
                    </a:schemeClr>
                  </a:solidFill>
                </a:rPr>
                <a:t>updatedBy : Reference [0..1] «Device|Person»</a:t>
              </a:r>
            </a:p>
            <a:p>
              <a:r>
                <a:rPr lang="en-US" noProof="1">
                  <a:solidFill>
                    <a:srgbClr val="0070C0"/>
                  </a:solidFill>
                </a:rPr>
                <a:t>billingCode : CodeableConcept [0..*] &lt;&lt;CPTCodes??&gt;&gt;</a:t>
              </a:r>
            </a:p>
            <a:p>
              <a:r>
                <a:rPr lang="en-US" noProof="1">
                  <a:solidFill>
                    <a:srgbClr val="0070C0"/>
                  </a:solidFill>
                </a:rPr>
                <a:t>billingSummary : string[0..1]</a:t>
              </a:r>
            </a:p>
            <a:p>
              <a:r>
                <a:rPr lang="en-US" noProof="1">
                  <a:solidFill>
                    <a:srgbClr val="0070C0"/>
                  </a:solidFill>
                </a:rPr>
                <a:t>setupScheduleSummary : string[0..1]</a:t>
              </a:r>
            </a:p>
            <a:p>
              <a:r>
                <a:rPr lang="en-US" noProof="1">
                  <a:solidFill>
                    <a:srgbClr val="0070C0"/>
                  </a:solidFill>
                </a:rPr>
                <a:t>limitationSummary : string[0..1]</a:t>
              </a:r>
            </a:p>
            <a:p>
              <a:r>
                <a:rPr lang="en-US" noProof="1">
                  <a:solidFill>
                    <a:srgbClr val="0070C0"/>
                  </a:solidFill>
                </a:rPr>
                <a:t>regulatorySummary : string[0..1]</a:t>
              </a:r>
            </a:p>
          </p:txBody>
        </p:sp>
        <p:cxnSp>
          <p:nvCxnSpPr>
            <p:cNvPr id="5" name="Connecteur droit 4">
              <a:extLst>
                <a:ext uri="{FF2B5EF4-FFF2-40B4-BE49-F238E27FC236}">
                  <a16:creationId xmlns:a16="http://schemas.microsoft.com/office/drawing/2014/main" xmlns="" id="{26DDC5BA-06A2-474B-A78F-6D05B17B3F74}"/>
                </a:ext>
              </a:extLst>
            </p:cNvPr>
            <p:cNvCxnSpPr>
              <a:cxnSpLocks/>
            </p:cNvCxnSpPr>
            <p:nvPr/>
          </p:nvCxnSpPr>
          <p:spPr>
            <a:xfrm>
              <a:off x="255639" y="1523547"/>
              <a:ext cx="6410632"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 name="Organigramme : Décision 8">
            <a:extLst>
              <a:ext uri="{FF2B5EF4-FFF2-40B4-BE49-F238E27FC236}">
                <a16:creationId xmlns:a16="http://schemas.microsoft.com/office/drawing/2014/main" xmlns="" id="{302CAB75-98FE-4609-96CD-29D55C1F4B3F}"/>
              </a:ext>
            </a:extLst>
          </p:cNvPr>
          <p:cNvSpPr/>
          <p:nvPr/>
        </p:nvSpPr>
        <p:spPr>
          <a:xfrm rot="3212251">
            <a:off x="6794091" y="2674373"/>
            <a:ext cx="255639" cy="125362"/>
          </a:xfrm>
          <a:prstGeom prst="flowChartDecisi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e 16">
            <a:extLst>
              <a:ext uri="{FF2B5EF4-FFF2-40B4-BE49-F238E27FC236}">
                <a16:creationId xmlns:a16="http://schemas.microsoft.com/office/drawing/2014/main" xmlns="" id="{60ACA423-01CC-4BD7-9622-AA43147A0A74}"/>
              </a:ext>
            </a:extLst>
          </p:cNvPr>
          <p:cNvGrpSpPr/>
          <p:nvPr/>
        </p:nvGrpSpPr>
        <p:grpSpPr>
          <a:xfrm>
            <a:off x="7811729" y="3754336"/>
            <a:ext cx="3898491" cy="1968038"/>
            <a:chOff x="7654412" y="5068527"/>
            <a:chExt cx="3898491" cy="1469925"/>
          </a:xfrm>
        </p:grpSpPr>
        <p:sp>
          <p:nvSpPr>
            <p:cNvPr id="10" name="Rectangle : coins arrondis 9">
              <a:extLst>
                <a:ext uri="{FF2B5EF4-FFF2-40B4-BE49-F238E27FC236}">
                  <a16:creationId xmlns:a16="http://schemas.microsoft.com/office/drawing/2014/main" xmlns="" id="{BC0931CE-F55A-4922-8B96-E9DF847EAD1E}"/>
                </a:ext>
              </a:extLst>
            </p:cNvPr>
            <p:cNvSpPr/>
            <p:nvPr/>
          </p:nvSpPr>
          <p:spPr>
            <a:xfrm>
              <a:off x="7654412" y="5068527"/>
              <a:ext cx="3898491" cy="1469925"/>
            </a:xfrm>
            <a:prstGeom prst="roundRect">
              <a:avLst>
                <a:gd name="adj" fmla="val 3004"/>
              </a:avLst>
            </a:prstGeom>
            <a:solidFill>
              <a:srgbClr val="FFF6DD"/>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chorCtr="0"/>
            <a:lstStyle/>
            <a:p>
              <a:pPr algn="ctr">
                <a:spcAft>
                  <a:spcPts val="600"/>
                </a:spcAft>
              </a:pPr>
              <a:r>
                <a:rPr lang="en-US" sz="2400" noProof="1">
                  <a:solidFill>
                    <a:schemeClr val="bg2">
                      <a:lumMod val="25000"/>
                    </a:schemeClr>
                  </a:solidFill>
                </a:rPr>
                <a:t>RelatedEntry</a:t>
              </a:r>
            </a:p>
            <a:p>
              <a:r>
                <a:rPr lang="en-US" noProof="1">
                  <a:solidFill>
                    <a:schemeClr val="bg2">
                      <a:lumMod val="25000"/>
                    </a:schemeClr>
                  </a:solidFill>
                </a:rPr>
                <a:t>relationship : code [1..1]  </a:t>
              </a:r>
            </a:p>
            <a:p>
              <a:r>
                <a:rPr lang="en-US" noProof="1">
                  <a:solidFill>
                    <a:schemeClr val="bg2">
                      <a:lumMod val="25000"/>
                    </a:schemeClr>
                  </a:solidFill>
                </a:rPr>
                <a:t>             «CatalogEntryRelationship!»</a:t>
              </a:r>
            </a:p>
            <a:p>
              <a:r>
                <a:rPr lang="en-US" noProof="1">
                  <a:solidFill>
                    <a:schemeClr val="bg2">
                      <a:lumMod val="25000"/>
                    </a:schemeClr>
                  </a:solidFill>
                </a:rPr>
                <a:t>   (</a:t>
              </a:r>
              <a:r>
                <a:rPr lang="en-US" noProof="1">
                  <a:solidFill>
                    <a:srgbClr val="00B050"/>
                  </a:solidFill>
                </a:rPr>
                <a:t>mayTrigger</a:t>
              </a:r>
              <a:r>
                <a:rPr lang="en-US" noProof="1">
                  <a:solidFill>
                    <a:schemeClr val="bg2">
                      <a:lumMod val="25000"/>
                    </a:schemeClr>
                  </a:solidFill>
                </a:rPr>
                <a:t>|is-replaced-by|includes)</a:t>
              </a:r>
            </a:p>
            <a:p>
              <a:r>
                <a:rPr lang="en-US" noProof="1">
                  <a:solidFill>
                    <a:schemeClr val="bg2">
                      <a:lumMod val="25000"/>
                    </a:schemeClr>
                  </a:solidFill>
                </a:rPr>
                <a:t>target : Reference [1..1] «CatalogEntry»</a:t>
              </a:r>
            </a:p>
          </p:txBody>
        </p:sp>
        <p:cxnSp>
          <p:nvCxnSpPr>
            <p:cNvPr id="11" name="Connecteur droit 10">
              <a:extLst>
                <a:ext uri="{FF2B5EF4-FFF2-40B4-BE49-F238E27FC236}">
                  <a16:creationId xmlns:a16="http://schemas.microsoft.com/office/drawing/2014/main" xmlns="" id="{C5411B6A-C821-455F-825E-72C820FE865E}"/>
                </a:ext>
              </a:extLst>
            </p:cNvPr>
            <p:cNvCxnSpPr>
              <a:cxnSpLocks/>
            </p:cNvCxnSpPr>
            <p:nvPr/>
          </p:nvCxnSpPr>
          <p:spPr>
            <a:xfrm>
              <a:off x="7654412" y="5415517"/>
              <a:ext cx="3898491"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15" name="Connecteur droit 14">
            <a:extLst>
              <a:ext uri="{FF2B5EF4-FFF2-40B4-BE49-F238E27FC236}">
                <a16:creationId xmlns:a16="http://schemas.microsoft.com/office/drawing/2014/main" xmlns="" id="{869D8117-3EA3-4225-B244-F5D444D39E71}"/>
              </a:ext>
            </a:extLst>
          </p:cNvPr>
          <p:cNvCxnSpPr>
            <a:cxnSpLocks/>
            <a:stCxn id="9" idx="3"/>
          </p:cNvCxnSpPr>
          <p:nvPr/>
        </p:nvCxnSpPr>
        <p:spPr>
          <a:xfrm>
            <a:off x="6997873" y="2839852"/>
            <a:ext cx="784360" cy="1157439"/>
          </a:xfrm>
          <a:prstGeom prst="line">
            <a:avLst/>
          </a:prstGeom>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xmlns="" id="{152529EC-1B82-4813-B6FC-3BB1671EC3A4}"/>
              </a:ext>
            </a:extLst>
          </p:cNvPr>
          <p:cNvSpPr txBox="1"/>
          <p:nvPr/>
        </p:nvSpPr>
        <p:spPr>
          <a:xfrm>
            <a:off x="6795536" y="3009683"/>
            <a:ext cx="1406013" cy="646331"/>
          </a:xfrm>
          <a:prstGeom prst="rect">
            <a:avLst/>
          </a:prstGeom>
          <a:noFill/>
        </p:spPr>
        <p:txBody>
          <a:bodyPr wrap="square" rtlCol="0">
            <a:spAutoFit/>
          </a:bodyPr>
          <a:lstStyle/>
          <a:p>
            <a:pPr algn="r"/>
            <a:r>
              <a:rPr lang="en-US" dirty="0" err="1"/>
              <a:t>relatedEntry</a:t>
            </a:r>
            <a:endParaRPr lang="en-US" dirty="0"/>
          </a:p>
          <a:p>
            <a:pPr algn="r"/>
            <a:r>
              <a:rPr lang="en-US" dirty="0"/>
              <a:t>[0..*] </a:t>
            </a:r>
          </a:p>
        </p:txBody>
      </p:sp>
      <p:sp>
        <p:nvSpPr>
          <p:cNvPr id="24" name="ZoneTexte 23">
            <a:extLst>
              <a:ext uri="{FF2B5EF4-FFF2-40B4-BE49-F238E27FC236}">
                <a16:creationId xmlns:a16="http://schemas.microsoft.com/office/drawing/2014/main" xmlns="" id="{6AAF207C-6D12-4197-BE01-A3950AE4EA3D}"/>
              </a:ext>
            </a:extLst>
          </p:cNvPr>
          <p:cNvSpPr txBox="1"/>
          <p:nvPr/>
        </p:nvSpPr>
        <p:spPr>
          <a:xfrm>
            <a:off x="7625694" y="1084997"/>
            <a:ext cx="4487650" cy="1708160"/>
          </a:xfrm>
          <a:prstGeom prst="rect">
            <a:avLst/>
          </a:prstGeom>
          <a:noFill/>
        </p:spPr>
        <p:txBody>
          <a:bodyPr wrap="square" rtlCol="0">
            <a:spAutoFit/>
          </a:bodyPr>
          <a:lstStyle/>
          <a:p>
            <a:pPr>
              <a:spcAft>
                <a:spcPts val="600"/>
              </a:spcAft>
            </a:pPr>
            <a:r>
              <a:rPr lang="en-US" sz="2000" dirty="0">
                <a:solidFill>
                  <a:schemeClr val="bg1">
                    <a:lumMod val="50000"/>
                  </a:schemeClr>
                </a:solidFill>
              </a:rPr>
              <a:t>A CatalogEntry resource represents </a:t>
            </a:r>
            <a:r>
              <a:rPr lang="en-US" sz="2000" u="sng" dirty="0">
                <a:solidFill>
                  <a:schemeClr val="bg1">
                    <a:lumMod val="50000"/>
                  </a:schemeClr>
                </a:solidFill>
              </a:rPr>
              <a:t>an entry of one Catalog</a:t>
            </a:r>
            <a:r>
              <a:rPr lang="en-US" sz="2000" dirty="0">
                <a:solidFill>
                  <a:schemeClr val="bg1">
                    <a:lumMod val="50000"/>
                  </a:schemeClr>
                </a:solidFill>
              </a:rPr>
              <a:t>. </a:t>
            </a:r>
          </a:p>
          <a:p>
            <a:r>
              <a:rPr lang="en-US" sz="2000" dirty="0">
                <a:solidFill>
                  <a:schemeClr val="bg1">
                    <a:lumMod val="50000"/>
                  </a:schemeClr>
                </a:solidFill>
              </a:rPr>
              <a:t>It acts as a wrapper that contextualizes the inclusion into the catalog of an item selectable by catalog consumers.</a:t>
            </a:r>
          </a:p>
        </p:txBody>
      </p:sp>
      <p:sp>
        <p:nvSpPr>
          <p:cNvPr id="6" name="Accolade fermante 5">
            <a:extLst>
              <a:ext uri="{FF2B5EF4-FFF2-40B4-BE49-F238E27FC236}">
                <a16:creationId xmlns:a16="http://schemas.microsoft.com/office/drawing/2014/main" xmlns="" id="{60F70E9A-D4A0-4250-8BCF-1159760EECF0}"/>
              </a:ext>
            </a:extLst>
          </p:cNvPr>
          <p:cNvSpPr/>
          <p:nvPr/>
        </p:nvSpPr>
        <p:spPr>
          <a:xfrm>
            <a:off x="5524952" y="4709651"/>
            <a:ext cx="197422" cy="1356841"/>
          </a:xfrm>
          <a:prstGeom prst="rightBrace">
            <a:avLst>
              <a:gd name="adj1" fmla="val 46794"/>
              <a:gd name="adj2" fmla="val 50000"/>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Bulle narrative : rectangle 6">
            <a:extLst>
              <a:ext uri="{FF2B5EF4-FFF2-40B4-BE49-F238E27FC236}">
                <a16:creationId xmlns:a16="http://schemas.microsoft.com/office/drawing/2014/main" xmlns="" id="{8B9E08D8-895D-42B9-9201-A607655CB93F}"/>
              </a:ext>
            </a:extLst>
          </p:cNvPr>
          <p:cNvSpPr/>
          <p:nvPr/>
        </p:nvSpPr>
        <p:spPr>
          <a:xfrm>
            <a:off x="6327058" y="6057969"/>
            <a:ext cx="2836607" cy="646331"/>
          </a:xfrm>
          <a:prstGeom prst="wedgeRectCallout">
            <a:avLst>
              <a:gd name="adj1" fmla="val -71020"/>
              <a:gd name="adj2" fmla="val -1535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Proposed additions from San Antonio connectathon</a:t>
            </a:r>
          </a:p>
        </p:txBody>
      </p:sp>
      <p:sp>
        <p:nvSpPr>
          <p:cNvPr id="8" name="Espace réservé du numéro de diapositive 7">
            <a:extLst>
              <a:ext uri="{FF2B5EF4-FFF2-40B4-BE49-F238E27FC236}">
                <a16:creationId xmlns:a16="http://schemas.microsoft.com/office/drawing/2014/main" xmlns="" id="{D8CF1859-3E5D-4FA2-B97F-E9F613375B69}"/>
              </a:ext>
            </a:extLst>
          </p:cNvPr>
          <p:cNvSpPr>
            <a:spLocks noGrp="1"/>
          </p:cNvSpPr>
          <p:nvPr>
            <p:ph type="sldNum" sz="quarter" idx="12"/>
          </p:nvPr>
        </p:nvSpPr>
        <p:spPr/>
        <p:txBody>
          <a:bodyPr/>
          <a:lstStyle/>
          <a:p>
            <a:fld id="{AB67725B-D602-4F4A-8836-D4C17398D8E4}" type="slidenum">
              <a:rPr lang="fr-FR" smtClean="0"/>
              <a:t>3</a:t>
            </a:fld>
            <a:endParaRPr lang="fr-FR"/>
          </a:p>
        </p:txBody>
      </p:sp>
      <p:sp>
        <p:nvSpPr>
          <p:cNvPr id="4" name="Rectangle : coins arrondis 3">
            <a:extLst>
              <a:ext uri="{FF2B5EF4-FFF2-40B4-BE49-F238E27FC236}">
                <a16:creationId xmlns:a16="http://schemas.microsoft.com/office/drawing/2014/main" xmlns="" id="{FEEEFFD3-12DD-4A08-93C4-D9A52AB71993}"/>
              </a:ext>
            </a:extLst>
          </p:cNvPr>
          <p:cNvSpPr/>
          <p:nvPr/>
        </p:nvSpPr>
        <p:spPr>
          <a:xfrm>
            <a:off x="176981" y="3313471"/>
            <a:ext cx="6735096" cy="10815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8556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EDF3694-9BEC-4A78-8E43-8FF65CA67772}"/>
              </a:ext>
            </a:extLst>
          </p:cNvPr>
          <p:cNvSpPr>
            <a:spLocks noGrp="1"/>
          </p:cNvSpPr>
          <p:nvPr>
            <p:ph type="title"/>
          </p:nvPr>
        </p:nvSpPr>
        <p:spPr>
          <a:xfrm>
            <a:off x="412955" y="152557"/>
            <a:ext cx="11218605" cy="816079"/>
          </a:xfrm>
          <a:ln>
            <a:noFill/>
          </a:ln>
        </p:spPr>
        <p:txBody>
          <a:bodyPr>
            <a:noAutofit/>
          </a:bodyPr>
          <a:lstStyle/>
          <a:p>
            <a:r>
              <a:rPr lang="en-US" sz="3200" dirty="0"/>
              <a:t>An instance of CatalogEntry may reference other related instances</a:t>
            </a:r>
          </a:p>
        </p:txBody>
      </p:sp>
      <p:grpSp>
        <p:nvGrpSpPr>
          <p:cNvPr id="18" name="Groupe 17">
            <a:extLst>
              <a:ext uri="{FF2B5EF4-FFF2-40B4-BE49-F238E27FC236}">
                <a16:creationId xmlns:a16="http://schemas.microsoft.com/office/drawing/2014/main" xmlns="" id="{F3CDC1D5-55D2-4B77-9DCA-A89E987EB4C8}"/>
              </a:ext>
            </a:extLst>
          </p:cNvPr>
          <p:cNvGrpSpPr/>
          <p:nvPr/>
        </p:nvGrpSpPr>
        <p:grpSpPr>
          <a:xfrm>
            <a:off x="285137" y="1171097"/>
            <a:ext cx="3323302" cy="1063171"/>
            <a:chOff x="255639" y="1130710"/>
            <a:chExt cx="6410632" cy="3677265"/>
          </a:xfrm>
        </p:grpSpPr>
        <p:sp>
          <p:nvSpPr>
            <p:cNvPr id="3" name="Rectangle : coins arrondis 2">
              <a:extLst>
                <a:ext uri="{FF2B5EF4-FFF2-40B4-BE49-F238E27FC236}">
                  <a16:creationId xmlns:a16="http://schemas.microsoft.com/office/drawing/2014/main" xmlns="" id="{2FD2AFA6-FBAE-44CF-AD32-8CD4F69C3402}"/>
                </a:ext>
              </a:extLst>
            </p:cNvPr>
            <p:cNvSpPr/>
            <p:nvPr/>
          </p:nvSpPr>
          <p:spPr>
            <a:xfrm>
              <a:off x="255639" y="1130710"/>
              <a:ext cx="6410632" cy="3677265"/>
            </a:xfrm>
            <a:prstGeom prst="roundRect">
              <a:avLst>
                <a:gd name="adj" fmla="val 3004"/>
              </a:avLst>
            </a:prstGeom>
            <a:solidFill>
              <a:srgbClr val="FFF6DD"/>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chorCtr="0"/>
            <a:lstStyle/>
            <a:p>
              <a:pPr algn="ctr">
                <a:spcAft>
                  <a:spcPts val="600"/>
                </a:spcAft>
              </a:pPr>
              <a:r>
                <a:rPr lang="en-US" sz="2400" noProof="1">
                  <a:solidFill>
                    <a:schemeClr val="bg2">
                      <a:lumMod val="25000"/>
                    </a:schemeClr>
                  </a:solidFill>
                </a:rPr>
                <a:t>CatalogEntry</a:t>
              </a:r>
            </a:p>
          </p:txBody>
        </p:sp>
        <p:cxnSp>
          <p:nvCxnSpPr>
            <p:cNvPr id="5" name="Connecteur droit 4">
              <a:extLst>
                <a:ext uri="{FF2B5EF4-FFF2-40B4-BE49-F238E27FC236}">
                  <a16:creationId xmlns:a16="http://schemas.microsoft.com/office/drawing/2014/main" xmlns="" id="{26DDC5BA-06A2-474B-A78F-6D05B17B3F74}"/>
                </a:ext>
              </a:extLst>
            </p:cNvPr>
            <p:cNvCxnSpPr>
              <a:cxnSpLocks/>
            </p:cNvCxnSpPr>
            <p:nvPr/>
          </p:nvCxnSpPr>
          <p:spPr>
            <a:xfrm>
              <a:off x="255639" y="2869573"/>
              <a:ext cx="6410632"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 name="Organigramme : Décision 8">
            <a:extLst>
              <a:ext uri="{FF2B5EF4-FFF2-40B4-BE49-F238E27FC236}">
                <a16:creationId xmlns:a16="http://schemas.microsoft.com/office/drawing/2014/main" xmlns="" id="{302CAB75-98FE-4609-96CD-29D55C1F4B3F}"/>
              </a:ext>
            </a:extLst>
          </p:cNvPr>
          <p:cNvSpPr/>
          <p:nvPr/>
        </p:nvSpPr>
        <p:spPr>
          <a:xfrm>
            <a:off x="3612339" y="1707512"/>
            <a:ext cx="255639" cy="125362"/>
          </a:xfrm>
          <a:prstGeom prst="flowChartDecisi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e 16">
            <a:extLst>
              <a:ext uri="{FF2B5EF4-FFF2-40B4-BE49-F238E27FC236}">
                <a16:creationId xmlns:a16="http://schemas.microsoft.com/office/drawing/2014/main" xmlns="" id="{60ACA423-01CC-4BD7-9622-AA43147A0A74}"/>
              </a:ext>
            </a:extLst>
          </p:cNvPr>
          <p:cNvGrpSpPr/>
          <p:nvPr/>
        </p:nvGrpSpPr>
        <p:grpSpPr>
          <a:xfrm>
            <a:off x="5717458" y="1190089"/>
            <a:ext cx="3898491" cy="1710428"/>
            <a:chOff x="7654412" y="5068527"/>
            <a:chExt cx="3898491" cy="1469925"/>
          </a:xfrm>
        </p:grpSpPr>
        <p:sp>
          <p:nvSpPr>
            <p:cNvPr id="10" name="Rectangle : coins arrondis 9">
              <a:extLst>
                <a:ext uri="{FF2B5EF4-FFF2-40B4-BE49-F238E27FC236}">
                  <a16:creationId xmlns:a16="http://schemas.microsoft.com/office/drawing/2014/main" xmlns="" id="{BC0931CE-F55A-4922-8B96-E9DF847EAD1E}"/>
                </a:ext>
              </a:extLst>
            </p:cNvPr>
            <p:cNvSpPr/>
            <p:nvPr/>
          </p:nvSpPr>
          <p:spPr>
            <a:xfrm>
              <a:off x="7654412" y="5068527"/>
              <a:ext cx="3898491" cy="1469925"/>
            </a:xfrm>
            <a:prstGeom prst="roundRect">
              <a:avLst>
                <a:gd name="adj" fmla="val 3004"/>
              </a:avLst>
            </a:prstGeom>
            <a:solidFill>
              <a:srgbClr val="FFF6DD"/>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chorCtr="0"/>
            <a:lstStyle/>
            <a:p>
              <a:pPr algn="ctr">
                <a:spcAft>
                  <a:spcPts val="600"/>
                </a:spcAft>
              </a:pPr>
              <a:r>
                <a:rPr lang="en-US" sz="2400" noProof="1">
                  <a:solidFill>
                    <a:schemeClr val="bg2">
                      <a:lumMod val="25000"/>
                    </a:schemeClr>
                  </a:solidFill>
                </a:rPr>
                <a:t>RelatedEntry</a:t>
              </a:r>
            </a:p>
            <a:p>
              <a:r>
                <a:rPr lang="en-US" noProof="1">
                  <a:solidFill>
                    <a:schemeClr val="bg2">
                      <a:lumMod val="25000"/>
                    </a:schemeClr>
                  </a:solidFill>
                </a:rPr>
                <a:t>relationship : code [1..1]  </a:t>
              </a:r>
            </a:p>
            <a:p>
              <a:r>
                <a:rPr lang="en-US" noProof="1">
                  <a:solidFill>
                    <a:schemeClr val="bg2">
                      <a:lumMod val="25000"/>
                    </a:schemeClr>
                  </a:solidFill>
                </a:rPr>
                <a:t>             «CatalogEntryRelationship!»</a:t>
              </a:r>
            </a:p>
            <a:p>
              <a:r>
                <a:rPr lang="en-US" noProof="1">
                  <a:solidFill>
                    <a:schemeClr val="bg2">
                      <a:lumMod val="25000"/>
                    </a:schemeClr>
                  </a:solidFill>
                </a:rPr>
                <a:t>   (</a:t>
              </a:r>
              <a:r>
                <a:rPr lang="en-US" noProof="1">
                  <a:solidFill>
                    <a:srgbClr val="00B050"/>
                  </a:solidFill>
                </a:rPr>
                <a:t>mayTrigger</a:t>
              </a:r>
              <a:r>
                <a:rPr lang="en-US" noProof="1">
                  <a:solidFill>
                    <a:schemeClr val="bg2">
                      <a:lumMod val="25000"/>
                    </a:schemeClr>
                  </a:solidFill>
                </a:rPr>
                <a:t>|is-replaced-by|includes)</a:t>
              </a:r>
            </a:p>
            <a:p>
              <a:r>
                <a:rPr lang="en-US" noProof="1">
                  <a:solidFill>
                    <a:schemeClr val="bg2">
                      <a:lumMod val="25000"/>
                    </a:schemeClr>
                  </a:solidFill>
                </a:rPr>
                <a:t>target : Reference [1..1] «CatalogEntry»</a:t>
              </a:r>
            </a:p>
          </p:txBody>
        </p:sp>
        <p:cxnSp>
          <p:nvCxnSpPr>
            <p:cNvPr id="11" name="Connecteur droit 10">
              <a:extLst>
                <a:ext uri="{FF2B5EF4-FFF2-40B4-BE49-F238E27FC236}">
                  <a16:creationId xmlns:a16="http://schemas.microsoft.com/office/drawing/2014/main" xmlns="" id="{C5411B6A-C821-455F-825E-72C820FE865E}"/>
                </a:ext>
              </a:extLst>
            </p:cNvPr>
            <p:cNvCxnSpPr>
              <a:cxnSpLocks/>
            </p:cNvCxnSpPr>
            <p:nvPr/>
          </p:nvCxnSpPr>
          <p:spPr>
            <a:xfrm>
              <a:off x="7654412" y="5449314"/>
              <a:ext cx="3898491"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15" name="Connecteur droit 14">
            <a:extLst>
              <a:ext uri="{FF2B5EF4-FFF2-40B4-BE49-F238E27FC236}">
                <a16:creationId xmlns:a16="http://schemas.microsoft.com/office/drawing/2014/main" xmlns="" id="{869D8117-3EA3-4225-B244-F5D444D39E71}"/>
              </a:ext>
            </a:extLst>
          </p:cNvPr>
          <p:cNvCxnSpPr>
            <a:cxnSpLocks/>
          </p:cNvCxnSpPr>
          <p:nvPr/>
        </p:nvCxnSpPr>
        <p:spPr>
          <a:xfrm>
            <a:off x="3882267" y="1768102"/>
            <a:ext cx="1835191" cy="72877"/>
          </a:xfrm>
          <a:prstGeom prst="line">
            <a:avLst/>
          </a:prstGeom>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xmlns="" id="{152529EC-1B82-4813-B6FC-3BB1671EC3A4}"/>
              </a:ext>
            </a:extLst>
          </p:cNvPr>
          <p:cNvSpPr txBox="1"/>
          <p:nvPr/>
        </p:nvSpPr>
        <p:spPr>
          <a:xfrm>
            <a:off x="4037617" y="1509708"/>
            <a:ext cx="1406013" cy="646331"/>
          </a:xfrm>
          <a:prstGeom prst="rect">
            <a:avLst/>
          </a:prstGeom>
          <a:noFill/>
        </p:spPr>
        <p:txBody>
          <a:bodyPr wrap="square" rtlCol="0">
            <a:spAutoFit/>
          </a:bodyPr>
          <a:lstStyle/>
          <a:p>
            <a:pPr algn="r"/>
            <a:r>
              <a:rPr lang="en-US" dirty="0" err="1"/>
              <a:t>relatedEntry</a:t>
            </a:r>
            <a:endParaRPr lang="en-US" dirty="0"/>
          </a:p>
          <a:p>
            <a:pPr algn="r"/>
            <a:r>
              <a:rPr lang="en-US" dirty="0"/>
              <a:t>[0..*] </a:t>
            </a:r>
          </a:p>
        </p:txBody>
      </p:sp>
      <p:sp>
        <p:nvSpPr>
          <p:cNvPr id="13" name="ZoneTexte 12">
            <a:extLst>
              <a:ext uri="{FF2B5EF4-FFF2-40B4-BE49-F238E27FC236}">
                <a16:creationId xmlns:a16="http://schemas.microsoft.com/office/drawing/2014/main" xmlns="" id="{AFCD2293-C4D8-46E1-B30D-8760EF7E9C29}"/>
              </a:ext>
            </a:extLst>
          </p:cNvPr>
          <p:cNvSpPr txBox="1"/>
          <p:nvPr/>
        </p:nvSpPr>
        <p:spPr>
          <a:xfrm>
            <a:off x="285137" y="2703109"/>
            <a:ext cx="11068663" cy="4001095"/>
          </a:xfrm>
          <a:prstGeom prst="rect">
            <a:avLst/>
          </a:prstGeom>
          <a:noFill/>
        </p:spPr>
        <p:txBody>
          <a:bodyPr wrap="square" rtlCol="0">
            <a:spAutoFit/>
          </a:bodyPr>
          <a:lstStyle/>
          <a:p>
            <a:pPr>
              <a:spcAft>
                <a:spcPts val="600"/>
              </a:spcAft>
            </a:pPr>
            <a:r>
              <a:rPr lang="en-US" dirty="0"/>
              <a:t>The purpose of this mechanism is to enable:</a:t>
            </a:r>
          </a:p>
          <a:p>
            <a:pPr marL="354013" indent="-265113">
              <a:spcAft>
                <a:spcPts val="600"/>
              </a:spcAft>
              <a:buFont typeface="Arial" panose="020B0604020202020204" pitchFamily="34" charset="0"/>
              <a:buChar char="•"/>
            </a:pPr>
            <a:r>
              <a:rPr lang="en-US" dirty="0"/>
              <a:t>an entry to be retired and replaced by another one (for future orders). </a:t>
            </a:r>
            <a:r>
              <a:rPr lang="en-US" dirty="0">
                <a:solidFill>
                  <a:schemeClr val="accent1">
                    <a:lumMod val="75000"/>
                  </a:schemeClr>
                </a:solidFill>
              </a:rPr>
              <a:t>(e.g. the lab has replaced one of its IVD devices, and the new device systematically adds one more measurement to the panel, therefore the new entry in the catalog shows how the new panel looks like. The former panel still exists but is no longer orderable)</a:t>
            </a:r>
          </a:p>
          <a:p>
            <a:pPr marL="354013" indent="-265113">
              <a:spcAft>
                <a:spcPts val="600"/>
              </a:spcAft>
              <a:buFont typeface="Arial" panose="020B0604020202020204" pitchFamily="34" charset="0"/>
              <a:buChar char="•"/>
            </a:pPr>
            <a:r>
              <a:rPr lang="en-US" dirty="0"/>
              <a:t>to express that the item referenced by the current entry may trigger the item referenced by the related entry. </a:t>
            </a:r>
            <a:r>
              <a:rPr lang="en-US" dirty="0">
                <a:solidFill>
                  <a:schemeClr val="accent1">
                    <a:lumMod val="75000"/>
                  </a:schemeClr>
                </a:solidFill>
              </a:rPr>
              <a:t>(e.g. the bacteriology panel may trigger various AST reflex panels, depending on the current organization of the bacteriology work area of the lab)</a:t>
            </a:r>
          </a:p>
          <a:p>
            <a:pPr marL="354013" indent="-265113">
              <a:spcAft>
                <a:spcPts val="600"/>
              </a:spcAft>
              <a:buFont typeface="Arial" panose="020B0604020202020204" pitchFamily="34" charset="0"/>
              <a:buChar char="•"/>
            </a:pPr>
            <a:r>
              <a:rPr lang="en-US" dirty="0"/>
              <a:t>to express that the item referenced by the current entry includes in all cases the item referenced by the related entry. </a:t>
            </a:r>
            <a:r>
              <a:rPr lang="en-US" dirty="0">
                <a:solidFill>
                  <a:schemeClr val="accent1">
                    <a:lumMod val="75000"/>
                  </a:schemeClr>
                </a:solidFill>
              </a:rPr>
              <a:t>(e.g. a lipid exploration profile includes in all cases the lipid panel on serum/plasma)</a:t>
            </a:r>
          </a:p>
          <a:p>
            <a:endParaRPr lang="en-US" dirty="0"/>
          </a:p>
          <a:p>
            <a:r>
              <a:rPr lang="en-US" dirty="0">
                <a:solidFill>
                  <a:srgbClr val="00B050"/>
                </a:solidFill>
              </a:rPr>
              <a:t>The idea is to use such relationships when they reflect organizational choices and updates and therefore exist in the context of the current release of the catalog (supporting the organization) rather than statically across the items themselves.</a:t>
            </a:r>
          </a:p>
        </p:txBody>
      </p:sp>
      <p:sp>
        <p:nvSpPr>
          <p:cNvPr id="14" name="Espace réservé du numéro de diapositive 13">
            <a:extLst>
              <a:ext uri="{FF2B5EF4-FFF2-40B4-BE49-F238E27FC236}">
                <a16:creationId xmlns:a16="http://schemas.microsoft.com/office/drawing/2014/main" xmlns="" id="{F7E68892-0227-48D8-9CBB-7052195B6659}"/>
              </a:ext>
            </a:extLst>
          </p:cNvPr>
          <p:cNvSpPr>
            <a:spLocks noGrp="1"/>
          </p:cNvSpPr>
          <p:nvPr>
            <p:ph type="sldNum" sz="quarter" idx="12"/>
          </p:nvPr>
        </p:nvSpPr>
        <p:spPr/>
        <p:txBody>
          <a:bodyPr/>
          <a:lstStyle/>
          <a:p>
            <a:fld id="{AB67725B-D602-4F4A-8836-D4C17398D8E4}" type="slidenum">
              <a:rPr lang="fr-FR" smtClean="0"/>
              <a:t>4</a:t>
            </a:fld>
            <a:endParaRPr lang="fr-FR"/>
          </a:p>
        </p:txBody>
      </p:sp>
    </p:spTree>
    <p:extLst>
      <p:ext uri="{BB962C8B-B14F-4D97-AF65-F5344CB8AC3E}">
        <p14:creationId xmlns:p14="http://schemas.microsoft.com/office/powerpoint/2010/main" val="36872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xmlns="" id="{5B5179A0-7416-46FA-8ED4-892CB8EDB4ED}"/>
              </a:ext>
            </a:extLst>
          </p:cNvPr>
          <p:cNvSpPr txBox="1"/>
          <p:nvPr/>
        </p:nvSpPr>
        <p:spPr>
          <a:xfrm>
            <a:off x="1184937" y="3450497"/>
            <a:ext cx="259400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24326-1</a:t>
            </a:r>
          </a:p>
          <a:p>
            <a:pPr algn="ctr"/>
            <a:r>
              <a:rPr lang="en-US" sz="1600" dirty="0"/>
              <a:t>status: active</a:t>
            </a:r>
          </a:p>
          <a:p>
            <a:pPr algn="ctr"/>
            <a:r>
              <a:rPr lang="en-US" sz="1600" dirty="0"/>
              <a:t>…</a:t>
            </a:r>
          </a:p>
        </p:txBody>
      </p:sp>
      <p:sp>
        <p:nvSpPr>
          <p:cNvPr id="45" name="TextBox 44">
            <a:extLst>
              <a:ext uri="{FF2B5EF4-FFF2-40B4-BE49-F238E27FC236}">
                <a16:creationId xmlns:a16="http://schemas.microsoft.com/office/drawing/2014/main" xmlns="" id="{6E3939E8-FD23-4AF0-AC08-FFDEBA850058}"/>
              </a:ext>
            </a:extLst>
          </p:cNvPr>
          <p:cNvSpPr txBox="1"/>
          <p:nvPr/>
        </p:nvSpPr>
        <p:spPr>
          <a:xfrm>
            <a:off x="1184937" y="3079428"/>
            <a:ext cx="259400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b="1" dirty="0"/>
              <a:t>Serum electrolyte panel</a:t>
            </a:r>
            <a:endParaRPr lang="en-US" sz="2400" b="1" dirty="0"/>
          </a:p>
        </p:txBody>
      </p:sp>
      <p:sp>
        <p:nvSpPr>
          <p:cNvPr id="47" name="TextBox 46">
            <a:extLst>
              <a:ext uri="{FF2B5EF4-FFF2-40B4-BE49-F238E27FC236}">
                <a16:creationId xmlns:a16="http://schemas.microsoft.com/office/drawing/2014/main" xmlns="" id="{1D0E11F1-2523-41E1-84C3-11C915E19D14}"/>
              </a:ext>
            </a:extLst>
          </p:cNvPr>
          <p:cNvSpPr txBox="1"/>
          <p:nvPr/>
        </p:nvSpPr>
        <p:spPr>
          <a:xfrm>
            <a:off x="7118555" y="2386221"/>
            <a:ext cx="2655207" cy="1077218"/>
          </a:xfrm>
          <a:prstGeom prst="rect">
            <a:avLst/>
          </a:prstGeom>
          <a:ln>
            <a:solidFill>
              <a:schemeClr val="tx1">
                <a:lumMod val="50000"/>
                <a:lumOff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Preferred: Serum, yellow cap</a:t>
            </a:r>
          </a:p>
          <a:p>
            <a:pPr algn="ctr"/>
            <a:r>
              <a:rPr lang="en-US" sz="1600" dirty="0"/>
              <a:t>minimum volume</a:t>
            </a:r>
          </a:p>
          <a:p>
            <a:pPr algn="ctr"/>
            <a:r>
              <a:rPr lang="en-US" sz="1600" dirty="0"/>
              <a:t>handling</a:t>
            </a:r>
          </a:p>
          <a:p>
            <a:pPr algn="ctr"/>
            <a:r>
              <a:rPr lang="en-US" sz="1600" dirty="0"/>
              <a:t> …</a:t>
            </a:r>
          </a:p>
        </p:txBody>
      </p:sp>
      <p:sp>
        <p:nvSpPr>
          <p:cNvPr id="49" name="TextBox 48">
            <a:extLst>
              <a:ext uri="{FF2B5EF4-FFF2-40B4-BE49-F238E27FC236}">
                <a16:creationId xmlns:a16="http://schemas.microsoft.com/office/drawing/2014/main" xmlns="" id="{B2CF3F5B-D24B-4D50-921C-21E4B919B571}"/>
              </a:ext>
            </a:extLst>
          </p:cNvPr>
          <p:cNvSpPr txBox="1"/>
          <p:nvPr/>
        </p:nvSpPr>
        <p:spPr>
          <a:xfrm>
            <a:off x="7118555" y="2076742"/>
            <a:ext cx="2655207" cy="369332"/>
          </a:xfrm>
          <a:prstGeom prst="rect">
            <a:avLst/>
          </a:prstGeom>
          <a:solidFill>
            <a:schemeClr val="accent5">
              <a:lumMod val="75000"/>
            </a:schemeClr>
          </a:solid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Venous blood specimen</a:t>
            </a:r>
            <a:endParaRPr lang="en-US" sz="2400" dirty="0"/>
          </a:p>
        </p:txBody>
      </p:sp>
      <p:cxnSp>
        <p:nvCxnSpPr>
          <p:cNvPr id="8" name="Straight Arrow Connector 7">
            <a:extLst>
              <a:ext uri="{FF2B5EF4-FFF2-40B4-BE49-F238E27FC236}">
                <a16:creationId xmlns:a16="http://schemas.microsoft.com/office/drawing/2014/main" xmlns="" id="{116D6383-23BC-4D3D-AA22-6CE30D34EBD4}"/>
              </a:ext>
            </a:extLst>
          </p:cNvPr>
          <p:cNvCxnSpPr>
            <a:cxnSpLocks/>
            <a:stCxn id="43" idx="3"/>
            <a:endCxn id="49" idx="1"/>
          </p:cNvCxnSpPr>
          <p:nvPr/>
        </p:nvCxnSpPr>
        <p:spPr>
          <a:xfrm flipV="1">
            <a:off x="3778944" y="2261408"/>
            <a:ext cx="3339611" cy="1604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63">
            <a:extLst>
              <a:ext uri="{FF2B5EF4-FFF2-40B4-BE49-F238E27FC236}">
                <a16:creationId xmlns:a16="http://schemas.microsoft.com/office/drawing/2014/main" xmlns="" id="{1B5DCBCB-289A-4C56-9771-9C412BD7079A}"/>
              </a:ext>
            </a:extLst>
          </p:cNvPr>
          <p:cNvSpPr txBox="1"/>
          <p:nvPr/>
        </p:nvSpPr>
        <p:spPr>
          <a:xfrm>
            <a:off x="1191089" y="5680103"/>
            <a:ext cx="2361624" cy="830997"/>
          </a:xfrm>
          <a:prstGeom prst="rect">
            <a:avLst/>
          </a:prstGeom>
          <a:ln>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2951-2</a:t>
            </a:r>
          </a:p>
          <a:p>
            <a:pPr algn="ctr"/>
            <a:r>
              <a:rPr lang="en-US" sz="1600" dirty="0"/>
              <a:t>mmol/L</a:t>
            </a:r>
          </a:p>
          <a:p>
            <a:pPr algn="ctr"/>
            <a:r>
              <a:rPr lang="en-US" sz="1600" dirty="0"/>
              <a:t>…</a:t>
            </a:r>
          </a:p>
        </p:txBody>
      </p:sp>
      <p:sp>
        <p:nvSpPr>
          <p:cNvPr id="40" name="TextBox 64">
            <a:extLst>
              <a:ext uri="{FF2B5EF4-FFF2-40B4-BE49-F238E27FC236}">
                <a16:creationId xmlns:a16="http://schemas.microsoft.com/office/drawing/2014/main" xmlns="" id="{15AE8AE6-8FB1-4280-9288-B1B3694ACF49}"/>
              </a:ext>
            </a:extLst>
          </p:cNvPr>
          <p:cNvSpPr txBox="1"/>
          <p:nvPr/>
        </p:nvSpPr>
        <p:spPr>
          <a:xfrm>
            <a:off x="1191089" y="5302259"/>
            <a:ext cx="2361624" cy="369332"/>
          </a:xfrm>
          <a:prstGeom prst="rect">
            <a:avLst/>
          </a:prstGeom>
          <a:solidFill>
            <a:srgbClr val="558335"/>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Serum Sodium</a:t>
            </a:r>
            <a:endParaRPr lang="en-US" sz="2400" dirty="0"/>
          </a:p>
        </p:txBody>
      </p:sp>
      <p:cxnSp>
        <p:nvCxnSpPr>
          <p:cNvPr id="46" name="Connecteur droit avec flèche 45">
            <a:extLst>
              <a:ext uri="{FF2B5EF4-FFF2-40B4-BE49-F238E27FC236}">
                <a16:creationId xmlns:a16="http://schemas.microsoft.com/office/drawing/2014/main" xmlns="" id="{9C990A48-F11C-42B3-B842-32099705422A}"/>
              </a:ext>
            </a:extLst>
          </p:cNvPr>
          <p:cNvCxnSpPr>
            <a:cxnSpLocks/>
            <a:stCxn id="43" idx="2"/>
            <a:endCxn id="40" idx="0"/>
          </p:cNvCxnSpPr>
          <p:nvPr/>
        </p:nvCxnSpPr>
        <p:spPr>
          <a:xfrm flipH="1">
            <a:off x="2371901" y="4281494"/>
            <a:ext cx="110040" cy="102076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561C305E-D55A-4953-875F-EB67465D015E}"/>
              </a:ext>
            </a:extLst>
          </p:cNvPr>
          <p:cNvCxnSpPr>
            <a:cxnSpLocks/>
            <a:stCxn id="43" idx="2"/>
            <a:endCxn id="64" idx="0"/>
          </p:cNvCxnSpPr>
          <p:nvPr/>
        </p:nvCxnSpPr>
        <p:spPr>
          <a:xfrm>
            <a:off x="2481941" y="4281494"/>
            <a:ext cx="2543507" cy="102076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a:extLst>
              <a:ext uri="{FF2B5EF4-FFF2-40B4-BE49-F238E27FC236}">
                <a16:creationId xmlns:a16="http://schemas.microsoft.com/office/drawing/2014/main" xmlns="" id="{50991B51-E49A-4CB8-8F05-6DADDDEA25EB}"/>
              </a:ext>
            </a:extLst>
          </p:cNvPr>
          <p:cNvCxnSpPr>
            <a:cxnSpLocks/>
            <a:stCxn id="43" idx="2"/>
            <a:endCxn id="69" idx="0"/>
          </p:cNvCxnSpPr>
          <p:nvPr/>
        </p:nvCxnSpPr>
        <p:spPr>
          <a:xfrm>
            <a:off x="2481941" y="4281494"/>
            <a:ext cx="5289711" cy="102076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xmlns="" id="{E8ACFA21-810D-4C32-90B4-C3E35F4D9284}"/>
              </a:ext>
            </a:extLst>
          </p:cNvPr>
          <p:cNvSpPr txBox="1"/>
          <p:nvPr/>
        </p:nvSpPr>
        <p:spPr>
          <a:xfrm>
            <a:off x="2104974" y="4413310"/>
            <a:ext cx="2543507" cy="276999"/>
          </a:xfrm>
          <a:prstGeom prst="rect">
            <a:avLst/>
          </a:prstGeom>
          <a:solidFill>
            <a:schemeClr val="bg1"/>
          </a:solidFill>
        </p:spPr>
        <p:txBody>
          <a:bodyPr wrap="square" tIns="0" bIns="0" rtlCol="0">
            <a:spAutoFit/>
          </a:bodyPr>
          <a:lstStyle/>
          <a:p>
            <a:pPr algn="ctr"/>
            <a:r>
              <a:rPr lang="en-US" dirty="0">
                <a:solidFill>
                  <a:schemeClr val="accent6">
                    <a:lumMod val="75000"/>
                  </a:schemeClr>
                </a:solidFill>
              </a:rPr>
              <a:t>Output observations</a:t>
            </a:r>
          </a:p>
        </p:txBody>
      </p:sp>
      <p:sp>
        <p:nvSpPr>
          <p:cNvPr id="68" name="TextBox 46">
            <a:extLst>
              <a:ext uri="{FF2B5EF4-FFF2-40B4-BE49-F238E27FC236}">
                <a16:creationId xmlns:a16="http://schemas.microsoft.com/office/drawing/2014/main" xmlns="" id="{CA5BCEA8-4381-433A-BDA5-B913CE602887}"/>
              </a:ext>
            </a:extLst>
          </p:cNvPr>
          <p:cNvSpPr txBox="1"/>
          <p:nvPr/>
        </p:nvSpPr>
        <p:spPr>
          <a:xfrm>
            <a:off x="7118555" y="3452854"/>
            <a:ext cx="2655207" cy="1077218"/>
          </a:xfrm>
          <a:prstGeom prst="rect">
            <a:avLst/>
          </a:prstGeom>
          <a:ln>
            <a:solidFill>
              <a:schemeClr val="tx1">
                <a:lumMod val="50000"/>
                <a:lumOff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Alternate: Plasma, green cap</a:t>
            </a:r>
          </a:p>
          <a:p>
            <a:pPr algn="ctr"/>
            <a:r>
              <a:rPr lang="en-US" sz="1600" dirty="0"/>
              <a:t>minimum volume</a:t>
            </a:r>
          </a:p>
          <a:p>
            <a:pPr algn="ctr"/>
            <a:r>
              <a:rPr lang="en-US" sz="1600" dirty="0"/>
              <a:t>handling</a:t>
            </a:r>
          </a:p>
          <a:p>
            <a:pPr algn="ctr"/>
            <a:r>
              <a:rPr lang="en-US" sz="1600" dirty="0"/>
              <a:t>…</a:t>
            </a:r>
          </a:p>
        </p:txBody>
      </p:sp>
      <p:sp>
        <p:nvSpPr>
          <p:cNvPr id="29" name="Flèche : droite 28">
            <a:extLst>
              <a:ext uri="{FF2B5EF4-FFF2-40B4-BE49-F238E27FC236}">
                <a16:creationId xmlns:a16="http://schemas.microsoft.com/office/drawing/2014/main" xmlns="" id="{AAAB9118-BA6F-4C49-962D-E3008DAA68C0}"/>
              </a:ext>
            </a:extLst>
          </p:cNvPr>
          <p:cNvSpPr/>
          <p:nvPr/>
        </p:nvSpPr>
        <p:spPr>
          <a:xfrm>
            <a:off x="792012" y="3060845"/>
            <a:ext cx="304257" cy="427158"/>
          </a:xfrm>
          <a:prstGeom prst="rightArrow">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3" name="TextBox 63">
            <a:extLst>
              <a:ext uri="{FF2B5EF4-FFF2-40B4-BE49-F238E27FC236}">
                <a16:creationId xmlns:a16="http://schemas.microsoft.com/office/drawing/2014/main" xmlns="" id="{A32B4C2C-2F5F-4FBB-9A30-86CB63722763}"/>
              </a:ext>
            </a:extLst>
          </p:cNvPr>
          <p:cNvSpPr txBox="1"/>
          <p:nvPr/>
        </p:nvSpPr>
        <p:spPr>
          <a:xfrm>
            <a:off x="3844636" y="5680103"/>
            <a:ext cx="2361624" cy="830997"/>
          </a:xfrm>
          <a:prstGeom prst="rect">
            <a:avLst/>
          </a:prstGeom>
          <a:ln>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2823-3</a:t>
            </a:r>
          </a:p>
          <a:p>
            <a:pPr algn="ctr"/>
            <a:r>
              <a:rPr lang="en-US" sz="1600" dirty="0"/>
              <a:t>mmol/L</a:t>
            </a:r>
          </a:p>
          <a:p>
            <a:pPr algn="ctr"/>
            <a:r>
              <a:rPr lang="en-US" sz="1600" dirty="0"/>
              <a:t>…</a:t>
            </a:r>
            <a:endParaRPr lang="en-US" sz="1400" dirty="0"/>
          </a:p>
        </p:txBody>
      </p:sp>
      <p:sp>
        <p:nvSpPr>
          <p:cNvPr id="64" name="TextBox 64">
            <a:extLst>
              <a:ext uri="{FF2B5EF4-FFF2-40B4-BE49-F238E27FC236}">
                <a16:creationId xmlns:a16="http://schemas.microsoft.com/office/drawing/2014/main" xmlns="" id="{B9239B60-2572-4A89-AB12-A0894855E2A1}"/>
              </a:ext>
            </a:extLst>
          </p:cNvPr>
          <p:cNvSpPr txBox="1"/>
          <p:nvPr/>
        </p:nvSpPr>
        <p:spPr>
          <a:xfrm>
            <a:off x="3844636" y="5302259"/>
            <a:ext cx="2361624" cy="369332"/>
          </a:xfrm>
          <a:prstGeom prst="rect">
            <a:avLst/>
          </a:prstGeom>
          <a:solidFill>
            <a:srgbClr val="558335"/>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Serum Potassium</a:t>
            </a:r>
            <a:endParaRPr lang="en-US" sz="2400" dirty="0"/>
          </a:p>
        </p:txBody>
      </p:sp>
      <p:sp>
        <p:nvSpPr>
          <p:cNvPr id="65" name="TextBox 63">
            <a:extLst>
              <a:ext uri="{FF2B5EF4-FFF2-40B4-BE49-F238E27FC236}">
                <a16:creationId xmlns:a16="http://schemas.microsoft.com/office/drawing/2014/main" xmlns="" id="{3AF861D7-7C0D-4AED-834C-E96217A32588}"/>
              </a:ext>
            </a:extLst>
          </p:cNvPr>
          <p:cNvSpPr txBox="1"/>
          <p:nvPr/>
        </p:nvSpPr>
        <p:spPr>
          <a:xfrm>
            <a:off x="6590840" y="5680103"/>
            <a:ext cx="2361624" cy="830997"/>
          </a:xfrm>
          <a:prstGeom prst="rect">
            <a:avLst/>
          </a:prstGeom>
          <a:ln>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2075-0</a:t>
            </a:r>
          </a:p>
          <a:p>
            <a:pPr algn="ctr"/>
            <a:r>
              <a:rPr lang="en-US" sz="1600" dirty="0"/>
              <a:t>mmol/L</a:t>
            </a:r>
          </a:p>
          <a:p>
            <a:pPr algn="ctr"/>
            <a:r>
              <a:rPr lang="en-US" sz="1600" dirty="0"/>
              <a:t>…</a:t>
            </a:r>
            <a:endParaRPr lang="en-US" sz="1400" dirty="0"/>
          </a:p>
        </p:txBody>
      </p:sp>
      <p:sp>
        <p:nvSpPr>
          <p:cNvPr id="69" name="TextBox 64">
            <a:extLst>
              <a:ext uri="{FF2B5EF4-FFF2-40B4-BE49-F238E27FC236}">
                <a16:creationId xmlns:a16="http://schemas.microsoft.com/office/drawing/2014/main" xmlns="" id="{C4A68797-35CE-406E-BE0E-B5C7DFF86C20}"/>
              </a:ext>
            </a:extLst>
          </p:cNvPr>
          <p:cNvSpPr txBox="1"/>
          <p:nvPr/>
        </p:nvSpPr>
        <p:spPr>
          <a:xfrm>
            <a:off x="6590840" y="5302259"/>
            <a:ext cx="2361624" cy="369332"/>
          </a:xfrm>
          <a:prstGeom prst="rect">
            <a:avLst/>
          </a:prstGeom>
          <a:solidFill>
            <a:srgbClr val="558335"/>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Serum Chloride</a:t>
            </a:r>
            <a:endParaRPr lang="en-US" sz="2400" dirty="0"/>
          </a:p>
        </p:txBody>
      </p:sp>
      <p:sp>
        <p:nvSpPr>
          <p:cNvPr id="24" name="TextBox 63">
            <a:extLst>
              <a:ext uri="{FF2B5EF4-FFF2-40B4-BE49-F238E27FC236}">
                <a16:creationId xmlns:a16="http://schemas.microsoft.com/office/drawing/2014/main" xmlns="" id="{1B030051-70FB-44BC-9933-D1D3D7ED9DDE}"/>
              </a:ext>
            </a:extLst>
          </p:cNvPr>
          <p:cNvSpPr txBox="1"/>
          <p:nvPr/>
        </p:nvSpPr>
        <p:spPr>
          <a:xfrm>
            <a:off x="3029575" y="1345212"/>
            <a:ext cx="2284587" cy="1077218"/>
          </a:xfrm>
          <a:prstGeom prst="rect">
            <a:avLst/>
          </a:prstGeom>
          <a:ln>
            <a:solidFill>
              <a:schemeClr val="accent4">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67098-4</a:t>
            </a:r>
          </a:p>
          <a:p>
            <a:pPr algn="ctr"/>
            <a:r>
              <a:rPr lang="en-US" sz="1600" dirty="0"/>
              <a:t>Property Find, Scale Nom</a:t>
            </a:r>
          </a:p>
          <a:p>
            <a:pPr algn="ctr"/>
            <a:r>
              <a:rPr lang="en-US" sz="1600" dirty="0"/>
              <a:t>Value set of answers</a:t>
            </a:r>
          </a:p>
          <a:p>
            <a:pPr algn="ctr"/>
            <a:r>
              <a:rPr lang="en-US" sz="1600" dirty="0"/>
              <a:t>…</a:t>
            </a:r>
            <a:endParaRPr lang="en-US" sz="1400" dirty="0"/>
          </a:p>
        </p:txBody>
      </p:sp>
      <p:sp>
        <p:nvSpPr>
          <p:cNvPr id="25" name="TextBox 64">
            <a:extLst>
              <a:ext uri="{FF2B5EF4-FFF2-40B4-BE49-F238E27FC236}">
                <a16:creationId xmlns:a16="http://schemas.microsoft.com/office/drawing/2014/main" xmlns="" id="{4EB2FA06-E8EA-4FFE-9CCE-904B8DC34FC8}"/>
              </a:ext>
            </a:extLst>
          </p:cNvPr>
          <p:cNvSpPr txBox="1"/>
          <p:nvPr/>
        </p:nvSpPr>
        <p:spPr>
          <a:xfrm>
            <a:off x="3029575" y="1055856"/>
            <a:ext cx="2284587" cy="369332"/>
          </a:xfrm>
          <a:prstGeom prst="rect">
            <a:avLst/>
          </a:prstGeom>
          <a:solidFill>
            <a:schemeClr val="accent4">
              <a:lumMod val="50000"/>
            </a:schemeClr>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Reason for testing</a:t>
            </a:r>
            <a:endParaRPr lang="en-US" sz="2400" dirty="0"/>
          </a:p>
        </p:txBody>
      </p:sp>
      <p:cxnSp>
        <p:nvCxnSpPr>
          <p:cNvPr id="26" name="Straight Arrow Connector 7">
            <a:extLst>
              <a:ext uri="{FF2B5EF4-FFF2-40B4-BE49-F238E27FC236}">
                <a16:creationId xmlns:a16="http://schemas.microsoft.com/office/drawing/2014/main" xmlns="" id="{5C136D44-AB46-477F-A7E1-B48E5EB9D6AB}"/>
              </a:ext>
            </a:extLst>
          </p:cNvPr>
          <p:cNvCxnSpPr>
            <a:cxnSpLocks/>
            <a:stCxn id="45" idx="0"/>
            <a:endCxn id="24" idx="2"/>
          </p:cNvCxnSpPr>
          <p:nvPr/>
        </p:nvCxnSpPr>
        <p:spPr>
          <a:xfrm flipV="1">
            <a:off x="2481941" y="2422430"/>
            <a:ext cx="1689928" cy="656998"/>
          </a:xfrm>
          <a:prstGeom prst="straightConnector1">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xmlns="" id="{04F7C4EF-C2E5-454D-84CA-97B9D7B3EDF3}"/>
              </a:ext>
            </a:extLst>
          </p:cNvPr>
          <p:cNvSpPr txBox="1"/>
          <p:nvPr/>
        </p:nvSpPr>
        <p:spPr>
          <a:xfrm>
            <a:off x="1574032" y="2519233"/>
            <a:ext cx="3219591" cy="276999"/>
          </a:xfrm>
          <a:prstGeom prst="rect">
            <a:avLst/>
          </a:prstGeom>
          <a:solidFill>
            <a:schemeClr val="bg1"/>
          </a:solidFill>
        </p:spPr>
        <p:txBody>
          <a:bodyPr wrap="square" tIns="0" bIns="0" rtlCol="0">
            <a:spAutoFit/>
          </a:bodyPr>
          <a:lstStyle/>
          <a:p>
            <a:pPr algn="ctr"/>
            <a:r>
              <a:rPr lang="en-US" dirty="0">
                <a:solidFill>
                  <a:schemeClr val="accent4">
                    <a:lumMod val="50000"/>
                  </a:schemeClr>
                </a:solidFill>
              </a:rPr>
              <a:t>Input observation</a:t>
            </a:r>
          </a:p>
        </p:txBody>
      </p:sp>
      <p:sp>
        <p:nvSpPr>
          <p:cNvPr id="50" name="ZoneTexte 49">
            <a:extLst>
              <a:ext uri="{FF2B5EF4-FFF2-40B4-BE49-F238E27FC236}">
                <a16:creationId xmlns:a16="http://schemas.microsoft.com/office/drawing/2014/main" xmlns="" id="{5090C2C2-DAD4-470E-8F32-5D51661EC038}"/>
              </a:ext>
            </a:extLst>
          </p:cNvPr>
          <p:cNvSpPr txBox="1"/>
          <p:nvPr/>
        </p:nvSpPr>
        <p:spPr>
          <a:xfrm>
            <a:off x="5233394" y="2540585"/>
            <a:ext cx="1357446" cy="553998"/>
          </a:xfrm>
          <a:prstGeom prst="rect">
            <a:avLst/>
          </a:prstGeom>
          <a:solidFill>
            <a:schemeClr val="bg1"/>
          </a:solidFill>
        </p:spPr>
        <p:txBody>
          <a:bodyPr wrap="square" lIns="0" tIns="0" rIns="0" bIns="0" rtlCol="0">
            <a:spAutoFit/>
          </a:bodyPr>
          <a:lstStyle/>
          <a:p>
            <a:pPr algn="ctr"/>
            <a:r>
              <a:rPr lang="en-US" dirty="0">
                <a:solidFill>
                  <a:schemeClr val="accent1">
                    <a:lumMod val="75000"/>
                  </a:schemeClr>
                </a:solidFill>
              </a:rPr>
              <a:t>Specimen requirements</a:t>
            </a:r>
          </a:p>
        </p:txBody>
      </p:sp>
      <p:sp>
        <p:nvSpPr>
          <p:cNvPr id="27" name="Titre 1">
            <a:extLst>
              <a:ext uri="{FF2B5EF4-FFF2-40B4-BE49-F238E27FC236}">
                <a16:creationId xmlns:a16="http://schemas.microsoft.com/office/drawing/2014/main" xmlns="" id="{89E88535-CF7D-4F44-9EE2-CF7FF587E874}"/>
              </a:ext>
            </a:extLst>
          </p:cNvPr>
          <p:cNvSpPr txBox="1">
            <a:spLocks/>
          </p:cNvSpPr>
          <p:nvPr/>
        </p:nvSpPr>
        <p:spPr>
          <a:xfrm>
            <a:off x="393290" y="46977"/>
            <a:ext cx="11228439" cy="816079"/>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a:t>Example “A”: a panel</a:t>
            </a:r>
          </a:p>
        </p:txBody>
      </p:sp>
      <p:sp>
        <p:nvSpPr>
          <p:cNvPr id="2" name="Espace réservé du numéro de diapositive 1">
            <a:extLst>
              <a:ext uri="{FF2B5EF4-FFF2-40B4-BE49-F238E27FC236}">
                <a16:creationId xmlns:a16="http://schemas.microsoft.com/office/drawing/2014/main" xmlns="" id="{97F623E1-D6A6-4327-AB0B-F30789514D7C}"/>
              </a:ext>
            </a:extLst>
          </p:cNvPr>
          <p:cNvSpPr>
            <a:spLocks noGrp="1"/>
          </p:cNvSpPr>
          <p:nvPr>
            <p:ph type="sldNum" sz="quarter" idx="12"/>
          </p:nvPr>
        </p:nvSpPr>
        <p:spPr/>
        <p:txBody>
          <a:bodyPr/>
          <a:lstStyle/>
          <a:p>
            <a:fld id="{AB67725B-D602-4F4A-8836-D4C17398D8E4}" type="slidenum">
              <a:rPr lang="fr-FR" smtClean="0"/>
              <a:t>5</a:t>
            </a:fld>
            <a:endParaRPr lang="fr-FR"/>
          </a:p>
        </p:txBody>
      </p:sp>
    </p:spTree>
    <p:extLst>
      <p:ext uri="{BB962C8B-B14F-4D97-AF65-F5344CB8AC3E}">
        <p14:creationId xmlns:p14="http://schemas.microsoft.com/office/powerpoint/2010/main" val="303775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xmlns="" id="{5B5179A0-7416-46FA-8ED4-892CB8EDB4ED}"/>
              </a:ext>
            </a:extLst>
          </p:cNvPr>
          <p:cNvSpPr txBox="1"/>
          <p:nvPr/>
        </p:nvSpPr>
        <p:spPr>
          <a:xfrm>
            <a:off x="1184937" y="3450497"/>
            <a:ext cx="259400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2823-3</a:t>
            </a:r>
          </a:p>
          <a:p>
            <a:pPr algn="ctr"/>
            <a:r>
              <a:rPr lang="en-US" sz="1600" dirty="0"/>
              <a:t>status: active</a:t>
            </a:r>
          </a:p>
          <a:p>
            <a:pPr algn="ctr"/>
            <a:r>
              <a:rPr lang="en-US" sz="1600" dirty="0"/>
              <a:t>…</a:t>
            </a:r>
          </a:p>
        </p:txBody>
      </p:sp>
      <p:sp>
        <p:nvSpPr>
          <p:cNvPr id="45" name="TextBox 44">
            <a:extLst>
              <a:ext uri="{FF2B5EF4-FFF2-40B4-BE49-F238E27FC236}">
                <a16:creationId xmlns:a16="http://schemas.microsoft.com/office/drawing/2014/main" xmlns="" id="{6E3939E8-FD23-4AF0-AC08-FFDEBA850058}"/>
              </a:ext>
            </a:extLst>
          </p:cNvPr>
          <p:cNvSpPr txBox="1"/>
          <p:nvPr/>
        </p:nvSpPr>
        <p:spPr>
          <a:xfrm>
            <a:off x="1184937" y="3079428"/>
            <a:ext cx="259400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b="1" dirty="0"/>
              <a:t>Serum Potassium test</a:t>
            </a:r>
            <a:endParaRPr lang="en-US" sz="2400" b="1" dirty="0"/>
          </a:p>
        </p:txBody>
      </p:sp>
      <p:sp>
        <p:nvSpPr>
          <p:cNvPr id="47" name="TextBox 46">
            <a:extLst>
              <a:ext uri="{FF2B5EF4-FFF2-40B4-BE49-F238E27FC236}">
                <a16:creationId xmlns:a16="http://schemas.microsoft.com/office/drawing/2014/main" xmlns="" id="{1D0E11F1-2523-41E1-84C3-11C915E19D14}"/>
              </a:ext>
            </a:extLst>
          </p:cNvPr>
          <p:cNvSpPr txBox="1"/>
          <p:nvPr/>
        </p:nvSpPr>
        <p:spPr>
          <a:xfrm>
            <a:off x="7118555" y="2386221"/>
            <a:ext cx="2655207" cy="1077218"/>
          </a:xfrm>
          <a:prstGeom prst="rect">
            <a:avLst/>
          </a:prstGeom>
          <a:ln>
            <a:solidFill>
              <a:schemeClr val="tx1">
                <a:lumMod val="50000"/>
                <a:lumOff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Preferred: Serum, yellow cap</a:t>
            </a:r>
          </a:p>
          <a:p>
            <a:pPr algn="ctr"/>
            <a:r>
              <a:rPr lang="en-US" sz="1600" dirty="0"/>
              <a:t>minimum volume</a:t>
            </a:r>
          </a:p>
          <a:p>
            <a:pPr algn="ctr"/>
            <a:r>
              <a:rPr lang="en-US" sz="1600" dirty="0"/>
              <a:t>handling</a:t>
            </a:r>
          </a:p>
          <a:p>
            <a:pPr algn="ctr"/>
            <a:r>
              <a:rPr lang="en-US" sz="1600" dirty="0"/>
              <a:t> …</a:t>
            </a:r>
          </a:p>
        </p:txBody>
      </p:sp>
      <p:sp>
        <p:nvSpPr>
          <p:cNvPr id="49" name="TextBox 48">
            <a:extLst>
              <a:ext uri="{FF2B5EF4-FFF2-40B4-BE49-F238E27FC236}">
                <a16:creationId xmlns:a16="http://schemas.microsoft.com/office/drawing/2014/main" xmlns="" id="{B2CF3F5B-D24B-4D50-921C-21E4B919B571}"/>
              </a:ext>
            </a:extLst>
          </p:cNvPr>
          <p:cNvSpPr txBox="1"/>
          <p:nvPr/>
        </p:nvSpPr>
        <p:spPr>
          <a:xfrm>
            <a:off x="7118555" y="2076742"/>
            <a:ext cx="2655207" cy="369332"/>
          </a:xfrm>
          <a:prstGeom prst="rect">
            <a:avLst/>
          </a:prstGeom>
          <a:solidFill>
            <a:schemeClr val="accent5">
              <a:lumMod val="75000"/>
            </a:schemeClr>
          </a:solid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Venous blood specimen</a:t>
            </a:r>
            <a:endParaRPr lang="en-US" sz="2400" dirty="0"/>
          </a:p>
        </p:txBody>
      </p:sp>
      <p:cxnSp>
        <p:nvCxnSpPr>
          <p:cNvPr id="8" name="Straight Arrow Connector 7">
            <a:extLst>
              <a:ext uri="{FF2B5EF4-FFF2-40B4-BE49-F238E27FC236}">
                <a16:creationId xmlns:a16="http://schemas.microsoft.com/office/drawing/2014/main" xmlns="" id="{116D6383-23BC-4D3D-AA22-6CE30D34EBD4}"/>
              </a:ext>
            </a:extLst>
          </p:cNvPr>
          <p:cNvCxnSpPr>
            <a:cxnSpLocks/>
            <a:stCxn id="43" idx="3"/>
            <a:endCxn id="49" idx="1"/>
          </p:cNvCxnSpPr>
          <p:nvPr/>
        </p:nvCxnSpPr>
        <p:spPr>
          <a:xfrm flipV="1">
            <a:off x="3778944" y="2261408"/>
            <a:ext cx="3339611" cy="1604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561C305E-D55A-4953-875F-EB67465D015E}"/>
              </a:ext>
            </a:extLst>
          </p:cNvPr>
          <p:cNvCxnSpPr>
            <a:cxnSpLocks/>
            <a:stCxn id="43" idx="2"/>
            <a:endCxn id="64" idx="0"/>
          </p:cNvCxnSpPr>
          <p:nvPr/>
        </p:nvCxnSpPr>
        <p:spPr>
          <a:xfrm>
            <a:off x="2481941" y="4281494"/>
            <a:ext cx="2543507" cy="102076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xmlns="" id="{E8ACFA21-810D-4C32-90B4-C3E35F4D9284}"/>
              </a:ext>
            </a:extLst>
          </p:cNvPr>
          <p:cNvSpPr txBox="1"/>
          <p:nvPr/>
        </p:nvSpPr>
        <p:spPr>
          <a:xfrm>
            <a:off x="2104974" y="4413310"/>
            <a:ext cx="2543507" cy="276999"/>
          </a:xfrm>
          <a:prstGeom prst="rect">
            <a:avLst/>
          </a:prstGeom>
          <a:solidFill>
            <a:schemeClr val="bg1"/>
          </a:solidFill>
        </p:spPr>
        <p:txBody>
          <a:bodyPr wrap="square" tIns="0" bIns="0" rtlCol="0">
            <a:spAutoFit/>
          </a:bodyPr>
          <a:lstStyle/>
          <a:p>
            <a:pPr algn="ctr"/>
            <a:r>
              <a:rPr lang="en-US" dirty="0">
                <a:solidFill>
                  <a:schemeClr val="accent6">
                    <a:lumMod val="75000"/>
                  </a:schemeClr>
                </a:solidFill>
              </a:rPr>
              <a:t>Output observation</a:t>
            </a:r>
          </a:p>
        </p:txBody>
      </p:sp>
      <p:sp>
        <p:nvSpPr>
          <p:cNvPr id="68" name="TextBox 46">
            <a:extLst>
              <a:ext uri="{FF2B5EF4-FFF2-40B4-BE49-F238E27FC236}">
                <a16:creationId xmlns:a16="http://schemas.microsoft.com/office/drawing/2014/main" xmlns="" id="{CA5BCEA8-4381-433A-BDA5-B913CE602887}"/>
              </a:ext>
            </a:extLst>
          </p:cNvPr>
          <p:cNvSpPr txBox="1"/>
          <p:nvPr/>
        </p:nvSpPr>
        <p:spPr>
          <a:xfrm>
            <a:off x="7118555" y="3452854"/>
            <a:ext cx="2655207" cy="1077218"/>
          </a:xfrm>
          <a:prstGeom prst="rect">
            <a:avLst/>
          </a:prstGeom>
          <a:ln>
            <a:solidFill>
              <a:schemeClr val="tx1">
                <a:lumMod val="50000"/>
                <a:lumOff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Alternate: Plasma, green cap</a:t>
            </a:r>
          </a:p>
          <a:p>
            <a:pPr algn="ctr"/>
            <a:r>
              <a:rPr lang="en-US" sz="1600" dirty="0"/>
              <a:t>minimum volume</a:t>
            </a:r>
          </a:p>
          <a:p>
            <a:pPr algn="ctr"/>
            <a:r>
              <a:rPr lang="en-US" sz="1600" dirty="0"/>
              <a:t>handling</a:t>
            </a:r>
          </a:p>
          <a:p>
            <a:pPr algn="ctr"/>
            <a:r>
              <a:rPr lang="en-US" sz="1600" dirty="0"/>
              <a:t>…</a:t>
            </a:r>
          </a:p>
        </p:txBody>
      </p:sp>
      <p:sp>
        <p:nvSpPr>
          <p:cNvPr id="29" name="Flèche : droite 28">
            <a:extLst>
              <a:ext uri="{FF2B5EF4-FFF2-40B4-BE49-F238E27FC236}">
                <a16:creationId xmlns:a16="http://schemas.microsoft.com/office/drawing/2014/main" xmlns="" id="{AAAB9118-BA6F-4C49-962D-E3008DAA68C0}"/>
              </a:ext>
            </a:extLst>
          </p:cNvPr>
          <p:cNvSpPr/>
          <p:nvPr/>
        </p:nvSpPr>
        <p:spPr>
          <a:xfrm>
            <a:off x="792012" y="3060845"/>
            <a:ext cx="304257" cy="427158"/>
          </a:xfrm>
          <a:prstGeom prst="rightArrow">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3" name="TextBox 63">
            <a:extLst>
              <a:ext uri="{FF2B5EF4-FFF2-40B4-BE49-F238E27FC236}">
                <a16:creationId xmlns:a16="http://schemas.microsoft.com/office/drawing/2014/main" xmlns="" id="{A32B4C2C-2F5F-4FBB-9A30-86CB63722763}"/>
              </a:ext>
            </a:extLst>
          </p:cNvPr>
          <p:cNvSpPr txBox="1"/>
          <p:nvPr/>
        </p:nvSpPr>
        <p:spPr>
          <a:xfrm>
            <a:off x="3844636" y="5680103"/>
            <a:ext cx="2361624" cy="830997"/>
          </a:xfrm>
          <a:prstGeom prst="rect">
            <a:avLst/>
          </a:prstGeom>
          <a:ln>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2823-3</a:t>
            </a:r>
          </a:p>
          <a:p>
            <a:pPr algn="ctr"/>
            <a:r>
              <a:rPr lang="en-US" sz="1600" dirty="0"/>
              <a:t>mmol/L</a:t>
            </a:r>
          </a:p>
          <a:p>
            <a:pPr algn="ctr"/>
            <a:r>
              <a:rPr lang="en-US" sz="1600" dirty="0"/>
              <a:t>…</a:t>
            </a:r>
            <a:endParaRPr lang="en-US" sz="1400" dirty="0"/>
          </a:p>
        </p:txBody>
      </p:sp>
      <p:sp>
        <p:nvSpPr>
          <p:cNvPr id="64" name="TextBox 64">
            <a:extLst>
              <a:ext uri="{FF2B5EF4-FFF2-40B4-BE49-F238E27FC236}">
                <a16:creationId xmlns:a16="http://schemas.microsoft.com/office/drawing/2014/main" xmlns="" id="{B9239B60-2572-4A89-AB12-A0894855E2A1}"/>
              </a:ext>
            </a:extLst>
          </p:cNvPr>
          <p:cNvSpPr txBox="1"/>
          <p:nvPr/>
        </p:nvSpPr>
        <p:spPr>
          <a:xfrm>
            <a:off x="3844636" y="5302259"/>
            <a:ext cx="2361624" cy="369332"/>
          </a:xfrm>
          <a:prstGeom prst="rect">
            <a:avLst/>
          </a:prstGeom>
          <a:solidFill>
            <a:srgbClr val="558335"/>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Serum Potassium</a:t>
            </a:r>
            <a:endParaRPr lang="en-US" sz="2400" dirty="0"/>
          </a:p>
        </p:txBody>
      </p:sp>
      <p:sp>
        <p:nvSpPr>
          <p:cNvPr id="24" name="TextBox 63">
            <a:extLst>
              <a:ext uri="{FF2B5EF4-FFF2-40B4-BE49-F238E27FC236}">
                <a16:creationId xmlns:a16="http://schemas.microsoft.com/office/drawing/2014/main" xmlns="" id="{1B030051-70FB-44BC-9933-D1D3D7ED9DDE}"/>
              </a:ext>
            </a:extLst>
          </p:cNvPr>
          <p:cNvSpPr txBox="1"/>
          <p:nvPr/>
        </p:nvSpPr>
        <p:spPr>
          <a:xfrm>
            <a:off x="3029575" y="1345212"/>
            <a:ext cx="2284587" cy="1077218"/>
          </a:xfrm>
          <a:prstGeom prst="rect">
            <a:avLst/>
          </a:prstGeom>
          <a:ln>
            <a:solidFill>
              <a:schemeClr val="accent4">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a:t>LOINC 67098-4</a:t>
            </a:r>
          </a:p>
          <a:p>
            <a:pPr algn="ctr"/>
            <a:r>
              <a:rPr lang="en-US" sz="1600" dirty="0"/>
              <a:t>Property Find, Scale Nom</a:t>
            </a:r>
          </a:p>
          <a:p>
            <a:pPr algn="ctr"/>
            <a:r>
              <a:rPr lang="en-US" sz="1600" dirty="0"/>
              <a:t>Value set of answers</a:t>
            </a:r>
          </a:p>
          <a:p>
            <a:pPr algn="ctr"/>
            <a:r>
              <a:rPr lang="en-US" sz="1600" dirty="0"/>
              <a:t>…</a:t>
            </a:r>
            <a:endParaRPr lang="en-US" sz="1400" dirty="0"/>
          </a:p>
        </p:txBody>
      </p:sp>
      <p:sp>
        <p:nvSpPr>
          <p:cNvPr id="25" name="TextBox 64">
            <a:extLst>
              <a:ext uri="{FF2B5EF4-FFF2-40B4-BE49-F238E27FC236}">
                <a16:creationId xmlns:a16="http://schemas.microsoft.com/office/drawing/2014/main" xmlns="" id="{4EB2FA06-E8EA-4FFE-9CCE-904B8DC34FC8}"/>
              </a:ext>
            </a:extLst>
          </p:cNvPr>
          <p:cNvSpPr txBox="1"/>
          <p:nvPr/>
        </p:nvSpPr>
        <p:spPr>
          <a:xfrm>
            <a:off x="3029575" y="1055856"/>
            <a:ext cx="2284587" cy="369332"/>
          </a:xfrm>
          <a:prstGeom prst="rect">
            <a:avLst/>
          </a:prstGeom>
          <a:solidFill>
            <a:schemeClr val="accent4">
              <a:lumMod val="50000"/>
            </a:schemeClr>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Reason for testing</a:t>
            </a:r>
            <a:endParaRPr lang="en-US" sz="2400" dirty="0"/>
          </a:p>
        </p:txBody>
      </p:sp>
      <p:cxnSp>
        <p:nvCxnSpPr>
          <p:cNvPr id="26" name="Straight Arrow Connector 7">
            <a:extLst>
              <a:ext uri="{FF2B5EF4-FFF2-40B4-BE49-F238E27FC236}">
                <a16:creationId xmlns:a16="http://schemas.microsoft.com/office/drawing/2014/main" xmlns="" id="{5C136D44-AB46-477F-A7E1-B48E5EB9D6AB}"/>
              </a:ext>
            </a:extLst>
          </p:cNvPr>
          <p:cNvCxnSpPr>
            <a:cxnSpLocks/>
            <a:stCxn id="45" idx="0"/>
            <a:endCxn id="24" idx="2"/>
          </p:cNvCxnSpPr>
          <p:nvPr/>
        </p:nvCxnSpPr>
        <p:spPr>
          <a:xfrm flipV="1">
            <a:off x="2481941" y="2422430"/>
            <a:ext cx="1689928" cy="656998"/>
          </a:xfrm>
          <a:prstGeom prst="straightConnector1">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xmlns="" id="{04F7C4EF-C2E5-454D-84CA-97B9D7B3EDF3}"/>
              </a:ext>
            </a:extLst>
          </p:cNvPr>
          <p:cNvSpPr txBox="1"/>
          <p:nvPr/>
        </p:nvSpPr>
        <p:spPr>
          <a:xfrm>
            <a:off x="1574032" y="2519233"/>
            <a:ext cx="3219591" cy="276999"/>
          </a:xfrm>
          <a:prstGeom prst="rect">
            <a:avLst/>
          </a:prstGeom>
          <a:solidFill>
            <a:schemeClr val="bg1"/>
          </a:solidFill>
        </p:spPr>
        <p:txBody>
          <a:bodyPr wrap="square" tIns="0" bIns="0" rtlCol="0">
            <a:spAutoFit/>
          </a:bodyPr>
          <a:lstStyle/>
          <a:p>
            <a:pPr algn="ctr"/>
            <a:r>
              <a:rPr lang="en-US" dirty="0">
                <a:solidFill>
                  <a:schemeClr val="accent4">
                    <a:lumMod val="50000"/>
                  </a:schemeClr>
                </a:solidFill>
              </a:rPr>
              <a:t>Input observation</a:t>
            </a:r>
          </a:p>
        </p:txBody>
      </p:sp>
      <p:sp>
        <p:nvSpPr>
          <p:cNvPr id="50" name="ZoneTexte 49">
            <a:extLst>
              <a:ext uri="{FF2B5EF4-FFF2-40B4-BE49-F238E27FC236}">
                <a16:creationId xmlns:a16="http://schemas.microsoft.com/office/drawing/2014/main" xmlns="" id="{5090C2C2-DAD4-470E-8F32-5D51661EC038}"/>
              </a:ext>
            </a:extLst>
          </p:cNvPr>
          <p:cNvSpPr txBox="1"/>
          <p:nvPr/>
        </p:nvSpPr>
        <p:spPr>
          <a:xfrm>
            <a:off x="5233394" y="2540585"/>
            <a:ext cx="1357446" cy="553998"/>
          </a:xfrm>
          <a:prstGeom prst="rect">
            <a:avLst/>
          </a:prstGeom>
          <a:solidFill>
            <a:schemeClr val="bg1"/>
          </a:solidFill>
        </p:spPr>
        <p:txBody>
          <a:bodyPr wrap="square" lIns="0" tIns="0" rIns="0" bIns="0" rtlCol="0">
            <a:spAutoFit/>
          </a:bodyPr>
          <a:lstStyle/>
          <a:p>
            <a:pPr algn="ctr"/>
            <a:r>
              <a:rPr lang="en-US" dirty="0">
                <a:solidFill>
                  <a:schemeClr val="accent1">
                    <a:lumMod val="75000"/>
                  </a:schemeClr>
                </a:solidFill>
              </a:rPr>
              <a:t>Specimen requirements</a:t>
            </a:r>
          </a:p>
        </p:txBody>
      </p:sp>
      <p:sp>
        <p:nvSpPr>
          <p:cNvPr id="27" name="Titre 1">
            <a:extLst>
              <a:ext uri="{FF2B5EF4-FFF2-40B4-BE49-F238E27FC236}">
                <a16:creationId xmlns:a16="http://schemas.microsoft.com/office/drawing/2014/main" xmlns="" id="{89E88535-CF7D-4F44-9EE2-CF7FF587E874}"/>
              </a:ext>
            </a:extLst>
          </p:cNvPr>
          <p:cNvSpPr txBox="1">
            <a:spLocks/>
          </p:cNvSpPr>
          <p:nvPr/>
        </p:nvSpPr>
        <p:spPr>
          <a:xfrm>
            <a:off x="393290" y="46977"/>
            <a:ext cx="11228439" cy="816079"/>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a:t>Example “B”: a single test</a:t>
            </a:r>
          </a:p>
        </p:txBody>
      </p:sp>
      <p:sp>
        <p:nvSpPr>
          <p:cNvPr id="2" name="Espace réservé du numéro de diapositive 1">
            <a:extLst>
              <a:ext uri="{FF2B5EF4-FFF2-40B4-BE49-F238E27FC236}">
                <a16:creationId xmlns:a16="http://schemas.microsoft.com/office/drawing/2014/main" xmlns="" id="{809B6099-BAAF-4642-9B3A-44E0AE0D66EC}"/>
              </a:ext>
            </a:extLst>
          </p:cNvPr>
          <p:cNvSpPr>
            <a:spLocks noGrp="1"/>
          </p:cNvSpPr>
          <p:nvPr>
            <p:ph type="sldNum" sz="quarter" idx="12"/>
          </p:nvPr>
        </p:nvSpPr>
        <p:spPr/>
        <p:txBody>
          <a:bodyPr/>
          <a:lstStyle/>
          <a:p>
            <a:fld id="{AB67725B-D602-4F4A-8836-D4C17398D8E4}" type="slidenum">
              <a:rPr lang="fr-FR" smtClean="0"/>
              <a:t>6</a:t>
            </a:fld>
            <a:endParaRPr lang="fr-FR"/>
          </a:p>
        </p:txBody>
      </p:sp>
    </p:spTree>
    <p:extLst>
      <p:ext uri="{BB962C8B-B14F-4D97-AF65-F5344CB8AC3E}">
        <p14:creationId xmlns:p14="http://schemas.microsoft.com/office/powerpoint/2010/main" val="260516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E4F4061-9CC3-44DE-A35B-08486D6268A7}"/>
              </a:ext>
            </a:extLst>
          </p:cNvPr>
          <p:cNvSpPr>
            <a:spLocks noGrp="1"/>
          </p:cNvSpPr>
          <p:nvPr>
            <p:ph type="title"/>
          </p:nvPr>
        </p:nvSpPr>
        <p:spPr>
          <a:xfrm>
            <a:off x="260638" y="198254"/>
            <a:ext cx="10515600" cy="765585"/>
          </a:xfrm>
        </p:spPr>
        <p:txBody>
          <a:bodyPr>
            <a:normAutofit fontScale="90000"/>
          </a:bodyPr>
          <a:lstStyle/>
          <a:p>
            <a:r>
              <a:rPr lang="en-US" sz="3600" dirty="0"/>
              <a:t>“A” tested at Jan-2018 and May-2018 connectathons,</a:t>
            </a:r>
            <a:br>
              <a:rPr lang="en-US" sz="3600" dirty="0"/>
            </a:br>
            <a:r>
              <a:rPr lang="en-US" sz="3600" dirty="0"/>
              <a:t>and then pushed back by FMG in July 2018</a:t>
            </a:r>
          </a:p>
        </p:txBody>
      </p:sp>
      <p:sp>
        <p:nvSpPr>
          <p:cNvPr id="3" name="Flèche : droite 2">
            <a:extLst>
              <a:ext uri="{FF2B5EF4-FFF2-40B4-BE49-F238E27FC236}">
                <a16:creationId xmlns:a16="http://schemas.microsoft.com/office/drawing/2014/main" xmlns="" id="{799705AE-FB78-42DA-8F6A-07BC15E16205}"/>
              </a:ext>
            </a:extLst>
          </p:cNvPr>
          <p:cNvSpPr/>
          <p:nvPr/>
        </p:nvSpPr>
        <p:spPr>
          <a:xfrm rot="5400000">
            <a:off x="3678783" y="4208180"/>
            <a:ext cx="2998200" cy="1506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èche : droite 3">
            <a:extLst>
              <a:ext uri="{FF2B5EF4-FFF2-40B4-BE49-F238E27FC236}">
                <a16:creationId xmlns:a16="http://schemas.microsoft.com/office/drawing/2014/main" xmlns="" id="{931A39E9-024A-48FE-A0B7-DA18FE374502}"/>
              </a:ext>
            </a:extLst>
          </p:cNvPr>
          <p:cNvSpPr/>
          <p:nvPr/>
        </p:nvSpPr>
        <p:spPr>
          <a:xfrm rot="5400000">
            <a:off x="3755927" y="3588489"/>
            <a:ext cx="1793492" cy="150613"/>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xmlns="" id="{120661EF-D584-4976-BE20-9D8672A9A2DB}"/>
              </a:ext>
            </a:extLst>
          </p:cNvPr>
          <p:cNvSpPr/>
          <p:nvPr/>
        </p:nvSpPr>
        <p:spPr>
          <a:xfrm>
            <a:off x="255052" y="1037764"/>
            <a:ext cx="1529363" cy="539403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000" dirty="0">
                <a:solidFill>
                  <a:srgbClr val="0070C0"/>
                </a:solidFill>
              </a:rPr>
              <a:t>Catalog</a:t>
            </a:r>
          </a:p>
          <a:p>
            <a:endParaRPr lang="en-US" sz="2000" dirty="0">
              <a:solidFill>
                <a:srgbClr val="0070C0"/>
              </a:solidFill>
            </a:endParaRPr>
          </a:p>
          <a:p>
            <a:pPr marL="176213"/>
            <a:endParaRPr lang="en-US" sz="1200" dirty="0">
              <a:solidFill>
                <a:schemeClr val="bg1"/>
              </a:solidFill>
            </a:endParaRPr>
          </a:p>
          <a:p>
            <a:pPr marL="176213"/>
            <a:r>
              <a:rPr lang="en-US" sz="1400" dirty="0">
                <a:solidFill>
                  <a:schemeClr val="bg1"/>
                </a:solidFill>
              </a:rPr>
              <a:t>entry</a:t>
            </a:r>
          </a:p>
          <a:p>
            <a:pPr marL="176213"/>
            <a:r>
              <a:rPr lang="en-US" sz="1400" dirty="0">
                <a:solidFill>
                  <a:schemeClr val="bg1"/>
                </a:solidFill>
              </a:rPr>
              <a:t>entry</a:t>
            </a:r>
          </a:p>
          <a:p>
            <a:pPr marL="176213"/>
            <a:r>
              <a:rPr lang="en-US" sz="1400" dirty="0">
                <a:solidFill>
                  <a:schemeClr val="bg1"/>
                </a:solidFill>
              </a:rPr>
              <a:t>entry</a:t>
            </a:r>
          </a:p>
          <a:p>
            <a:pPr marL="176213"/>
            <a:r>
              <a:rPr lang="en-US" sz="1400" dirty="0">
                <a:solidFill>
                  <a:schemeClr val="bg1"/>
                </a:solidFill>
              </a:rPr>
              <a:t>…</a:t>
            </a:r>
          </a:p>
          <a:p>
            <a:pPr marL="176213"/>
            <a:endParaRPr lang="en-US" sz="1400" dirty="0">
              <a:solidFill>
                <a:schemeClr val="bg1"/>
              </a:solidFill>
            </a:endParaRPr>
          </a:p>
          <a:p>
            <a:pPr marL="176213"/>
            <a:endParaRPr lang="en-US" sz="1400" dirty="0">
              <a:solidFill>
                <a:schemeClr val="bg1"/>
              </a:solidFill>
            </a:endParaRPr>
          </a:p>
          <a:p>
            <a:pPr marL="176213"/>
            <a:endParaRPr lang="en-US" sz="1200" dirty="0">
              <a:solidFill>
                <a:schemeClr val="bg1"/>
              </a:solidFill>
            </a:endParaRPr>
          </a:p>
          <a:p>
            <a:pPr marL="176213"/>
            <a:endParaRPr lang="en-US" sz="1400" dirty="0">
              <a:solidFill>
                <a:schemeClr val="bg1"/>
              </a:solidFill>
            </a:endParaRPr>
          </a:p>
          <a:p>
            <a:pPr marL="176213"/>
            <a:r>
              <a:rPr lang="en-US" sz="1400" dirty="0">
                <a:solidFill>
                  <a:schemeClr val="bg1"/>
                </a:solidFill>
              </a:rPr>
              <a:t>entry</a:t>
            </a:r>
          </a:p>
          <a:p>
            <a:pPr marL="176213"/>
            <a:r>
              <a:rPr lang="en-US" sz="1400" dirty="0">
                <a:solidFill>
                  <a:schemeClr val="bg1"/>
                </a:solidFill>
              </a:rPr>
              <a:t>…</a:t>
            </a:r>
          </a:p>
          <a:p>
            <a:pPr marL="176213"/>
            <a:endParaRPr lang="en-US" sz="1400" dirty="0">
              <a:solidFill>
                <a:schemeClr val="bg1"/>
              </a:solidFill>
            </a:endParaRPr>
          </a:p>
          <a:p>
            <a:pPr marL="176213"/>
            <a:endParaRPr lang="en-US" sz="1400" dirty="0">
              <a:solidFill>
                <a:schemeClr val="bg1"/>
              </a:solidFill>
            </a:endParaRPr>
          </a:p>
          <a:p>
            <a:pPr marL="176213"/>
            <a:endParaRPr lang="en-US" sz="1400" dirty="0">
              <a:solidFill>
                <a:schemeClr val="bg1"/>
              </a:solidFill>
            </a:endParaRPr>
          </a:p>
          <a:p>
            <a:pPr marL="176213"/>
            <a:endParaRPr lang="en-US" sz="1400" dirty="0">
              <a:solidFill>
                <a:schemeClr val="bg1"/>
              </a:solidFill>
            </a:endParaRPr>
          </a:p>
          <a:p>
            <a:pPr marL="176213"/>
            <a:r>
              <a:rPr lang="en-US" sz="1400" dirty="0">
                <a:solidFill>
                  <a:schemeClr val="bg1"/>
                </a:solidFill>
              </a:rPr>
              <a:t>entry</a:t>
            </a:r>
          </a:p>
          <a:p>
            <a:pPr marL="176213"/>
            <a:r>
              <a:rPr lang="en-US" sz="1400" dirty="0">
                <a:solidFill>
                  <a:schemeClr val="bg1"/>
                </a:solidFill>
              </a:rPr>
              <a:t>…</a:t>
            </a:r>
          </a:p>
          <a:p>
            <a:pPr marL="176213"/>
            <a:endParaRPr lang="en-US" sz="1400" dirty="0">
              <a:solidFill>
                <a:schemeClr val="bg1"/>
              </a:solidFill>
            </a:endParaRPr>
          </a:p>
          <a:p>
            <a:pPr marL="176213"/>
            <a:endParaRPr lang="en-US" sz="1400" dirty="0">
              <a:solidFill>
                <a:schemeClr val="bg1"/>
              </a:solidFill>
            </a:endParaRPr>
          </a:p>
          <a:p>
            <a:pPr marL="176213"/>
            <a:endParaRPr lang="en-US" sz="1400" dirty="0">
              <a:solidFill>
                <a:schemeClr val="bg1"/>
              </a:solidFill>
            </a:endParaRPr>
          </a:p>
          <a:p>
            <a:pPr marL="176213"/>
            <a:endParaRPr lang="en-US" sz="1400" dirty="0">
              <a:solidFill>
                <a:schemeClr val="bg1"/>
              </a:solidFill>
            </a:endParaRPr>
          </a:p>
          <a:p>
            <a:pPr marL="176213"/>
            <a:r>
              <a:rPr lang="en-US" sz="1400" dirty="0">
                <a:solidFill>
                  <a:schemeClr val="bg1"/>
                </a:solidFill>
              </a:rPr>
              <a:t>entry</a:t>
            </a:r>
          </a:p>
          <a:p>
            <a:endParaRPr lang="en-US" sz="2000" dirty="0">
              <a:solidFill>
                <a:srgbClr val="0070C0"/>
              </a:solidFill>
            </a:endParaRPr>
          </a:p>
        </p:txBody>
      </p:sp>
      <p:sp>
        <p:nvSpPr>
          <p:cNvPr id="6" name="Rectangle 5">
            <a:extLst>
              <a:ext uri="{FF2B5EF4-FFF2-40B4-BE49-F238E27FC236}">
                <a16:creationId xmlns:a16="http://schemas.microsoft.com/office/drawing/2014/main" xmlns="" id="{43AD23CA-3978-4AFF-AA11-B10AC0402102}"/>
              </a:ext>
            </a:extLst>
          </p:cNvPr>
          <p:cNvSpPr/>
          <p:nvPr/>
        </p:nvSpPr>
        <p:spPr>
          <a:xfrm>
            <a:off x="2823952" y="1510756"/>
            <a:ext cx="2389687" cy="95149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a:solidFill>
                <a:schemeClr val="bg1"/>
              </a:solidFill>
            </a:endParaRPr>
          </a:p>
        </p:txBody>
      </p:sp>
      <p:sp>
        <p:nvSpPr>
          <p:cNvPr id="7" name="Rectangle 6">
            <a:extLst>
              <a:ext uri="{FF2B5EF4-FFF2-40B4-BE49-F238E27FC236}">
                <a16:creationId xmlns:a16="http://schemas.microsoft.com/office/drawing/2014/main" xmlns="" id="{1961F867-1497-4EBA-B941-95FA6AD4ECF7}"/>
              </a:ext>
            </a:extLst>
          </p:cNvPr>
          <p:cNvSpPr/>
          <p:nvPr/>
        </p:nvSpPr>
        <p:spPr>
          <a:xfrm>
            <a:off x="2976352" y="1663156"/>
            <a:ext cx="2389687" cy="95149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a:solidFill>
                <a:schemeClr val="bg1"/>
              </a:solidFill>
            </a:endParaRPr>
          </a:p>
        </p:txBody>
      </p:sp>
      <p:sp>
        <p:nvSpPr>
          <p:cNvPr id="8" name="Rectangle 7">
            <a:extLst>
              <a:ext uri="{FF2B5EF4-FFF2-40B4-BE49-F238E27FC236}">
                <a16:creationId xmlns:a16="http://schemas.microsoft.com/office/drawing/2014/main" xmlns="" id="{F39FD14E-9236-4938-B6B1-A4EEC23D13AB}"/>
              </a:ext>
            </a:extLst>
          </p:cNvPr>
          <p:cNvSpPr/>
          <p:nvPr/>
        </p:nvSpPr>
        <p:spPr>
          <a:xfrm>
            <a:off x="3128752" y="1815556"/>
            <a:ext cx="2389687" cy="95149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EntryDefinition</a:t>
            </a:r>
          </a:p>
          <a:p>
            <a:pPr algn="ctr"/>
            <a:r>
              <a:rPr lang="en-US" sz="2000" dirty="0">
                <a:solidFill>
                  <a:schemeClr val="bg1"/>
                </a:solidFill>
              </a:rPr>
              <a:t>(orderable)</a:t>
            </a:r>
          </a:p>
        </p:txBody>
      </p:sp>
      <p:sp>
        <p:nvSpPr>
          <p:cNvPr id="9" name="Flèche : droite 8">
            <a:extLst>
              <a:ext uri="{FF2B5EF4-FFF2-40B4-BE49-F238E27FC236}">
                <a16:creationId xmlns:a16="http://schemas.microsoft.com/office/drawing/2014/main" xmlns="" id="{6D202A1B-C462-4665-823D-B1B33B2E5DD8}"/>
              </a:ext>
            </a:extLst>
          </p:cNvPr>
          <p:cNvSpPr/>
          <p:nvPr/>
        </p:nvSpPr>
        <p:spPr>
          <a:xfrm>
            <a:off x="1784416" y="1892874"/>
            <a:ext cx="1000432" cy="150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èche : droite 9">
            <a:extLst>
              <a:ext uri="{FF2B5EF4-FFF2-40B4-BE49-F238E27FC236}">
                <a16:creationId xmlns:a16="http://schemas.microsoft.com/office/drawing/2014/main" xmlns="" id="{812473FD-465B-4757-A296-97782CB4B28B}"/>
              </a:ext>
            </a:extLst>
          </p:cNvPr>
          <p:cNvSpPr/>
          <p:nvPr/>
        </p:nvSpPr>
        <p:spPr>
          <a:xfrm>
            <a:off x="1792236" y="2045274"/>
            <a:ext cx="1145011" cy="150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èche : droite 10">
            <a:extLst>
              <a:ext uri="{FF2B5EF4-FFF2-40B4-BE49-F238E27FC236}">
                <a16:creationId xmlns:a16="http://schemas.microsoft.com/office/drawing/2014/main" xmlns="" id="{4A9591C5-CB05-43BC-8ADA-0B3F7861E0B7}"/>
              </a:ext>
            </a:extLst>
          </p:cNvPr>
          <p:cNvSpPr/>
          <p:nvPr/>
        </p:nvSpPr>
        <p:spPr>
          <a:xfrm>
            <a:off x="1784416" y="2197674"/>
            <a:ext cx="1305232" cy="150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63462945-01F3-4575-B7F6-52911D969872}"/>
              </a:ext>
            </a:extLst>
          </p:cNvPr>
          <p:cNvSpPr/>
          <p:nvPr/>
        </p:nvSpPr>
        <p:spPr>
          <a:xfrm>
            <a:off x="6245355" y="1852669"/>
            <a:ext cx="2819625" cy="79581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ActivityDefinition</a:t>
            </a:r>
          </a:p>
          <a:p>
            <a:pPr algn="ctr"/>
            <a:r>
              <a:rPr lang="en-US" sz="2000" dirty="0">
                <a:solidFill>
                  <a:schemeClr val="bg1"/>
                </a:solidFill>
              </a:rPr>
              <a:t>(IVD panel or test)</a:t>
            </a:r>
          </a:p>
        </p:txBody>
      </p:sp>
      <p:sp>
        <p:nvSpPr>
          <p:cNvPr id="13" name="Flèche : droite 12">
            <a:extLst>
              <a:ext uri="{FF2B5EF4-FFF2-40B4-BE49-F238E27FC236}">
                <a16:creationId xmlns:a16="http://schemas.microsoft.com/office/drawing/2014/main" xmlns="" id="{0A34FC10-CF90-4631-8573-D7632A2EB6BF}"/>
              </a:ext>
            </a:extLst>
          </p:cNvPr>
          <p:cNvSpPr/>
          <p:nvPr/>
        </p:nvSpPr>
        <p:spPr>
          <a:xfrm>
            <a:off x="5520599" y="2216221"/>
            <a:ext cx="695632" cy="150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6C4C8E3F-03E1-4C8D-9808-8364B7D0FA24}"/>
              </a:ext>
            </a:extLst>
          </p:cNvPr>
          <p:cNvSpPr/>
          <p:nvPr/>
        </p:nvSpPr>
        <p:spPr>
          <a:xfrm>
            <a:off x="3128751" y="3244371"/>
            <a:ext cx="2389687" cy="80937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EntryDefinition</a:t>
            </a:r>
          </a:p>
          <a:p>
            <a:pPr algn="ctr"/>
            <a:r>
              <a:rPr lang="en-US" sz="2000" dirty="0">
                <a:solidFill>
                  <a:schemeClr val="bg1"/>
                </a:solidFill>
              </a:rPr>
              <a:t>(supporting)</a:t>
            </a:r>
          </a:p>
        </p:txBody>
      </p:sp>
      <p:sp>
        <p:nvSpPr>
          <p:cNvPr id="15" name="Flèche : droite 14">
            <a:extLst>
              <a:ext uri="{FF2B5EF4-FFF2-40B4-BE49-F238E27FC236}">
                <a16:creationId xmlns:a16="http://schemas.microsoft.com/office/drawing/2014/main" xmlns="" id="{AA5418D9-73C8-4315-976E-0AA3CFD806CE}"/>
              </a:ext>
            </a:extLst>
          </p:cNvPr>
          <p:cNvSpPr/>
          <p:nvPr/>
        </p:nvSpPr>
        <p:spPr>
          <a:xfrm rot="5400000">
            <a:off x="4057847" y="2939071"/>
            <a:ext cx="459985" cy="150613"/>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èche : droite 15">
            <a:extLst>
              <a:ext uri="{FF2B5EF4-FFF2-40B4-BE49-F238E27FC236}">
                <a16:creationId xmlns:a16="http://schemas.microsoft.com/office/drawing/2014/main" xmlns="" id="{0A458095-4672-4A70-A1E1-261B9FA84AD6}"/>
              </a:ext>
            </a:extLst>
          </p:cNvPr>
          <p:cNvSpPr/>
          <p:nvPr/>
        </p:nvSpPr>
        <p:spPr>
          <a:xfrm>
            <a:off x="1802179" y="3595876"/>
            <a:ext cx="1305232" cy="1501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xmlns="" id="{93FAA9E6-1A54-4B20-83E7-8D0D9A7C9549}"/>
              </a:ext>
            </a:extLst>
          </p:cNvPr>
          <p:cNvSpPr/>
          <p:nvPr/>
        </p:nvSpPr>
        <p:spPr>
          <a:xfrm>
            <a:off x="6791267" y="3119733"/>
            <a:ext cx="2819625" cy="101869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SpecimenDefinition</a:t>
            </a:r>
          </a:p>
          <a:p>
            <a:pPr algn="ctr"/>
            <a:r>
              <a:rPr lang="en-US" sz="2000" dirty="0">
                <a:solidFill>
                  <a:schemeClr val="bg1"/>
                </a:solidFill>
              </a:rPr>
              <a:t>(kind of sample to be provided to lab)</a:t>
            </a:r>
          </a:p>
        </p:txBody>
      </p:sp>
      <p:sp>
        <p:nvSpPr>
          <p:cNvPr id="18" name="Flèche : droite 17">
            <a:extLst>
              <a:ext uri="{FF2B5EF4-FFF2-40B4-BE49-F238E27FC236}">
                <a16:creationId xmlns:a16="http://schemas.microsoft.com/office/drawing/2014/main" xmlns="" id="{93C3F8FE-02A4-43F5-BB00-1F313F38E5B3}"/>
              </a:ext>
            </a:extLst>
          </p:cNvPr>
          <p:cNvSpPr/>
          <p:nvPr/>
        </p:nvSpPr>
        <p:spPr>
          <a:xfrm>
            <a:off x="5522907" y="3541651"/>
            <a:ext cx="1268360" cy="1501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184144E5-7B86-4846-A331-9925CFB24C9F}"/>
              </a:ext>
            </a:extLst>
          </p:cNvPr>
          <p:cNvSpPr/>
          <p:nvPr/>
        </p:nvSpPr>
        <p:spPr>
          <a:xfrm>
            <a:off x="3493585" y="4560542"/>
            <a:ext cx="2389687" cy="80937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EntryDefinition</a:t>
            </a:r>
          </a:p>
          <a:p>
            <a:pPr algn="ctr"/>
            <a:r>
              <a:rPr lang="en-US" sz="2000" dirty="0">
                <a:solidFill>
                  <a:schemeClr val="bg1"/>
                </a:solidFill>
              </a:rPr>
              <a:t>(supporting)</a:t>
            </a:r>
          </a:p>
        </p:txBody>
      </p:sp>
      <p:sp>
        <p:nvSpPr>
          <p:cNvPr id="20" name="Flèche : droite 19">
            <a:extLst>
              <a:ext uri="{FF2B5EF4-FFF2-40B4-BE49-F238E27FC236}">
                <a16:creationId xmlns:a16="http://schemas.microsoft.com/office/drawing/2014/main" xmlns="" id="{BC478682-F3B2-4FF6-AEBA-4A1E8281B4EE}"/>
              </a:ext>
            </a:extLst>
          </p:cNvPr>
          <p:cNvSpPr/>
          <p:nvPr/>
        </p:nvSpPr>
        <p:spPr>
          <a:xfrm>
            <a:off x="1802179" y="4912047"/>
            <a:ext cx="1670066" cy="150164"/>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xmlns="" id="{61B79D87-F058-4C12-99F2-C2F9281384B8}"/>
              </a:ext>
            </a:extLst>
          </p:cNvPr>
          <p:cNvSpPr/>
          <p:nvPr/>
        </p:nvSpPr>
        <p:spPr>
          <a:xfrm>
            <a:off x="7156101" y="4500357"/>
            <a:ext cx="2994669" cy="87745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ObservationDefinition</a:t>
            </a:r>
          </a:p>
        </p:txBody>
      </p:sp>
      <p:sp>
        <p:nvSpPr>
          <p:cNvPr id="22" name="Flèche : droite 21">
            <a:extLst>
              <a:ext uri="{FF2B5EF4-FFF2-40B4-BE49-F238E27FC236}">
                <a16:creationId xmlns:a16="http://schemas.microsoft.com/office/drawing/2014/main" xmlns="" id="{3F3C4C4F-CE7C-44FE-B084-92A59BB09CF7}"/>
              </a:ext>
            </a:extLst>
          </p:cNvPr>
          <p:cNvSpPr/>
          <p:nvPr/>
        </p:nvSpPr>
        <p:spPr>
          <a:xfrm>
            <a:off x="5887741" y="4857822"/>
            <a:ext cx="1268360" cy="150164"/>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ZoneTexte 22">
            <a:extLst>
              <a:ext uri="{FF2B5EF4-FFF2-40B4-BE49-F238E27FC236}">
                <a16:creationId xmlns:a16="http://schemas.microsoft.com/office/drawing/2014/main" xmlns="" id="{C27A9119-2D4D-4B9E-B807-115FC553BBCB}"/>
              </a:ext>
            </a:extLst>
          </p:cNvPr>
          <p:cNvSpPr txBox="1"/>
          <p:nvPr/>
        </p:nvSpPr>
        <p:spPr>
          <a:xfrm>
            <a:off x="3624649" y="2784385"/>
            <a:ext cx="849660" cy="369332"/>
          </a:xfrm>
          <a:prstGeom prst="rect">
            <a:avLst/>
          </a:prstGeom>
          <a:noFill/>
        </p:spPr>
        <p:txBody>
          <a:bodyPr wrap="square" rtlCol="0">
            <a:spAutoFit/>
          </a:bodyPr>
          <a:lstStyle/>
          <a:p>
            <a:r>
              <a:rPr lang="en-US" dirty="0">
                <a:solidFill>
                  <a:srgbClr val="FF0000"/>
                </a:solidFill>
              </a:rPr>
              <a:t>uses</a:t>
            </a:r>
          </a:p>
        </p:txBody>
      </p:sp>
      <p:sp>
        <p:nvSpPr>
          <p:cNvPr id="24" name="ZoneTexte 23">
            <a:extLst>
              <a:ext uri="{FF2B5EF4-FFF2-40B4-BE49-F238E27FC236}">
                <a16:creationId xmlns:a16="http://schemas.microsoft.com/office/drawing/2014/main" xmlns="" id="{2EF47CDA-22C8-404D-AE57-80A1670ABFD3}"/>
              </a:ext>
            </a:extLst>
          </p:cNvPr>
          <p:cNvSpPr txBox="1"/>
          <p:nvPr/>
        </p:nvSpPr>
        <p:spPr>
          <a:xfrm>
            <a:off x="3472245" y="4135058"/>
            <a:ext cx="1349088" cy="369332"/>
          </a:xfrm>
          <a:prstGeom prst="rect">
            <a:avLst/>
          </a:prstGeom>
          <a:noFill/>
        </p:spPr>
        <p:txBody>
          <a:bodyPr wrap="square" rtlCol="0">
            <a:spAutoFit/>
          </a:bodyPr>
          <a:lstStyle/>
          <a:p>
            <a:r>
              <a:rPr lang="en-US" dirty="0">
                <a:solidFill>
                  <a:srgbClr val="FF0000"/>
                </a:solidFill>
              </a:rPr>
              <a:t>has-input</a:t>
            </a:r>
          </a:p>
        </p:txBody>
      </p:sp>
      <p:sp>
        <p:nvSpPr>
          <p:cNvPr id="25" name="Rectangle 24">
            <a:extLst>
              <a:ext uri="{FF2B5EF4-FFF2-40B4-BE49-F238E27FC236}">
                <a16:creationId xmlns:a16="http://schemas.microsoft.com/office/drawing/2014/main" xmlns="" id="{0F5FC8C5-FDA6-434B-AF78-0F2FDEE49D88}"/>
              </a:ext>
            </a:extLst>
          </p:cNvPr>
          <p:cNvSpPr/>
          <p:nvPr/>
        </p:nvSpPr>
        <p:spPr>
          <a:xfrm>
            <a:off x="4018795" y="5782587"/>
            <a:ext cx="2389687" cy="80937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EntryDefinition</a:t>
            </a:r>
          </a:p>
          <a:p>
            <a:pPr algn="ctr"/>
            <a:r>
              <a:rPr lang="en-US" sz="2000" dirty="0">
                <a:solidFill>
                  <a:schemeClr val="bg1"/>
                </a:solidFill>
              </a:rPr>
              <a:t>(supporting)</a:t>
            </a:r>
          </a:p>
        </p:txBody>
      </p:sp>
      <p:sp>
        <p:nvSpPr>
          <p:cNvPr id="26" name="Flèche : droite 25">
            <a:extLst>
              <a:ext uri="{FF2B5EF4-FFF2-40B4-BE49-F238E27FC236}">
                <a16:creationId xmlns:a16="http://schemas.microsoft.com/office/drawing/2014/main" xmlns="" id="{8ED3EC9E-9146-4C04-911F-9F28DB62C6F7}"/>
              </a:ext>
            </a:extLst>
          </p:cNvPr>
          <p:cNvSpPr/>
          <p:nvPr/>
        </p:nvSpPr>
        <p:spPr>
          <a:xfrm>
            <a:off x="1802179" y="6134092"/>
            <a:ext cx="2195276" cy="16379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33FEE887-FD48-4E89-ACE7-B7BE187858E1}"/>
              </a:ext>
            </a:extLst>
          </p:cNvPr>
          <p:cNvSpPr/>
          <p:nvPr/>
        </p:nvSpPr>
        <p:spPr>
          <a:xfrm>
            <a:off x="7681311" y="5722401"/>
            <a:ext cx="3309970" cy="87745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rgbClr val="0070C0"/>
                </a:solidFill>
              </a:rPr>
              <a:t>ObservationDefinition</a:t>
            </a:r>
          </a:p>
        </p:txBody>
      </p:sp>
      <p:sp>
        <p:nvSpPr>
          <p:cNvPr id="28" name="Flèche : droite 27">
            <a:extLst>
              <a:ext uri="{FF2B5EF4-FFF2-40B4-BE49-F238E27FC236}">
                <a16:creationId xmlns:a16="http://schemas.microsoft.com/office/drawing/2014/main" xmlns="" id="{5BD230BE-1821-424B-A2FD-0FB153C62FF3}"/>
              </a:ext>
            </a:extLst>
          </p:cNvPr>
          <p:cNvSpPr/>
          <p:nvPr/>
        </p:nvSpPr>
        <p:spPr>
          <a:xfrm>
            <a:off x="6412951" y="6079867"/>
            <a:ext cx="1268360" cy="15016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ZoneTexte 28">
            <a:extLst>
              <a:ext uri="{FF2B5EF4-FFF2-40B4-BE49-F238E27FC236}">
                <a16:creationId xmlns:a16="http://schemas.microsoft.com/office/drawing/2014/main" xmlns="" id="{E194672F-9A38-4DD5-A53F-3D63473FA668}"/>
              </a:ext>
            </a:extLst>
          </p:cNvPr>
          <p:cNvSpPr txBox="1"/>
          <p:nvPr/>
        </p:nvSpPr>
        <p:spPr>
          <a:xfrm>
            <a:off x="3747757" y="5454337"/>
            <a:ext cx="1659217" cy="369332"/>
          </a:xfrm>
          <a:prstGeom prst="rect">
            <a:avLst/>
          </a:prstGeom>
          <a:noFill/>
        </p:spPr>
        <p:txBody>
          <a:bodyPr wrap="square" rtlCol="0">
            <a:spAutoFit/>
          </a:bodyPr>
          <a:lstStyle/>
          <a:p>
            <a:r>
              <a:rPr lang="en-US" dirty="0">
                <a:solidFill>
                  <a:srgbClr val="FF0000"/>
                </a:solidFill>
              </a:rPr>
              <a:t>has-output</a:t>
            </a:r>
          </a:p>
        </p:txBody>
      </p:sp>
      <p:sp>
        <p:nvSpPr>
          <p:cNvPr id="30" name="ZoneTexte 29">
            <a:extLst>
              <a:ext uri="{FF2B5EF4-FFF2-40B4-BE49-F238E27FC236}">
                <a16:creationId xmlns:a16="http://schemas.microsoft.com/office/drawing/2014/main" xmlns="" id="{C0E2BBFD-C73C-4E56-AA63-81E989FE2D51}"/>
              </a:ext>
            </a:extLst>
          </p:cNvPr>
          <p:cNvSpPr txBox="1"/>
          <p:nvPr/>
        </p:nvSpPr>
        <p:spPr>
          <a:xfrm>
            <a:off x="9920748" y="1931411"/>
            <a:ext cx="2031101" cy="646331"/>
          </a:xfrm>
          <a:prstGeom prst="rect">
            <a:avLst/>
          </a:prstGeom>
          <a:noFill/>
        </p:spPr>
        <p:txBody>
          <a:bodyPr wrap="square" rtlCol="0">
            <a:spAutoFit/>
          </a:bodyPr>
          <a:lstStyle/>
          <a:p>
            <a:r>
              <a:rPr lang="en-US" dirty="0"/>
              <a:t>Serum electrolyte panel</a:t>
            </a:r>
          </a:p>
        </p:txBody>
      </p:sp>
      <p:sp>
        <p:nvSpPr>
          <p:cNvPr id="31" name="ZoneTexte 30">
            <a:extLst>
              <a:ext uri="{FF2B5EF4-FFF2-40B4-BE49-F238E27FC236}">
                <a16:creationId xmlns:a16="http://schemas.microsoft.com/office/drawing/2014/main" xmlns="" id="{0132FCD4-BEB3-4864-B8A3-EA8CCEF6C527}"/>
              </a:ext>
            </a:extLst>
          </p:cNvPr>
          <p:cNvSpPr txBox="1"/>
          <p:nvPr/>
        </p:nvSpPr>
        <p:spPr>
          <a:xfrm>
            <a:off x="10265173" y="3246046"/>
            <a:ext cx="1671775" cy="646331"/>
          </a:xfrm>
          <a:prstGeom prst="rect">
            <a:avLst/>
          </a:prstGeom>
          <a:noFill/>
        </p:spPr>
        <p:txBody>
          <a:bodyPr wrap="square" rtlCol="0">
            <a:spAutoFit/>
          </a:bodyPr>
          <a:lstStyle/>
          <a:p>
            <a:r>
              <a:rPr lang="en-US" dirty="0"/>
              <a:t>Venous blood specimen</a:t>
            </a:r>
          </a:p>
        </p:txBody>
      </p:sp>
      <p:sp>
        <p:nvSpPr>
          <p:cNvPr id="32" name="ZoneTexte 31">
            <a:extLst>
              <a:ext uri="{FF2B5EF4-FFF2-40B4-BE49-F238E27FC236}">
                <a16:creationId xmlns:a16="http://schemas.microsoft.com/office/drawing/2014/main" xmlns="" id="{3B246312-464F-40DE-85B3-F817DFD7B9DD}"/>
              </a:ext>
            </a:extLst>
          </p:cNvPr>
          <p:cNvSpPr txBox="1"/>
          <p:nvPr/>
        </p:nvSpPr>
        <p:spPr>
          <a:xfrm>
            <a:off x="10280074" y="4596930"/>
            <a:ext cx="1671775" cy="646331"/>
          </a:xfrm>
          <a:prstGeom prst="rect">
            <a:avLst/>
          </a:prstGeom>
          <a:noFill/>
        </p:spPr>
        <p:txBody>
          <a:bodyPr wrap="square" rtlCol="0">
            <a:spAutoFit/>
          </a:bodyPr>
          <a:lstStyle/>
          <a:p>
            <a:r>
              <a:rPr lang="en-US" dirty="0"/>
              <a:t>Reason for testing</a:t>
            </a:r>
          </a:p>
        </p:txBody>
      </p:sp>
      <p:sp>
        <p:nvSpPr>
          <p:cNvPr id="33" name="ZoneTexte 32">
            <a:extLst>
              <a:ext uri="{FF2B5EF4-FFF2-40B4-BE49-F238E27FC236}">
                <a16:creationId xmlns:a16="http://schemas.microsoft.com/office/drawing/2014/main" xmlns="" id="{0A07DF4C-C963-49C7-B0B8-E340D888EDBA}"/>
              </a:ext>
            </a:extLst>
          </p:cNvPr>
          <p:cNvSpPr txBox="1"/>
          <p:nvPr/>
        </p:nvSpPr>
        <p:spPr>
          <a:xfrm>
            <a:off x="11130116" y="5970283"/>
            <a:ext cx="899959" cy="646331"/>
          </a:xfrm>
          <a:prstGeom prst="rect">
            <a:avLst/>
          </a:prstGeom>
          <a:noFill/>
        </p:spPr>
        <p:txBody>
          <a:bodyPr wrap="square" rtlCol="0">
            <a:spAutoFit/>
          </a:bodyPr>
          <a:lstStyle/>
          <a:p>
            <a:r>
              <a:rPr lang="en-US" dirty="0"/>
              <a:t>Serum sodium</a:t>
            </a:r>
          </a:p>
        </p:txBody>
      </p:sp>
      <p:sp>
        <p:nvSpPr>
          <p:cNvPr id="34" name="Rectangle 33">
            <a:extLst>
              <a:ext uri="{FF2B5EF4-FFF2-40B4-BE49-F238E27FC236}">
                <a16:creationId xmlns:a16="http://schemas.microsoft.com/office/drawing/2014/main" xmlns="" id="{7596CBAF-1E97-4A6C-B9BA-8C8F13E929C2}"/>
              </a:ext>
            </a:extLst>
          </p:cNvPr>
          <p:cNvSpPr/>
          <p:nvPr/>
        </p:nvSpPr>
        <p:spPr>
          <a:xfrm rot="2471739">
            <a:off x="1420667" y="3655362"/>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1C4EB8CA-FD0A-4F41-8697-A093C5636058}"/>
              </a:ext>
            </a:extLst>
          </p:cNvPr>
          <p:cNvSpPr/>
          <p:nvPr/>
        </p:nvSpPr>
        <p:spPr>
          <a:xfrm rot="19128261" flipH="1">
            <a:off x="1435419" y="3670114"/>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ZoneTexte 35">
            <a:extLst>
              <a:ext uri="{FF2B5EF4-FFF2-40B4-BE49-F238E27FC236}">
                <a16:creationId xmlns:a16="http://schemas.microsoft.com/office/drawing/2014/main" xmlns="" id="{81144041-A228-4A87-B9D1-D6C38709644D}"/>
              </a:ext>
            </a:extLst>
          </p:cNvPr>
          <p:cNvSpPr txBox="1"/>
          <p:nvPr/>
        </p:nvSpPr>
        <p:spPr>
          <a:xfrm>
            <a:off x="8251583" y="935823"/>
            <a:ext cx="3910921" cy="923330"/>
          </a:xfrm>
          <a:prstGeom prst="rect">
            <a:avLst/>
          </a:prstGeom>
          <a:noFill/>
        </p:spPr>
        <p:txBody>
          <a:bodyPr wrap="square" rtlCol="0">
            <a:spAutoFit/>
          </a:bodyPr>
          <a:lstStyle/>
          <a:p>
            <a:r>
              <a:rPr lang="en-US" dirty="0">
                <a:solidFill>
                  <a:srgbClr val="C00000"/>
                </a:solidFill>
              </a:rPr>
              <a:t>The composition of the panel should be conveyed by the resources representing this item. Not by the catalog entries.</a:t>
            </a:r>
          </a:p>
        </p:txBody>
      </p:sp>
      <p:sp>
        <p:nvSpPr>
          <p:cNvPr id="37" name="Espace réservé du numéro de diapositive 36">
            <a:extLst>
              <a:ext uri="{FF2B5EF4-FFF2-40B4-BE49-F238E27FC236}">
                <a16:creationId xmlns:a16="http://schemas.microsoft.com/office/drawing/2014/main" xmlns="" id="{1D593010-1180-4C9B-8456-727361F03F08}"/>
              </a:ext>
            </a:extLst>
          </p:cNvPr>
          <p:cNvSpPr>
            <a:spLocks noGrp="1"/>
          </p:cNvSpPr>
          <p:nvPr>
            <p:ph type="sldNum" sz="quarter" idx="12"/>
          </p:nvPr>
        </p:nvSpPr>
        <p:spPr/>
        <p:txBody>
          <a:bodyPr/>
          <a:lstStyle/>
          <a:p>
            <a:fld id="{AB67725B-D602-4F4A-8836-D4C17398D8E4}" type="slidenum">
              <a:rPr lang="fr-FR" smtClean="0"/>
              <a:t>7</a:t>
            </a:fld>
            <a:endParaRPr lang="fr-FR"/>
          </a:p>
        </p:txBody>
      </p:sp>
    </p:spTree>
    <p:extLst>
      <p:ext uri="{BB962C8B-B14F-4D97-AF65-F5344CB8AC3E}">
        <p14:creationId xmlns:p14="http://schemas.microsoft.com/office/powerpoint/2010/main" val="154228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P spid="24" grpId="0"/>
      <p:bldP spid="25" grpId="0" animBg="1"/>
      <p:bldP spid="26" grpId="0" animBg="1"/>
      <p:bldP spid="27" grpId="0" animBg="1"/>
      <p:bldP spid="28" grpId="0" animBg="1"/>
      <p:bldP spid="29" grpId="0"/>
      <p:bldP spid="30" grpId="0"/>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76D005D9-2037-4F5C-9179-DFDC2659B7F0}"/>
              </a:ext>
            </a:extLst>
          </p:cNvPr>
          <p:cNvSpPr/>
          <p:nvPr/>
        </p:nvSpPr>
        <p:spPr>
          <a:xfrm>
            <a:off x="8691404" y="1629791"/>
            <a:ext cx="3362044" cy="3183246"/>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ActivityDefinition</a:t>
            </a:r>
          </a:p>
          <a:p>
            <a:pPr marL="268288"/>
            <a:r>
              <a:rPr lang="en-US" sz="1600" dirty="0">
                <a:solidFill>
                  <a:srgbClr val="0070C0"/>
                </a:solidFill>
              </a:rPr>
              <a:t>code</a:t>
            </a:r>
            <a:r>
              <a:rPr lang="en-US" sz="1600" dirty="0">
                <a:solidFill>
                  <a:schemeClr val="tx1"/>
                </a:solidFill>
              </a:rPr>
              <a:t>:</a:t>
            </a:r>
          </a:p>
          <a:p>
            <a:pPr marL="360363"/>
            <a:r>
              <a:rPr lang="en-US" sz="1600" dirty="0">
                <a:solidFill>
                  <a:srgbClr val="0070C0"/>
                </a:solidFill>
              </a:rPr>
              <a:t>coding</a:t>
            </a:r>
            <a:r>
              <a:rPr lang="en-US" sz="1600" dirty="0">
                <a:solidFill>
                  <a:schemeClr val="tx1"/>
                </a:solidFill>
              </a:rPr>
              <a:t>:</a:t>
            </a:r>
          </a:p>
          <a:p>
            <a:pPr marL="442913"/>
            <a:r>
              <a:rPr lang="en-US" sz="1600" dirty="0">
                <a:solidFill>
                  <a:srgbClr val="0070C0"/>
                </a:solidFill>
              </a:rPr>
              <a:t>system</a:t>
            </a:r>
            <a:r>
              <a:rPr lang="en-US" sz="1600" dirty="0">
                <a:solidFill>
                  <a:schemeClr val="tx1"/>
                </a:solidFill>
              </a:rPr>
              <a:t>: http://loinc.org</a:t>
            </a:r>
          </a:p>
          <a:p>
            <a:pPr marL="442913"/>
            <a:r>
              <a:rPr lang="en-US" sz="1600" dirty="0">
                <a:solidFill>
                  <a:srgbClr val="0070C0"/>
                </a:solidFill>
              </a:rPr>
              <a:t>code</a:t>
            </a:r>
            <a:r>
              <a:rPr lang="en-US" sz="1600" dirty="0">
                <a:solidFill>
                  <a:schemeClr val="tx1"/>
                </a:solidFill>
              </a:rPr>
              <a:t>: 24326-1</a:t>
            </a:r>
          </a:p>
          <a:p>
            <a:pPr marL="442913"/>
            <a:r>
              <a:rPr lang="en-US" sz="1600" dirty="0">
                <a:solidFill>
                  <a:srgbClr val="0070C0"/>
                </a:solidFill>
              </a:rPr>
              <a:t>display</a:t>
            </a:r>
            <a:r>
              <a:rPr lang="en-US" sz="1600" dirty="0">
                <a:solidFill>
                  <a:schemeClr val="tx1"/>
                </a:solidFill>
              </a:rPr>
              <a:t>: Serum electrolyte panel</a:t>
            </a:r>
          </a:p>
          <a:p>
            <a:pPr marL="268288"/>
            <a:r>
              <a:rPr lang="en-US" sz="1600" dirty="0">
                <a:solidFill>
                  <a:schemeClr val="tx1"/>
                </a:solidFill>
              </a:rPr>
              <a:t>…</a:t>
            </a:r>
          </a:p>
          <a:p>
            <a:pPr marL="268288"/>
            <a:r>
              <a:rPr lang="en-US" sz="1600" dirty="0">
                <a:solidFill>
                  <a:srgbClr val="0070C0"/>
                </a:solidFill>
              </a:rPr>
              <a:t>specimenRequirement</a:t>
            </a:r>
          </a:p>
          <a:p>
            <a:pPr marL="268288"/>
            <a:r>
              <a:rPr lang="en-US" sz="1600" dirty="0">
                <a:solidFill>
                  <a:srgbClr val="0070C0"/>
                </a:solidFill>
              </a:rPr>
              <a:t>observationRequirement</a:t>
            </a:r>
          </a:p>
          <a:p>
            <a:pPr marL="268288"/>
            <a:r>
              <a:rPr lang="en-US" sz="1600" dirty="0">
                <a:solidFill>
                  <a:srgbClr val="0070C0"/>
                </a:solidFill>
              </a:rPr>
              <a:t>observationResultRequirement </a:t>
            </a:r>
          </a:p>
          <a:p>
            <a:pPr marL="268288"/>
            <a:r>
              <a:rPr lang="en-US" sz="1600" dirty="0">
                <a:solidFill>
                  <a:srgbClr val="0070C0"/>
                </a:solidFill>
              </a:rPr>
              <a:t>observationResultRequirement observationResultRequirement</a:t>
            </a:r>
          </a:p>
        </p:txBody>
      </p:sp>
      <p:sp>
        <p:nvSpPr>
          <p:cNvPr id="6" name="Rectangle : coins arrondis 5">
            <a:extLst>
              <a:ext uri="{FF2B5EF4-FFF2-40B4-BE49-F238E27FC236}">
                <a16:creationId xmlns:a16="http://schemas.microsoft.com/office/drawing/2014/main" xmlns="" id="{DE115957-E080-48FD-B763-B520C28E97DD}"/>
              </a:ext>
            </a:extLst>
          </p:cNvPr>
          <p:cNvSpPr/>
          <p:nvPr/>
        </p:nvSpPr>
        <p:spPr>
          <a:xfrm>
            <a:off x="6040574" y="1888065"/>
            <a:ext cx="2286241" cy="78959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SpecimenDefinition</a:t>
            </a:r>
          </a:p>
          <a:p>
            <a:pPr marL="268288"/>
            <a:r>
              <a:rPr lang="en-US" sz="1600" dirty="0">
                <a:solidFill>
                  <a:schemeClr val="tx1"/>
                </a:solidFill>
              </a:rPr>
              <a:t>venous blood</a:t>
            </a:r>
          </a:p>
        </p:txBody>
      </p:sp>
      <p:sp>
        <p:nvSpPr>
          <p:cNvPr id="24" name="Rectangle : coins arrondis 23">
            <a:extLst>
              <a:ext uri="{FF2B5EF4-FFF2-40B4-BE49-F238E27FC236}">
                <a16:creationId xmlns:a16="http://schemas.microsoft.com/office/drawing/2014/main" xmlns="" id="{02AB1110-47D1-40E7-99B0-0EA356ADDA45}"/>
              </a:ext>
            </a:extLst>
          </p:cNvPr>
          <p:cNvSpPr/>
          <p:nvPr/>
        </p:nvSpPr>
        <p:spPr>
          <a:xfrm>
            <a:off x="6040574" y="3782084"/>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Sodium</a:t>
            </a:r>
          </a:p>
        </p:txBody>
      </p:sp>
      <p:sp>
        <p:nvSpPr>
          <p:cNvPr id="30" name="Rectangle : coins arrondis 29">
            <a:extLst>
              <a:ext uri="{FF2B5EF4-FFF2-40B4-BE49-F238E27FC236}">
                <a16:creationId xmlns:a16="http://schemas.microsoft.com/office/drawing/2014/main" xmlns="" id="{BC084F83-1E38-4B9E-B12D-139413A4737B}"/>
              </a:ext>
            </a:extLst>
          </p:cNvPr>
          <p:cNvSpPr/>
          <p:nvPr/>
        </p:nvSpPr>
        <p:spPr>
          <a:xfrm>
            <a:off x="6040574" y="4725299"/>
            <a:ext cx="2286241" cy="75228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Potassium</a:t>
            </a:r>
          </a:p>
        </p:txBody>
      </p:sp>
      <p:cxnSp>
        <p:nvCxnSpPr>
          <p:cNvPr id="31" name="Connecteur droit avec flèche 30">
            <a:extLst>
              <a:ext uri="{FF2B5EF4-FFF2-40B4-BE49-F238E27FC236}">
                <a16:creationId xmlns:a16="http://schemas.microsoft.com/office/drawing/2014/main" xmlns="" id="{F85AD6A8-6DC1-48C5-97A4-6CA1DB5FAC27}"/>
              </a:ext>
            </a:extLst>
          </p:cNvPr>
          <p:cNvCxnSpPr>
            <a:cxnSpLocks/>
            <a:endCxn id="24" idx="3"/>
          </p:cNvCxnSpPr>
          <p:nvPr/>
        </p:nvCxnSpPr>
        <p:spPr>
          <a:xfrm flipH="1">
            <a:off x="8326815" y="4064896"/>
            <a:ext cx="715585" cy="1119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xmlns="" id="{267063AF-D50A-4FDF-A738-8D1DC9FD46E7}"/>
              </a:ext>
            </a:extLst>
          </p:cNvPr>
          <p:cNvCxnSpPr>
            <a:cxnSpLocks/>
            <a:endCxn id="30" idx="3"/>
          </p:cNvCxnSpPr>
          <p:nvPr/>
        </p:nvCxnSpPr>
        <p:spPr>
          <a:xfrm flipH="1">
            <a:off x="8326815" y="4349154"/>
            <a:ext cx="715585" cy="7522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xmlns="" id="{147F4982-1472-4721-B416-2F9FEAFF7C27}"/>
              </a:ext>
            </a:extLst>
          </p:cNvPr>
          <p:cNvCxnSpPr>
            <a:cxnSpLocks/>
            <a:endCxn id="18" idx="3"/>
          </p:cNvCxnSpPr>
          <p:nvPr/>
        </p:nvCxnSpPr>
        <p:spPr>
          <a:xfrm flipH="1">
            <a:off x="8326815" y="4584457"/>
            <a:ext cx="715585" cy="146769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8" name="Rectangle : coins arrondis 17">
            <a:extLst>
              <a:ext uri="{FF2B5EF4-FFF2-40B4-BE49-F238E27FC236}">
                <a16:creationId xmlns:a16="http://schemas.microsoft.com/office/drawing/2014/main" xmlns="" id="{FF85F1AA-1993-44E0-AA8A-645FC3A56A77}"/>
              </a:ext>
            </a:extLst>
          </p:cNvPr>
          <p:cNvSpPr/>
          <p:nvPr/>
        </p:nvSpPr>
        <p:spPr>
          <a:xfrm>
            <a:off x="6040574" y="5676006"/>
            <a:ext cx="2286241" cy="75228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Chloride</a:t>
            </a:r>
          </a:p>
        </p:txBody>
      </p:sp>
      <p:cxnSp>
        <p:nvCxnSpPr>
          <p:cNvPr id="26" name="Connecteur droit avec flèche 25">
            <a:extLst>
              <a:ext uri="{FF2B5EF4-FFF2-40B4-BE49-F238E27FC236}">
                <a16:creationId xmlns:a16="http://schemas.microsoft.com/office/drawing/2014/main" xmlns="" id="{5B506B3C-8504-4607-A0EC-8CFF7B905C49}"/>
              </a:ext>
            </a:extLst>
          </p:cNvPr>
          <p:cNvCxnSpPr>
            <a:cxnSpLocks/>
            <a:endCxn id="6" idx="3"/>
          </p:cNvCxnSpPr>
          <p:nvPr/>
        </p:nvCxnSpPr>
        <p:spPr>
          <a:xfrm flipH="1" flipV="1">
            <a:off x="8326815" y="2282863"/>
            <a:ext cx="715585" cy="134040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xmlns="" id="{76388BF7-B947-41B2-8648-32D541CC3FC9}"/>
              </a:ext>
            </a:extLst>
          </p:cNvPr>
          <p:cNvSpPr/>
          <p:nvPr/>
        </p:nvSpPr>
        <p:spPr>
          <a:xfrm>
            <a:off x="3703775" y="872417"/>
            <a:ext cx="1847513" cy="147405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a:p>
            <a:pPr marL="176213"/>
            <a:r>
              <a:rPr lang="en-US" sz="1600" dirty="0">
                <a:solidFill>
                  <a:srgbClr val="0070C0"/>
                </a:solidFill>
              </a:rPr>
              <a:t>status</a:t>
            </a:r>
            <a:r>
              <a:rPr lang="en-US" sz="1600" dirty="0">
                <a:solidFill>
                  <a:schemeClr val="tx1"/>
                </a:solidFill>
              </a:rPr>
              <a:t> : active</a:t>
            </a:r>
          </a:p>
          <a:p>
            <a:pPr marL="176213"/>
            <a:r>
              <a:rPr lang="en-US" sz="1600" dirty="0" err="1">
                <a:solidFill>
                  <a:srgbClr val="0070C0"/>
                </a:solidFill>
              </a:rPr>
              <a:t>effectivePeriod</a:t>
            </a:r>
            <a:endParaRPr lang="en-US" sz="1600" dirty="0">
              <a:solidFill>
                <a:srgbClr val="0070C0"/>
              </a:solidFill>
            </a:endParaRPr>
          </a:p>
          <a:p>
            <a:pPr marL="176213"/>
            <a:r>
              <a:rPr lang="en-US" sz="1600" dirty="0">
                <a:solidFill>
                  <a:srgbClr val="0070C0"/>
                </a:solidFill>
              </a:rPr>
              <a:t>orderable</a:t>
            </a:r>
            <a:r>
              <a:rPr lang="en-US" sz="1600" dirty="0">
                <a:solidFill>
                  <a:schemeClr val="tx1"/>
                </a:solidFill>
              </a:rPr>
              <a:t> : true</a:t>
            </a:r>
          </a:p>
          <a:p>
            <a:pPr marL="176213"/>
            <a:r>
              <a:rPr lang="en-US" sz="1600" dirty="0">
                <a:solidFill>
                  <a:schemeClr val="tx1"/>
                </a:solidFill>
              </a:rPr>
              <a:t>…</a:t>
            </a:r>
          </a:p>
          <a:p>
            <a:pPr marL="176213"/>
            <a:endParaRPr lang="en-US" sz="1600" dirty="0">
              <a:solidFill>
                <a:schemeClr val="tx1"/>
              </a:solidFill>
            </a:endParaRPr>
          </a:p>
        </p:txBody>
      </p:sp>
      <p:cxnSp>
        <p:nvCxnSpPr>
          <p:cNvPr id="38" name="Connecteur droit avec flèche 37">
            <a:extLst>
              <a:ext uri="{FF2B5EF4-FFF2-40B4-BE49-F238E27FC236}">
                <a16:creationId xmlns:a16="http://schemas.microsoft.com/office/drawing/2014/main" xmlns="" id="{EF1F3B6C-6D4A-41A5-AF56-0F82A7D7C1BF}"/>
              </a:ext>
            </a:extLst>
          </p:cNvPr>
          <p:cNvCxnSpPr>
            <a:cxnSpLocks/>
            <a:stCxn id="37" idx="3"/>
          </p:cNvCxnSpPr>
          <p:nvPr/>
        </p:nvCxnSpPr>
        <p:spPr>
          <a:xfrm>
            <a:off x="5551288" y="1609446"/>
            <a:ext cx="3140116" cy="21101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2" name="Rectangle : coins arrondis 41">
            <a:extLst>
              <a:ext uri="{FF2B5EF4-FFF2-40B4-BE49-F238E27FC236}">
                <a16:creationId xmlns:a16="http://schemas.microsoft.com/office/drawing/2014/main" xmlns="" id="{CAAB7E39-139C-4A15-BF4B-E6FFE649CE3E}"/>
              </a:ext>
            </a:extLst>
          </p:cNvPr>
          <p:cNvSpPr/>
          <p:nvPr/>
        </p:nvSpPr>
        <p:spPr>
          <a:xfrm>
            <a:off x="3703773" y="2527817"/>
            <a:ext cx="1847513" cy="553245"/>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a:p>
            <a:pPr marL="176213"/>
            <a:endParaRPr lang="en-US" sz="1600" dirty="0">
              <a:solidFill>
                <a:schemeClr val="tx1"/>
              </a:solidFill>
            </a:endParaRPr>
          </a:p>
        </p:txBody>
      </p:sp>
      <p:cxnSp>
        <p:nvCxnSpPr>
          <p:cNvPr id="43" name="Connecteur droit avec flèche 42">
            <a:extLst>
              <a:ext uri="{FF2B5EF4-FFF2-40B4-BE49-F238E27FC236}">
                <a16:creationId xmlns:a16="http://schemas.microsoft.com/office/drawing/2014/main" xmlns="" id="{40F8BA06-2152-4F27-BD5C-F776B4EB7D6B}"/>
              </a:ext>
            </a:extLst>
          </p:cNvPr>
          <p:cNvCxnSpPr>
            <a:cxnSpLocks/>
            <a:stCxn id="42" idx="3"/>
            <a:endCxn id="6" idx="1"/>
          </p:cNvCxnSpPr>
          <p:nvPr/>
        </p:nvCxnSpPr>
        <p:spPr>
          <a:xfrm flipV="1">
            <a:off x="5551286" y="2282863"/>
            <a:ext cx="489288" cy="52157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5" name="Rectangle : coins arrondis 44">
            <a:extLst>
              <a:ext uri="{FF2B5EF4-FFF2-40B4-BE49-F238E27FC236}">
                <a16:creationId xmlns:a16="http://schemas.microsoft.com/office/drawing/2014/main" xmlns="" id="{315FA0B6-B39E-4C72-9D0E-C6F0D8193AE2}"/>
              </a:ext>
            </a:extLst>
          </p:cNvPr>
          <p:cNvSpPr/>
          <p:nvPr/>
        </p:nvSpPr>
        <p:spPr>
          <a:xfrm>
            <a:off x="3703773" y="3975462"/>
            <a:ext cx="1847513" cy="47884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p:txBody>
      </p:sp>
      <p:cxnSp>
        <p:nvCxnSpPr>
          <p:cNvPr id="46" name="Connecteur droit avec flèche 45">
            <a:extLst>
              <a:ext uri="{FF2B5EF4-FFF2-40B4-BE49-F238E27FC236}">
                <a16:creationId xmlns:a16="http://schemas.microsoft.com/office/drawing/2014/main" xmlns="" id="{1935AF99-8756-4286-B17E-BBF6C0AAAF97}"/>
              </a:ext>
            </a:extLst>
          </p:cNvPr>
          <p:cNvCxnSpPr>
            <a:cxnSpLocks/>
            <a:stCxn id="45" idx="3"/>
            <a:endCxn id="24" idx="1"/>
          </p:cNvCxnSpPr>
          <p:nvPr/>
        </p:nvCxnSpPr>
        <p:spPr>
          <a:xfrm flipV="1">
            <a:off x="5551286" y="4176885"/>
            <a:ext cx="489288" cy="3800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0" name="Rectangle : coins arrondis 49">
            <a:extLst>
              <a:ext uri="{FF2B5EF4-FFF2-40B4-BE49-F238E27FC236}">
                <a16:creationId xmlns:a16="http://schemas.microsoft.com/office/drawing/2014/main" xmlns="" id="{A51EA2B3-13B1-4C23-8139-BAE7CA2E7C9C}"/>
              </a:ext>
            </a:extLst>
          </p:cNvPr>
          <p:cNvSpPr/>
          <p:nvPr/>
        </p:nvSpPr>
        <p:spPr>
          <a:xfrm>
            <a:off x="3729053" y="4729569"/>
            <a:ext cx="1847513" cy="47884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p:txBody>
      </p:sp>
      <p:cxnSp>
        <p:nvCxnSpPr>
          <p:cNvPr id="51" name="Connecteur droit avec flèche 50">
            <a:extLst>
              <a:ext uri="{FF2B5EF4-FFF2-40B4-BE49-F238E27FC236}">
                <a16:creationId xmlns:a16="http://schemas.microsoft.com/office/drawing/2014/main" xmlns="" id="{AF7CA289-D1A6-4D9C-BA58-B05831E87FA4}"/>
              </a:ext>
            </a:extLst>
          </p:cNvPr>
          <p:cNvCxnSpPr>
            <a:cxnSpLocks/>
            <a:stCxn id="50" idx="3"/>
            <a:endCxn id="30" idx="1"/>
          </p:cNvCxnSpPr>
          <p:nvPr/>
        </p:nvCxnSpPr>
        <p:spPr>
          <a:xfrm>
            <a:off x="5576566" y="4968993"/>
            <a:ext cx="464008" cy="13245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3" name="Rectangle : coins arrondis 52">
            <a:extLst>
              <a:ext uri="{FF2B5EF4-FFF2-40B4-BE49-F238E27FC236}">
                <a16:creationId xmlns:a16="http://schemas.microsoft.com/office/drawing/2014/main" xmlns="" id="{E645171A-67B7-4662-8B68-BA7B9ADBFEE2}"/>
              </a:ext>
            </a:extLst>
          </p:cNvPr>
          <p:cNvSpPr/>
          <p:nvPr/>
        </p:nvSpPr>
        <p:spPr>
          <a:xfrm>
            <a:off x="3729053" y="5682026"/>
            <a:ext cx="1847513" cy="47884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p:txBody>
      </p:sp>
      <p:cxnSp>
        <p:nvCxnSpPr>
          <p:cNvPr id="54" name="Connecteur droit avec flèche 53">
            <a:extLst>
              <a:ext uri="{FF2B5EF4-FFF2-40B4-BE49-F238E27FC236}">
                <a16:creationId xmlns:a16="http://schemas.microsoft.com/office/drawing/2014/main" xmlns="" id="{ECB4C527-E620-443E-9707-67B1C4DCFD38}"/>
              </a:ext>
            </a:extLst>
          </p:cNvPr>
          <p:cNvCxnSpPr>
            <a:cxnSpLocks/>
            <a:stCxn id="53" idx="3"/>
            <a:endCxn id="18" idx="1"/>
          </p:cNvCxnSpPr>
          <p:nvPr/>
        </p:nvCxnSpPr>
        <p:spPr>
          <a:xfrm>
            <a:off x="5576566" y="5921450"/>
            <a:ext cx="464008" cy="13070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424878" y="726609"/>
            <a:ext cx="2706247" cy="3772393"/>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Composition</a:t>
            </a:r>
          </a:p>
          <a:p>
            <a:pPr marL="268288"/>
            <a:r>
              <a:rPr lang="en-US" sz="1600" dirty="0">
                <a:solidFill>
                  <a:schemeClr val="tx1"/>
                </a:solidFill>
              </a:rPr>
              <a:t>Laboratory compendium</a:t>
            </a:r>
          </a:p>
          <a:p>
            <a:pPr marL="268288"/>
            <a:r>
              <a:rPr lang="en-US" sz="1600" dirty="0">
                <a:solidFill>
                  <a:schemeClr val="tx1"/>
                </a:solidFill>
              </a:rPr>
              <a:t>…</a:t>
            </a:r>
          </a:p>
          <a:p>
            <a:pPr marL="442913"/>
            <a:r>
              <a:rPr lang="en-US" sz="1600" dirty="0">
                <a:solidFill>
                  <a:srgbClr val="0070C0"/>
                </a:solidFill>
              </a:rPr>
              <a:t>entry</a:t>
            </a:r>
          </a:p>
          <a:p>
            <a:pPr marL="442913"/>
            <a:r>
              <a:rPr lang="en-US" sz="1600" dirty="0">
                <a:solidFill>
                  <a:srgbClr val="0070C0"/>
                </a:solidFill>
              </a:rPr>
              <a:t>…</a:t>
            </a:r>
          </a:p>
          <a:p>
            <a:pPr marL="268288"/>
            <a:endParaRPr lang="en-US" sz="1600" dirty="0">
              <a:solidFill>
                <a:schemeClr val="tx1"/>
              </a:solidFill>
            </a:endParaRPr>
          </a:p>
          <a:p>
            <a:pPr marL="442913"/>
            <a:r>
              <a:rPr lang="en-US" sz="1600" dirty="0">
                <a:solidFill>
                  <a:srgbClr val="0070C0"/>
                </a:solidFill>
              </a:rPr>
              <a:t>entry</a:t>
            </a:r>
          </a:p>
          <a:p>
            <a:pPr marL="442913"/>
            <a:r>
              <a:rPr lang="en-US" sz="1600" dirty="0">
                <a:solidFill>
                  <a:srgbClr val="0070C0"/>
                </a:solidFill>
              </a:rPr>
              <a:t>entry</a:t>
            </a:r>
          </a:p>
          <a:p>
            <a:pPr marL="442913"/>
            <a:r>
              <a:rPr lang="en-US" sz="1600" dirty="0">
                <a:solidFill>
                  <a:srgbClr val="0070C0"/>
                </a:solidFill>
              </a:rPr>
              <a:t>entry</a:t>
            </a:r>
          </a:p>
          <a:p>
            <a:pPr marL="442913"/>
            <a:r>
              <a:rPr lang="en-US" sz="1600" dirty="0">
                <a:solidFill>
                  <a:srgbClr val="0070C0"/>
                </a:solidFill>
              </a:rPr>
              <a:t>entry</a:t>
            </a:r>
          </a:p>
          <a:p>
            <a:pPr marL="442913"/>
            <a:r>
              <a:rPr lang="en-US" sz="1600" dirty="0">
                <a:solidFill>
                  <a:srgbClr val="0070C0"/>
                </a:solidFill>
              </a:rPr>
              <a:t>entry</a:t>
            </a:r>
          </a:p>
          <a:p>
            <a:pPr marL="442913"/>
            <a:r>
              <a:rPr lang="en-US" sz="1600" dirty="0">
                <a:solidFill>
                  <a:srgbClr val="0070C0"/>
                </a:solidFill>
              </a:rPr>
              <a:t>…</a:t>
            </a:r>
          </a:p>
          <a:p>
            <a:pPr marL="268288"/>
            <a:endParaRPr lang="en-US" sz="1600" dirty="0">
              <a:solidFill>
                <a:schemeClr val="tx1"/>
              </a:solidFill>
            </a:endParaRPr>
          </a:p>
          <a:p>
            <a:pPr marL="268288"/>
            <a:endParaRPr lang="en-US" sz="1600" dirty="0">
              <a:solidFill>
                <a:srgbClr val="0070C0"/>
              </a:solidFill>
            </a:endParaRPr>
          </a:p>
        </p:txBody>
      </p:sp>
      <p:cxnSp>
        <p:nvCxnSpPr>
          <p:cNvPr id="58" name="Connecteur droit avec flèche 57">
            <a:extLst>
              <a:ext uri="{FF2B5EF4-FFF2-40B4-BE49-F238E27FC236}">
                <a16:creationId xmlns:a16="http://schemas.microsoft.com/office/drawing/2014/main" xmlns="" id="{C2F3BA6D-5C1E-43B0-9386-071FE664BD9C}"/>
              </a:ext>
            </a:extLst>
          </p:cNvPr>
          <p:cNvCxnSpPr>
            <a:cxnSpLocks/>
            <a:endCxn id="37" idx="1"/>
          </p:cNvCxnSpPr>
          <p:nvPr/>
        </p:nvCxnSpPr>
        <p:spPr>
          <a:xfrm flipV="1">
            <a:off x="1512334" y="1609446"/>
            <a:ext cx="2191441" cy="121031"/>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1" name="Connecteur droit avec flèche 60">
            <a:extLst>
              <a:ext uri="{FF2B5EF4-FFF2-40B4-BE49-F238E27FC236}">
                <a16:creationId xmlns:a16="http://schemas.microsoft.com/office/drawing/2014/main" xmlns="" id="{B7C977B1-20CE-448C-83E9-DEC73F5DD679}"/>
              </a:ext>
            </a:extLst>
          </p:cNvPr>
          <p:cNvCxnSpPr>
            <a:cxnSpLocks/>
            <a:endCxn id="42" idx="1"/>
          </p:cNvCxnSpPr>
          <p:nvPr/>
        </p:nvCxnSpPr>
        <p:spPr>
          <a:xfrm>
            <a:off x="1512334" y="2458065"/>
            <a:ext cx="2191439" cy="346375"/>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xmlns="" id="{ED496F30-3D20-472C-9FBD-8E09CFEFBB47}"/>
              </a:ext>
            </a:extLst>
          </p:cNvPr>
          <p:cNvCxnSpPr>
            <a:cxnSpLocks/>
          </p:cNvCxnSpPr>
          <p:nvPr/>
        </p:nvCxnSpPr>
        <p:spPr>
          <a:xfrm>
            <a:off x="1512334" y="2959510"/>
            <a:ext cx="2161304" cy="127423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7" name="Connecteur droit avec flèche 66">
            <a:extLst>
              <a:ext uri="{FF2B5EF4-FFF2-40B4-BE49-F238E27FC236}">
                <a16:creationId xmlns:a16="http://schemas.microsoft.com/office/drawing/2014/main" xmlns="" id="{CB26EFCD-889F-4E0D-8909-F3E69E86E3D3}"/>
              </a:ext>
            </a:extLst>
          </p:cNvPr>
          <p:cNvCxnSpPr>
            <a:cxnSpLocks/>
            <a:endCxn id="50" idx="1"/>
          </p:cNvCxnSpPr>
          <p:nvPr/>
        </p:nvCxnSpPr>
        <p:spPr>
          <a:xfrm>
            <a:off x="1582994" y="3230097"/>
            <a:ext cx="2146059" cy="1738896"/>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70" name="Connecteur droit avec flèche 69">
            <a:extLst>
              <a:ext uri="{FF2B5EF4-FFF2-40B4-BE49-F238E27FC236}">
                <a16:creationId xmlns:a16="http://schemas.microsoft.com/office/drawing/2014/main" xmlns="" id="{C0324C93-B238-46A4-BF7D-9395631C718B}"/>
              </a:ext>
            </a:extLst>
          </p:cNvPr>
          <p:cNvCxnSpPr>
            <a:cxnSpLocks/>
            <a:endCxn id="53" idx="1"/>
          </p:cNvCxnSpPr>
          <p:nvPr/>
        </p:nvCxnSpPr>
        <p:spPr>
          <a:xfrm>
            <a:off x="1582994" y="3429000"/>
            <a:ext cx="2146059" cy="249245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40" name="Rectangle : coins arrondis 39">
            <a:extLst>
              <a:ext uri="{FF2B5EF4-FFF2-40B4-BE49-F238E27FC236}">
                <a16:creationId xmlns:a16="http://schemas.microsoft.com/office/drawing/2014/main" xmlns="" id="{56F2DF58-EC9E-4922-A566-2D75CDCC10C3}"/>
              </a:ext>
            </a:extLst>
          </p:cNvPr>
          <p:cNvSpPr/>
          <p:nvPr/>
        </p:nvSpPr>
        <p:spPr>
          <a:xfrm>
            <a:off x="6040574" y="2835296"/>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Reason for testing</a:t>
            </a:r>
          </a:p>
        </p:txBody>
      </p:sp>
      <p:sp>
        <p:nvSpPr>
          <p:cNvPr id="44" name="Rectangle : coins arrondis 43">
            <a:extLst>
              <a:ext uri="{FF2B5EF4-FFF2-40B4-BE49-F238E27FC236}">
                <a16:creationId xmlns:a16="http://schemas.microsoft.com/office/drawing/2014/main" xmlns="" id="{DDE1EC77-497A-48A3-AC54-1C51334024C3}"/>
              </a:ext>
            </a:extLst>
          </p:cNvPr>
          <p:cNvSpPr/>
          <p:nvPr/>
        </p:nvSpPr>
        <p:spPr>
          <a:xfrm>
            <a:off x="3703773" y="3281175"/>
            <a:ext cx="1847513" cy="498797"/>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CatalogEntry</a:t>
            </a:r>
          </a:p>
        </p:txBody>
      </p:sp>
      <p:cxnSp>
        <p:nvCxnSpPr>
          <p:cNvPr id="47" name="Connecteur droit avec flèche 46">
            <a:extLst>
              <a:ext uri="{FF2B5EF4-FFF2-40B4-BE49-F238E27FC236}">
                <a16:creationId xmlns:a16="http://schemas.microsoft.com/office/drawing/2014/main" xmlns="" id="{BABDAEB9-C67A-4BE2-AD62-8E6964E1E52C}"/>
              </a:ext>
            </a:extLst>
          </p:cNvPr>
          <p:cNvCxnSpPr>
            <a:cxnSpLocks/>
            <a:stCxn id="44" idx="3"/>
            <a:endCxn id="40" idx="1"/>
          </p:cNvCxnSpPr>
          <p:nvPr/>
        </p:nvCxnSpPr>
        <p:spPr>
          <a:xfrm flipV="1">
            <a:off x="5551286" y="3230097"/>
            <a:ext cx="489288" cy="30047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BBD92E82-BDCF-4C74-BEA1-9C997A349A10}"/>
              </a:ext>
            </a:extLst>
          </p:cNvPr>
          <p:cNvCxnSpPr>
            <a:cxnSpLocks/>
            <a:endCxn id="40" idx="3"/>
          </p:cNvCxnSpPr>
          <p:nvPr/>
        </p:nvCxnSpPr>
        <p:spPr>
          <a:xfrm flipH="1" flipV="1">
            <a:off x="8326815" y="3230097"/>
            <a:ext cx="715585" cy="539216"/>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CC778066-05D8-42A6-875B-7B6880F0ECB2}"/>
              </a:ext>
            </a:extLst>
          </p:cNvPr>
          <p:cNvCxnSpPr>
            <a:cxnSpLocks/>
          </p:cNvCxnSpPr>
          <p:nvPr/>
        </p:nvCxnSpPr>
        <p:spPr>
          <a:xfrm>
            <a:off x="1512334" y="2677661"/>
            <a:ext cx="2140879" cy="85248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393290" y="46978"/>
            <a:ext cx="10982631" cy="590690"/>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a:t>“A” tested at Sept-2018 and Jan-2019 connectathons</a:t>
            </a:r>
          </a:p>
        </p:txBody>
      </p:sp>
      <p:sp>
        <p:nvSpPr>
          <p:cNvPr id="33" name="Rectangle 32">
            <a:extLst>
              <a:ext uri="{FF2B5EF4-FFF2-40B4-BE49-F238E27FC236}">
                <a16:creationId xmlns:a16="http://schemas.microsoft.com/office/drawing/2014/main" xmlns="" id="{549F2B02-E737-4777-A5FB-519B7D144717}"/>
              </a:ext>
            </a:extLst>
          </p:cNvPr>
          <p:cNvSpPr/>
          <p:nvPr/>
        </p:nvSpPr>
        <p:spPr>
          <a:xfrm rot="2471739">
            <a:off x="1420667" y="3655362"/>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4EB4A87A-4425-4122-95FA-D853F5B07400}"/>
              </a:ext>
            </a:extLst>
          </p:cNvPr>
          <p:cNvSpPr/>
          <p:nvPr/>
        </p:nvSpPr>
        <p:spPr>
          <a:xfrm rot="19128261" flipH="1">
            <a:off x="1435419" y="3670114"/>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ZoneTexte 35">
            <a:extLst>
              <a:ext uri="{FF2B5EF4-FFF2-40B4-BE49-F238E27FC236}">
                <a16:creationId xmlns:a16="http://schemas.microsoft.com/office/drawing/2014/main" xmlns="" id="{D485C658-E059-47C2-932B-D186B7DDAAFA}"/>
              </a:ext>
            </a:extLst>
          </p:cNvPr>
          <p:cNvSpPr txBox="1"/>
          <p:nvPr/>
        </p:nvSpPr>
        <p:spPr>
          <a:xfrm>
            <a:off x="8416413" y="545598"/>
            <a:ext cx="3637035" cy="1015663"/>
          </a:xfrm>
          <a:prstGeom prst="rect">
            <a:avLst/>
          </a:prstGeom>
          <a:noFill/>
        </p:spPr>
        <p:txBody>
          <a:bodyPr wrap="square" rtlCol="0">
            <a:spAutoFit/>
          </a:bodyPr>
          <a:lstStyle/>
          <a:p>
            <a:r>
              <a:rPr lang="en-US" sz="2000" dirty="0">
                <a:solidFill>
                  <a:srgbClr val="C00000"/>
                </a:solidFill>
              </a:rPr>
              <a:t>These two different paths to reach the supporting resources open the door to inconsistencies.  </a:t>
            </a:r>
          </a:p>
        </p:txBody>
      </p:sp>
      <p:sp>
        <p:nvSpPr>
          <p:cNvPr id="10" name="Espace réservé du numéro de diapositive 9">
            <a:extLst>
              <a:ext uri="{FF2B5EF4-FFF2-40B4-BE49-F238E27FC236}">
                <a16:creationId xmlns:a16="http://schemas.microsoft.com/office/drawing/2014/main" xmlns="" id="{A197461A-2D0B-42B2-9760-B887A6F06ABA}"/>
              </a:ext>
            </a:extLst>
          </p:cNvPr>
          <p:cNvSpPr>
            <a:spLocks noGrp="1"/>
          </p:cNvSpPr>
          <p:nvPr>
            <p:ph type="sldNum" sz="quarter" idx="12"/>
          </p:nvPr>
        </p:nvSpPr>
        <p:spPr/>
        <p:txBody>
          <a:bodyPr/>
          <a:lstStyle/>
          <a:p>
            <a:fld id="{AB67725B-D602-4F4A-8836-D4C17398D8E4}" type="slidenum">
              <a:rPr lang="fr-FR" smtClean="0"/>
              <a:t>8</a:t>
            </a:fld>
            <a:endParaRPr lang="fr-FR"/>
          </a:p>
        </p:txBody>
      </p:sp>
      <p:sp>
        <p:nvSpPr>
          <p:cNvPr id="2" name="Ellipse 1">
            <a:extLst>
              <a:ext uri="{FF2B5EF4-FFF2-40B4-BE49-F238E27FC236}">
                <a16:creationId xmlns:a16="http://schemas.microsoft.com/office/drawing/2014/main" xmlns="" id="{1F2260FF-6B3B-4AAC-BAB1-5C38B94F7F1B}"/>
              </a:ext>
            </a:extLst>
          </p:cNvPr>
          <p:cNvSpPr/>
          <p:nvPr/>
        </p:nvSpPr>
        <p:spPr>
          <a:xfrm>
            <a:off x="8485827" y="3281175"/>
            <a:ext cx="3362044" cy="188540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xmlns="" id="{4D3BDE80-BC40-4E48-9B54-3DB1E5BE1638}"/>
              </a:ext>
            </a:extLst>
          </p:cNvPr>
          <p:cNvSpPr txBox="1"/>
          <p:nvPr/>
        </p:nvSpPr>
        <p:spPr>
          <a:xfrm>
            <a:off x="9753305" y="5091231"/>
            <a:ext cx="2216398" cy="584775"/>
          </a:xfrm>
          <a:prstGeom prst="rect">
            <a:avLst/>
          </a:prstGeom>
          <a:noFill/>
        </p:spPr>
        <p:txBody>
          <a:bodyPr wrap="square" rtlCol="0">
            <a:spAutoFit/>
          </a:bodyPr>
          <a:lstStyle/>
          <a:p>
            <a:r>
              <a:rPr lang="en-US" sz="1600" dirty="0">
                <a:solidFill>
                  <a:srgbClr val="C00000"/>
                </a:solidFill>
              </a:rPr>
              <a:t>New elements added to ActivityDefinition</a:t>
            </a:r>
          </a:p>
        </p:txBody>
      </p:sp>
    </p:spTree>
    <p:extLst>
      <p:ext uri="{BB962C8B-B14F-4D97-AF65-F5344CB8AC3E}">
        <p14:creationId xmlns:p14="http://schemas.microsoft.com/office/powerpoint/2010/main" val="306939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23440346-671A-4AA8-8AE3-3EE0E6822A66}"/>
              </a:ext>
            </a:extLst>
          </p:cNvPr>
          <p:cNvSpPr/>
          <p:nvPr/>
        </p:nvSpPr>
        <p:spPr>
          <a:xfrm>
            <a:off x="1012723" y="2458342"/>
            <a:ext cx="2369574" cy="23001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 coins arrondis 3">
            <a:extLst>
              <a:ext uri="{FF2B5EF4-FFF2-40B4-BE49-F238E27FC236}">
                <a16:creationId xmlns:a16="http://schemas.microsoft.com/office/drawing/2014/main" xmlns="" id="{76D005D9-2037-4F5C-9179-DFDC2659B7F0}"/>
              </a:ext>
            </a:extLst>
          </p:cNvPr>
          <p:cNvSpPr/>
          <p:nvPr/>
        </p:nvSpPr>
        <p:spPr>
          <a:xfrm>
            <a:off x="8691404" y="1816605"/>
            <a:ext cx="3362044" cy="3183246"/>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ActivityDefinition</a:t>
            </a:r>
          </a:p>
          <a:p>
            <a:pPr marL="268288"/>
            <a:r>
              <a:rPr lang="en-US" sz="1600" dirty="0">
                <a:solidFill>
                  <a:srgbClr val="0070C0"/>
                </a:solidFill>
              </a:rPr>
              <a:t>code</a:t>
            </a:r>
            <a:r>
              <a:rPr lang="en-US" sz="1600" dirty="0">
                <a:solidFill>
                  <a:schemeClr val="tx1"/>
                </a:solidFill>
              </a:rPr>
              <a:t>:</a:t>
            </a:r>
          </a:p>
          <a:p>
            <a:pPr marL="360363"/>
            <a:r>
              <a:rPr lang="en-US" sz="1600" dirty="0">
                <a:solidFill>
                  <a:srgbClr val="0070C0"/>
                </a:solidFill>
              </a:rPr>
              <a:t>coding</a:t>
            </a:r>
            <a:r>
              <a:rPr lang="en-US" sz="1600" dirty="0">
                <a:solidFill>
                  <a:schemeClr val="tx1"/>
                </a:solidFill>
              </a:rPr>
              <a:t>:</a:t>
            </a:r>
          </a:p>
          <a:p>
            <a:pPr marL="442913"/>
            <a:r>
              <a:rPr lang="en-US" sz="1600" dirty="0">
                <a:solidFill>
                  <a:srgbClr val="0070C0"/>
                </a:solidFill>
              </a:rPr>
              <a:t>system</a:t>
            </a:r>
            <a:r>
              <a:rPr lang="en-US" sz="1600" dirty="0">
                <a:solidFill>
                  <a:schemeClr val="tx1"/>
                </a:solidFill>
              </a:rPr>
              <a:t>: http://loinc.org</a:t>
            </a:r>
          </a:p>
          <a:p>
            <a:pPr marL="442913"/>
            <a:r>
              <a:rPr lang="en-US" sz="1600" dirty="0">
                <a:solidFill>
                  <a:srgbClr val="0070C0"/>
                </a:solidFill>
              </a:rPr>
              <a:t>code</a:t>
            </a:r>
            <a:r>
              <a:rPr lang="en-US" sz="1600" dirty="0">
                <a:solidFill>
                  <a:schemeClr val="tx1"/>
                </a:solidFill>
              </a:rPr>
              <a:t>: 24326-1</a:t>
            </a:r>
          </a:p>
          <a:p>
            <a:pPr marL="442913"/>
            <a:r>
              <a:rPr lang="en-US" sz="1600" dirty="0">
                <a:solidFill>
                  <a:srgbClr val="0070C0"/>
                </a:solidFill>
              </a:rPr>
              <a:t>display</a:t>
            </a:r>
            <a:r>
              <a:rPr lang="en-US" sz="1600" dirty="0">
                <a:solidFill>
                  <a:schemeClr val="tx1"/>
                </a:solidFill>
              </a:rPr>
              <a:t>: Serum electrolyte panel</a:t>
            </a:r>
          </a:p>
          <a:p>
            <a:pPr marL="268288"/>
            <a:r>
              <a:rPr lang="en-US" sz="1600" dirty="0">
                <a:solidFill>
                  <a:schemeClr val="tx1"/>
                </a:solidFill>
              </a:rPr>
              <a:t>…</a:t>
            </a:r>
          </a:p>
          <a:p>
            <a:pPr marL="268288"/>
            <a:r>
              <a:rPr lang="en-US" sz="1600" dirty="0">
                <a:solidFill>
                  <a:srgbClr val="0070C0"/>
                </a:solidFill>
              </a:rPr>
              <a:t>specimenRequirement</a:t>
            </a:r>
          </a:p>
          <a:p>
            <a:pPr marL="268288"/>
            <a:r>
              <a:rPr lang="en-US" sz="1600" dirty="0">
                <a:solidFill>
                  <a:srgbClr val="0070C0"/>
                </a:solidFill>
              </a:rPr>
              <a:t>observationRequirement</a:t>
            </a:r>
          </a:p>
          <a:p>
            <a:pPr marL="268288"/>
            <a:r>
              <a:rPr lang="en-US" sz="1600" dirty="0">
                <a:solidFill>
                  <a:srgbClr val="0070C0"/>
                </a:solidFill>
              </a:rPr>
              <a:t>observationResultRequirement </a:t>
            </a:r>
          </a:p>
          <a:p>
            <a:pPr marL="268288"/>
            <a:r>
              <a:rPr lang="en-US" sz="1600" dirty="0">
                <a:solidFill>
                  <a:srgbClr val="0070C0"/>
                </a:solidFill>
              </a:rPr>
              <a:t>observationResultRequirement observationResultRequirement</a:t>
            </a:r>
          </a:p>
        </p:txBody>
      </p:sp>
      <p:sp>
        <p:nvSpPr>
          <p:cNvPr id="6" name="Rectangle : coins arrondis 5">
            <a:extLst>
              <a:ext uri="{FF2B5EF4-FFF2-40B4-BE49-F238E27FC236}">
                <a16:creationId xmlns:a16="http://schemas.microsoft.com/office/drawing/2014/main" xmlns="" id="{DE115957-E080-48FD-B763-B520C28E97DD}"/>
              </a:ext>
            </a:extLst>
          </p:cNvPr>
          <p:cNvSpPr/>
          <p:nvPr/>
        </p:nvSpPr>
        <p:spPr>
          <a:xfrm>
            <a:off x="6040574" y="2074879"/>
            <a:ext cx="2286241" cy="789596"/>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SpecimenDefinition</a:t>
            </a:r>
          </a:p>
          <a:p>
            <a:pPr marL="268288"/>
            <a:r>
              <a:rPr lang="en-US" sz="1600" dirty="0">
                <a:solidFill>
                  <a:schemeClr val="tx1"/>
                </a:solidFill>
              </a:rPr>
              <a:t>venous blood</a:t>
            </a:r>
          </a:p>
        </p:txBody>
      </p:sp>
      <p:sp>
        <p:nvSpPr>
          <p:cNvPr id="24" name="Rectangle : coins arrondis 23">
            <a:extLst>
              <a:ext uri="{FF2B5EF4-FFF2-40B4-BE49-F238E27FC236}">
                <a16:creationId xmlns:a16="http://schemas.microsoft.com/office/drawing/2014/main" xmlns="" id="{02AB1110-47D1-40E7-99B0-0EA356ADDA45}"/>
              </a:ext>
            </a:extLst>
          </p:cNvPr>
          <p:cNvSpPr/>
          <p:nvPr/>
        </p:nvSpPr>
        <p:spPr>
          <a:xfrm>
            <a:off x="6040574" y="3968898"/>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Sodium</a:t>
            </a:r>
          </a:p>
        </p:txBody>
      </p:sp>
      <p:sp>
        <p:nvSpPr>
          <p:cNvPr id="30" name="Rectangle : coins arrondis 29">
            <a:extLst>
              <a:ext uri="{FF2B5EF4-FFF2-40B4-BE49-F238E27FC236}">
                <a16:creationId xmlns:a16="http://schemas.microsoft.com/office/drawing/2014/main" xmlns="" id="{BC084F83-1E38-4B9E-B12D-139413A4737B}"/>
              </a:ext>
            </a:extLst>
          </p:cNvPr>
          <p:cNvSpPr/>
          <p:nvPr/>
        </p:nvSpPr>
        <p:spPr>
          <a:xfrm>
            <a:off x="6040574" y="4912113"/>
            <a:ext cx="2286241" cy="752288"/>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Potassium</a:t>
            </a:r>
          </a:p>
        </p:txBody>
      </p:sp>
      <p:cxnSp>
        <p:nvCxnSpPr>
          <p:cNvPr id="31" name="Connecteur droit avec flèche 30">
            <a:extLst>
              <a:ext uri="{FF2B5EF4-FFF2-40B4-BE49-F238E27FC236}">
                <a16:creationId xmlns:a16="http://schemas.microsoft.com/office/drawing/2014/main" xmlns="" id="{F85AD6A8-6DC1-48C5-97A4-6CA1DB5FAC27}"/>
              </a:ext>
            </a:extLst>
          </p:cNvPr>
          <p:cNvCxnSpPr>
            <a:cxnSpLocks/>
            <a:endCxn id="24" idx="3"/>
          </p:cNvCxnSpPr>
          <p:nvPr/>
        </p:nvCxnSpPr>
        <p:spPr>
          <a:xfrm flipH="1">
            <a:off x="8326815" y="4251710"/>
            <a:ext cx="715585" cy="1119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xmlns="" id="{267063AF-D50A-4FDF-A738-8D1DC9FD46E7}"/>
              </a:ext>
            </a:extLst>
          </p:cNvPr>
          <p:cNvCxnSpPr>
            <a:cxnSpLocks/>
            <a:endCxn id="30" idx="3"/>
          </p:cNvCxnSpPr>
          <p:nvPr/>
        </p:nvCxnSpPr>
        <p:spPr>
          <a:xfrm flipH="1">
            <a:off x="8326815" y="4535968"/>
            <a:ext cx="715585" cy="75228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xmlns="" id="{147F4982-1472-4721-B416-2F9FEAFF7C27}"/>
              </a:ext>
            </a:extLst>
          </p:cNvPr>
          <p:cNvCxnSpPr>
            <a:cxnSpLocks/>
            <a:endCxn id="18" idx="3"/>
          </p:cNvCxnSpPr>
          <p:nvPr/>
        </p:nvCxnSpPr>
        <p:spPr>
          <a:xfrm flipH="1">
            <a:off x="8326815" y="4771271"/>
            <a:ext cx="715585" cy="1467694"/>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8" name="Rectangle : coins arrondis 17">
            <a:extLst>
              <a:ext uri="{FF2B5EF4-FFF2-40B4-BE49-F238E27FC236}">
                <a16:creationId xmlns:a16="http://schemas.microsoft.com/office/drawing/2014/main" xmlns="" id="{FF85F1AA-1993-44E0-AA8A-645FC3A56A77}"/>
              </a:ext>
            </a:extLst>
          </p:cNvPr>
          <p:cNvSpPr/>
          <p:nvPr/>
        </p:nvSpPr>
        <p:spPr>
          <a:xfrm>
            <a:off x="6040574" y="5862820"/>
            <a:ext cx="2286241" cy="752289"/>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Chloride</a:t>
            </a:r>
          </a:p>
        </p:txBody>
      </p:sp>
      <p:cxnSp>
        <p:nvCxnSpPr>
          <p:cNvPr id="26" name="Connecteur droit avec flèche 25">
            <a:extLst>
              <a:ext uri="{FF2B5EF4-FFF2-40B4-BE49-F238E27FC236}">
                <a16:creationId xmlns:a16="http://schemas.microsoft.com/office/drawing/2014/main" xmlns="" id="{5B506B3C-8504-4607-A0EC-8CFF7B905C49}"/>
              </a:ext>
            </a:extLst>
          </p:cNvPr>
          <p:cNvCxnSpPr>
            <a:cxnSpLocks/>
            <a:endCxn id="6" idx="3"/>
          </p:cNvCxnSpPr>
          <p:nvPr/>
        </p:nvCxnSpPr>
        <p:spPr>
          <a:xfrm flipH="1" flipV="1">
            <a:off x="8326815" y="2469677"/>
            <a:ext cx="715585" cy="134040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xmlns="" id="{EF1F3B6C-6D4A-41A5-AF56-0F82A7D7C1BF}"/>
              </a:ext>
            </a:extLst>
          </p:cNvPr>
          <p:cNvCxnSpPr>
            <a:cxnSpLocks/>
          </p:cNvCxnSpPr>
          <p:nvPr/>
        </p:nvCxnSpPr>
        <p:spPr>
          <a:xfrm flipV="1">
            <a:off x="2812026" y="1945889"/>
            <a:ext cx="5879378" cy="42534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 coins arrondis 56">
            <a:extLst>
              <a:ext uri="{FF2B5EF4-FFF2-40B4-BE49-F238E27FC236}">
                <a16:creationId xmlns:a16="http://schemas.microsoft.com/office/drawing/2014/main" xmlns="" id="{D0E669EE-1FA5-4783-A90A-927021B10E64}"/>
              </a:ext>
            </a:extLst>
          </p:cNvPr>
          <p:cNvSpPr/>
          <p:nvPr/>
        </p:nvSpPr>
        <p:spPr>
          <a:xfrm>
            <a:off x="424878" y="1110072"/>
            <a:ext cx="2706247" cy="3983038"/>
          </a:xfrm>
          <a:prstGeom prst="roundRect">
            <a:avLst>
              <a:gd name="adj" fmla="val 48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Composition</a:t>
            </a:r>
          </a:p>
          <a:p>
            <a:pPr marL="268288"/>
            <a:r>
              <a:rPr lang="en-US" sz="1600" dirty="0">
                <a:solidFill>
                  <a:schemeClr val="tx1"/>
                </a:solidFill>
              </a:rPr>
              <a:t>Laboratory compendium</a:t>
            </a:r>
          </a:p>
          <a:p>
            <a:pPr marL="268288"/>
            <a:r>
              <a:rPr lang="en-US" sz="1600" dirty="0">
                <a:solidFill>
                  <a:schemeClr val="tx1"/>
                </a:solidFill>
              </a:rPr>
              <a:t>…</a:t>
            </a:r>
          </a:p>
          <a:p>
            <a:pPr marL="268288">
              <a:spcBef>
                <a:spcPts val="400"/>
              </a:spcBef>
            </a:pPr>
            <a:r>
              <a:rPr lang="en-US" sz="1600" dirty="0">
                <a:solidFill>
                  <a:srgbClr val="0070C0"/>
                </a:solidFill>
              </a:rPr>
              <a:t>section </a:t>
            </a:r>
            <a:r>
              <a:rPr lang="en-US" sz="1600" dirty="0">
                <a:solidFill>
                  <a:schemeClr val="tx1"/>
                </a:solidFill>
              </a:rPr>
              <a:t>chemistry</a:t>
            </a:r>
          </a:p>
          <a:p>
            <a:pPr marL="442913"/>
            <a:r>
              <a:rPr lang="en-US" sz="1600" dirty="0">
                <a:solidFill>
                  <a:srgbClr val="0070C0"/>
                </a:solidFill>
              </a:rPr>
              <a:t>entry</a:t>
            </a:r>
          </a:p>
          <a:p>
            <a:pPr marL="442913"/>
            <a:r>
              <a:rPr lang="en-US" sz="1600" dirty="0">
                <a:solidFill>
                  <a:srgbClr val="0070C0"/>
                </a:solidFill>
              </a:rPr>
              <a:t>  extension {</a:t>
            </a:r>
          </a:p>
          <a:p>
            <a:pPr marL="442913"/>
            <a:r>
              <a:rPr lang="en-US" sz="1600" dirty="0">
                <a:solidFill>
                  <a:srgbClr val="0070C0"/>
                </a:solidFill>
              </a:rPr>
              <a:t>        status </a:t>
            </a:r>
            <a:r>
              <a:rPr lang="en-US" sz="1600" dirty="0">
                <a:solidFill>
                  <a:schemeClr val="tx1"/>
                </a:solidFill>
              </a:rPr>
              <a:t>: active</a:t>
            </a:r>
          </a:p>
          <a:p>
            <a:pPr marL="442913"/>
            <a:r>
              <a:rPr lang="en-US" sz="1600" dirty="0">
                <a:solidFill>
                  <a:schemeClr val="tx1"/>
                </a:solidFill>
              </a:rPr>
              <a:t>        </a:t>
            </a:r>
            <a:r>
              <a:rPr lang="en-US" sz="1600" dirty="0" err="1">
                <a:solidFill>
                  <a:srgbClr val="0070C0"/>
                </a:solidFill>
              </a:rPr>
              <a:t>effectivePeriod</a:t>
            </a:r>
            <a:r>
              <a:rPr lang="en-US" sz="1600" dirty="0">
                <a:solidFill>
                  <a:srgbClr val="0070C0"/>
                </a:solidFill>
              </a:rPr>
              <a:t> {</a:t>
            </a:r>
          </a:p>
          <a:p>
            <a:pPr marL="442913"/>
            <a:r>
              <a:rPr lang="en-US" sz="1600" dirty="0">
                <a:solidFill>
                  <a:srgbClr val="0070C0"/>
                </a:solidFill>
              </a:rPr>
              <a:t>              start</a:t>
            </a:r>
          </a:p>
          <a:p>
            <a:pPr marL="442913"/>
            <a:r>
              <a:rPr lang="en-US" sz="1600" dirty="0">
                <a:solidFill>
                  <a:srgbClr val="0070C0"/>
                </a:solidFill>
              </a:rPr>
              <a:t>              end</a:t>
            </a:r>
          </a:p>
          <a:p>
            <a:pPr marL="442913"/>
            <a:r>
              <a:rPr lang="en-US" sz="1600" dirty="0">
                <a:solidFill>
                  <a:srgbClr val="0070C0"/>
                </a:solidFill>
              </a:rPr>
              <a:t>        }</a:t>
            </a:r>
          </a:p>
          <a:p>
            <a:pPr marL="442913"/>
            <a:r>
              <a:rPr lang="en-US" sz="1600" dirty="0">
                <a:solidFill>
                  <a:srgbClr val="0070C0"/>
                </a:solidFill>
              </a:rPr>
              <a:t>        orderable</a:t>
            </a:r>
            <a:r>
              <a:rPr lang="en-US" sz="1600" dirty="0">
                <a:solidFill>
                  <a:schemeClr val="tx1"/>
                </a:solidFill>
              </a:rPr>
              <a:t> : true</a:t>
            </a:r>
          </a:p>
          <a:p>
            <a:pPr marL="442913"/>
            <a:r>
              <a:rPr lang="en-US" sz="1600" dirty="0">
                <a:solidFill>
                  <a:schemeClr val="tx1"/>
                </a:solidFill>
              </a:rPr>
              <a:t>        …</a:t>
            </a:r>
            <a:endParaRPr lang="en-US" sz="1600" dirty="0">
              <a:solidFill>
                <a:srgbClr val="0070C0"/>
              </a:solidFill>
            </a:endParaRPr>
          </a:p>
          <a:p>
            <a:pPr marL="442913"/>
            <a:r>
              <a:rPr lang="en-US" sz="1600" dirty="0">
                <a:solidFill>
                  <a:srgbClr val="0070C0"/>
                </a:solidFill>
              </a:rPr>
              <a:t>  }</a:t>
            </a:r>
          </a:p>
          <a:p>
            <a:pPr marL="442913"/>
            <a:r>
              <a:rPr lang="en-US" sz="1600" dirty="0">
                <a:solidFill>
                  <a:srgbClr val="0070C0"/>
                </a:solidFill>
              </a:rPr>
              <a:t>…</a:t>
            </a:r>
          </a:p>
          <a:p>
            <a:pPr marL="268288"/>
            <a:endParaRPr lang="en-US" sz="1600" dirty="0">
              <a:solidFill>
                <a:schemeClr val="tx1"/>
              </a:solidFill>
            </a:endParaRPr>
          </a:p>
          <a:p>
            <a:pPr marL="268288"/>
            <a:endParaRPr lang="en-US" sz="1600" dirty="0">
              <a:solidFill>
                <a:srgbClr val="0070C0"/>
              </a:solidFill>
            </a:endParaRPr>
          </a:p>
        </p:txBody>
      </p:sp>
      <p:sp>
        <p:nvSpPr>
          <p:cNvPr id="40" name="Rectangle : coins arrondis 39">
            <a:extLst>
              <a:ext uri="{FF2B5EF4-FFF2-40B4-BE49-F238E27FC236}">
                <a16:creationId xmlns:a16="http://schemas.microsoft.com/office/drawing/2014/main" xmlns="" id="{56F2DF58-EC9E-4922-A566-2D75CDCC10C3}"/>
              </a:ext>
            </a:extLst>
          </p:cNvPr>
          <p:cNvSpPr/>
          <p:nvPr/>
        </p:nvSpPr>
        <p:spPr>
          <a:xfrm>
            <a:off x="6040574" y="3022110"/>
            <a:ext cx="2286241" cy="789602"/>
          </a:xfrm>
          <a:prstGeom prst="roundRect">
            <a:avLst>
              <a:gd name="adj" fmla="val 88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70C0"/>
                </a:solidFill>
              </a:rPr>
              <a:t>ObservationDefinition</a:t>
            </a:r>
          </a:p>
          <a:p>
            <a:pPr marL="268288"/>
            <a:r>
              <a:rPr lang="en-US" sz="1600" dirty="0">
                <a:solidFill>
                  <a:schemeClr val="tx1"/>
                </a:solidFill>
              </a:rPr>
              <a:t>Reason for testing</a:t>
            </a:r>
          </a:p>
        </p:txBody>
      </p:sp>
      <p:cxnSp>
        <p:nvCxnSpPr>
          <p:cNvPr id="48" name="Connecteur droit avec flèche 47">
            <a:extLst>
              <a:ext uri="{FF2B5EF4-FFF2-40B4-BE49-F238E27FC236}">
                <a16:creationId xmlns:a16="http://schemas.microsoft.com/office/drawing/2014/main" xmlns="" id="{BBD92E82-BDCF-4C74-BEA1-9C997A349A10}"/>
              </a:ext>
            </a:extLst>
          </p:cNvPr>
          <p:cNvCxnSpPr>
            <a:cxnSpLocks/>
            <a:endCxn id="40" idx="3"/>
          </p:cNvCxnSpPr>
          <p:nvPr/>
        </p:nvCxnSpPr>
        <p:spPr>
          <a:xfrm flipH="1" flipV="1">
            <a:off x="8326815" y="3416911"/>
            <a:ext cx="715585" cy="539216"/>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2" name="Titre 1">
            <a:extLst>
              <a:ext uri="{FF2B5EF4-FFF2-40B4-BE49-F238E27FC236}">
                <a16:creationId xmlns:a16="http://schemas.microsoft.com/office/drawing/2014/main" xmlns="" id="{09B8FA84-A887-4FA5-81DF-D5721C6E2E02}"/>
              </a:ext>
            </a:extLst>
          </p:cNvPr>
          <p:cNvSpPr txBox="1">
            <a:spLocks/>
          </p:cNvSpPr>
          <p:nvPr/>
        </p:nvSpPr>
        <p:spPr>
          <a:xfrm>
            <a:off x="424878" y="7650"/>
            <a:ext cx="11767122" cy="948202"/>
          </a:xfrm>
          <a:prstGeom prst="rect">
            <a:avLst/>
          </a:prstGeom>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t>OO discussion in San Antonio, Jan-2019: trying to replace CatalogEntry by an extension on Composition.section.entry</a:t>
            </a:r>
          </a:p>
        </p:txBody>
      </p:sp>
      <p:sp>
        <p:nvSpPr>
          <p:cNvPr id="21" name="ZoneTexte 20">
            <a:extLst>
              <a:ext uri="{FF2B5EF4-FFF2-40B4-BE49-F238E27FC236}">
                <a16:creationId xmlns:a16="http://schemas.microsoft.com/office/drawing/2014/main" xmlns="" id="{8B284090-4D0E-4D29-91CB-A5A35E9B6319}"/>
              </a:ext>
            </a:extLst>
          </p:cNvPr>
          <p:cNvSpPr txBox="1"/>
          <p:nvPr/>
        </p:nvSpPr>
        <p:spPr>
          <a:xfrm>
            <a:off x="8255687" y="728767"/>
            <a:ext cx="3970142" cy="1015663"/>
          </a:xfrm>
          <a:prstGeom prst="rect">
            <a:avLst/>
          </a:prstGeom>
          <a:noFill/>
        </p:spPr>
        <p:txBody>
          <a:bodyPr wrap="square" rtlCol="0">
            <a:spAutoFit/>
          </a:bodyPr>
          <a:lstStyle/>
          <a:p>
            <a:r>
              <a:rPr lang="en-US" sz="2000" noProof="1">
                <a:solidFill>
                  <a:srgbClr val="C00000"/>
                </a:solidFill>
              </a:rPr>
              <a:t>A complex extension on entry would not simplify life of implementers (understatement)</a:t>
            </a:r>
          </a:p>
        </p:txBody>
      </p:sp>
      <p:sp>
        <p:nvSpPr>
          <p:cNvPr id="19" name="Rectangle 18">
            <a:extLst>
              <a:ext uri="{FF2B5EF4-FFF2-40B4-BE49-F238E27FC236}">
                <a16:creationId xmlns:a16="http://schemas.microsoft.com/office/drawing/2014/main" xmlns="" id="{3C38B3AD-7BBD-4B2B-9211-5836E1C1D22C}"/>
              </a:ext>
            </a:extLst>
          </p:cNvPr>
          <p:cNvSpPr/>
          <p:nvPr/>
        </p:nvSpPr>
        <p:spPr>
          <a:xfrm rot="2471739">
            <a:off x="1420667" y="3655362"/>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9EFEC5C0-D86E-491A-A151-C79531851E0D}"/>
              </a:ext>
            </a:extLst>
          </p:cNvPr>
          <p:cNvSpPr/>
          <p:nvPr/>
        </p:nvSpPr>
        <p:spPr>
          <a:xfrm rot="19128261" flipH="1">
            <a:off x="1435419" y="3670114"/>
            <a:ext cx="8830897" cy="227592"/>
          </a:xfrm>
          <a:prstGeom prst="rect">
            <a:avLst/>
          </a:prstGeom>
          <a:solidFill>
            <a:srgbClr val="FF0000">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space réservé du numéro de diapositive 7">
            <a:extLst>
              <a:ext uri="{FF2B5EF4-FFF2-40B4-BE49-F238E27FC236}">
                <a16:creationId xmlns:a16="http://schemas.microsoft.com/office/drawing/2014/main" xmlns="" id="{89270830-7E55-49D4-BD65-1583BD089C6E}"/>
              </a:ext>
            </a:extLst>
          </p:cNvPr>
          <p:cNvSpPr>
            <a:spLocks noGrp="1"/>
          </p:cNvSpPr>
          <p:nvPr>
            <p:ph type="sldNum" sz="quarter" idx="12"/>
          </p:nvPr>
        </p:nvSpPr>
        <p:spPr/>
        <p:txBody>
          <a:bodyPr/>
          <a:lstStyle/>
          <a:p>
            <a:fld id="{AB67725B-D602-4F4A-8836-D4C17398D8E4}" type="slidenum">
              <a:rPr lang="fr-FR" smtClean="0"/>
              <a:t>9</a:t>
            </a:fld>
            <a:endParaRPr lang="fr-FR"/>
          </a:p>
        </p:txBody>
      </p:sp>
    </p:spTree>
    <p:extLst>
      <p:ext uri="{BB962C8B-B14F-4D97-AF65-F5344CB8AC3E}">
        <p14:creationId xmlns:p14="http://schemas.microsoft.com/office/powerpoint/2010/main" val="2945345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2666</TotalTime>
  <Words>2181</Words>
  <Application>Microsoft Office PowerPoint</Application>
  <PresentationFormat>Custom</PresentationFormat>
  <Paragraphs>650</Paragraphs>
  <Slides>18</Slides>
  <Notes>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Thème Office</vt:lpstr>
      <vt:lpstr>Which FHIR resources for laboratory catalogs of tests/panels? </vt:lpstr>
      <vt:lpstr>Representing the full Catalog</vt:lpstr>
      <vt:lpstr>An entry of the catalog, searchable by the catalog consumers</vt:lpstr>
      <vt:lpstr>An instance of CatalogEntry may reference other related instances</vt:lpstr>
      <vt:lpstr>PowerPoint Presentation</vt:lpstr>
      <vt:lpstr>PowerPoint Presentation</vt:lpstr>
      <vt:lpstr>“A” tested at Jan-2018 and May-2018 connectathons, and then pushed back by FMG in July 2018</vt:lpstr>
      <vt:lpstr>PowerPoint Presentation</vt:lpstr>
      <vt:lpstr>PowerPoint Presentation</vt:lpstr>
      <vt:lpstr>PowerPoint Presentation</vt:lpstr>
      <vt:lpstr>PowerPoint Presentation</vt:lpstr>
      <vt:lpstr>PowerPoint Presentation</vt:lpstr>
      <vt:lpstr>PowerPoint Presentation</vt:lpstr>
      <vt:lpstr>Additional arguments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FHIR resources for catalogs</dc:title>
  <dc:creator>François MACARY</dc:creator>
  <cp:lastModifiedBy>F_Hall</cp:lastModifiedBy>
  <cp:revision>262</cp:revision>
  <cp:lastPrinted>2019-03-06T13:20:49Z</cp:lastPrinted>
  <dcterms:created xsi:type="dcterms:W3CDTF">2019-01-16T21:11:19Z</dcterms:created>
  <dcterms:modified xsi:type="dcterms:W3CDTF">2019-03-06T14:46:46Z</dcterms:modified>
</cp:coreProperties>
</file>