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701" r:id="rId2"/>
  </p:sldMasterIdLst>
  <p:notesMasterIdLst>
    <p:notesMasterId r:id="rId17"/>
  </p:notesMasterIdLst>
  <p:sldIdLst>
    <p:sldId id="293" r:id="rId3"/>
    <p:sldId id="300" r:id="rId4"/>
    <p:sldId id="390" r:id="rId5"/>
    <p:sldId id="302" r:id="rId6"/>
    <p:sldId id="391" r:id="rId7"/>
    <p:sldId id="392" r:id="rId8"/>
    <p:sldId id="310" r:id="rId9"/>
    <p:sldId id="309" r:id="rId10"/>
    <p:sldId id="393" r:id="rId11"/>
    <p:sldId id="304" r:id="rId12"/>
    <p:sldId id="394" r:id="rId13"/>
    <p:sldId id="395" r:id="rId14"/>
    <p:sldId id="305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e preso" id="{EEED8810-62BE-8C46-8D67-19D48A470B40}">
          <p14:sldIdLst>
            <p14:sldId id="293"/>
            <p14:sldId id="300"/>
            <p14:sldId id="390"/>
            <p14:sldId id="302"/>
            <p14:sldId id="391"/>
            <p14:sldId id="392"/>
            <p14:sldId id="310"/>
            <p14:sldId id="309"/>
            <p14:sldId id="393"/>
            <p14:sldId id="304"/>
            <p14:sldId id="394"/>
            <p14:sldId id="395"/>
          </p14:sldIdLst>
        </p14:section>
        <p14:section name="Supplementary Slides" id="{C0CB3019-06E4-1A40-B627-761D444E7B36}">
          <p14:sldIdLst>
            <p14:sldId id="305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0"/>
    <a:srgbClr val="E5EEEF"/>
    <a:srgbClr val="335EAC"/>
    <a:srgbClr val="39C5F3"/>
    <a:srgbClr val="4FBA6F"/>
    <a:srgbClr val="FF6D2D"/>
    <a:srgbClr val="000000"/>
    <a:srgbClr val="5D4A9E"/>
    <a:srgbClr val="FEDC00"/>
    <a:srgbClr val="D1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/>
    <p:restoredTop sz="96309"/>
  </p:normalViewPr>
  <p:slideViewPr>
    <p:cSldViewPr snapToGrid="0" snapToObjects="1" showGuides="1">
      <p:cViewPr varScale="1">
        <p:scale>
          <a:sx n="147" d="100"/>
          <a:sy n="147" d="100"/>
        </p:scale>
        <p:origin x="56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F41DA98-DD0A-1B4F-A599-A48A0F931A5C}" type="datetimeFigureOut">
              <a:rPr lang="en-US" smtClean="0"/>
              <a:pPr/>
              <a:t>1/27/21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3E89008-A845-3542-9030-80EE4706E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5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of a Tempus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9008-A845-3542-9030-80EE4706E75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4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9008-A845-3542-9030-80EE4706E75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5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W169_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2325821A-DB9D-424B-B816-E83550502E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401" y="183510"/>
            <a:ext cx="5702299" cy="5600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Disclaimer: Print Option Only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67F9F-3202-B443-A87A-BDA16F4A1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440" y="1303655"/>
            <a:ext cx="9144000" cy="2009720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FF059-95DD-D442-8A2F-BA0EC6593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440" y="3446671"/>
            <a:ext cx="9144000" cy="5600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791879-EF0E-4A4B-8C65-7D96C9E4D6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8440" y="4090988"/>
            <a:ext cx="4687887" cy="628650"/>
          </a:xfrm>
        </p:spPr>
        <p:txBody>
          <a:bodyPr anchor="ctr" anchorCtr="0"/>
          <a:lstStyle/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7" name="Footer Placeholder 4">
            <a:extLst>
              <a:ext uri="{FF2B5EF4-FFF2-40B4-BE49-F238E27FC236}">
                <a16:creationId xmlns:a16="http://schemas.microsoft.com/office/drawing/2014/main" id="{E9E460F9-56F1-E546-BD12-3283FA51F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5468" y="6523971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sp>
        <p:nvSpPr>
          <p:cNvPr id="7" name="L-Shape 7">
            <a:extLst>
              <a:ext uri="{FF2B5EF4-FFF2-40B4-BE49-F238E27FC236}">
                <a16:creationId xmlns:a16="http://schemas.microsoft.com/office/drawing/2014/main" id="{CFC0854C-57DE-9242-98F0-D8D2BC1DD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65169" y="-1"/>
            <a:ext cx="1550581" cy="1560820"/>
          </a:xfrm>
          <a:custGeom>
            <a:avLst/>
            <a:gdLst>
              <a:gd name="connsiteX0" fmla="*/ 0 w 1550581"/>
              <a:gd name="connsiteY0" fmla="*/ 0 h 1532133"/>
              <a:gd name="connsiteX1" fmla="*/ 305630 w 1550581"/>
              <a:gd name="connsiteY1" fmla="*/ 0 h 1532133"/>
              <a:gd name="connsiteX2" fmla="*/ 305630 w 1550581"/>
              <a:gd name="connsiteY2" fmla="*/ 1226503 h 1532133"/>
              <a:gd name="connsiteX3" fmla="*/ 1550581 w 1550581"/>
              <a:gd name="connsiteY3" fmla="*/ 1226503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32133"/>
              <a:gd name="connsiteX1" fmla="*/ 312115 w 1550581"/>
              <a:gd name="connsiteY1" fmla="*/ 285344 h 1532133"/>
              <a:gd name="connsiteX2" fmla="*/ 305630 w 1550581"/>
              <a:gd name="connsiteY2" fmla="*/ 1226503 h 1532133"/>
              <a:gd name="connsiteX3" fmla="*/ 1550581 w 1550581"/>
              <a:gd name="connsiteY3" fmla="*/ 1226503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32133"/>
              <a:gd name="connsiteX1" fmla="*/ 312115 w 1550581"/>
              <a:gd name="connsiteY1" fmla="*/ 285344 h 1532133"/>
              <a:gd name="connsiteX2" fmla="*/ 305630 w 1550581"/>
              <a:gd name="connsiteY2" fmla="*/ 1226503 h 1532133"/>
              <a:gd name="connsiteX3" fmla="*/ 1252266 w 1550581"/>
              <a:gd name="connsiteY3" fmla="*/ 1232988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60820"/>
              <a:gd name="connsiteX1" fmla="*/ 312115 w 1550581"/>
              <a:gd name="connsiteY1" fmla="*/ 314031 h 1560820"/>
              <a:gd name="connsiteX2" fmla="*/ 305630 w 1550581"/>
              <a:gd name="connsiteY2" fmla="*/ 1255190 h 1560820"/>
              <a:gd name="connsiteX3" fmla="*/ 1252266 w 1550581"/>
              <a:gd name="connsiteY3" fmla="*/ 1261675 h 1560820"/>
              <a:gd name="connsiteX4" fmla="*/ 1550581 w 1550581"/>
              <a:gd name="connsiteY4" fmla="*/ 1560820 h 1560820"/>
              <a:gd name="connsiteX5" fmla="*/ 0 w 1550581"/>
              <a:gd name="connsiteY5" fmla="*/ 1560820 h 1560820"/>
              <a:gd name="connsiteX6" fmla="*/ 0 w 1550581"/>
              <a:gd name="connsiteY6" fmla="*/ 0 h 15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81" h="1560820">
                <a:moveTo>
                  <a:pt x="0" y="0"/>
                </a:moveTo>
                <a:lnTo>
                  <a:pt x="312115" y="314031"/>
                </a:lnTo>
                <a:cubicBezTo>
                  <a:pt x="309953" y="627751"/>
                  <a:pt x="307792" y="941470"/>
                  <a:pt x="305630" y="1255190"/>
                </a:cubicBezTo>
                <a:lnTo>
                  <a:pt x="1252266" y="1261675"/>
                </a:lnTo>
                <a:lnTo>
                  <a:pt x="1550581" y="1560820"/>
                </a:lnTo>
                <a:lnTo>
                  <a:pt x="0" y="1560820"/>
                </a:lnTo>
                <a:lnTo>
                  <a:pt x="0" y="0"/>
                </a:lnTo>
                <a:close/>
              </a:path>
            </a:pathLst>
          </a:custGeom>
          <a:solidFill>
            <a:srgbClr val="D4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6DEFB773-8237-A54F-B786-B5C19211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15957"/>
            <a:ext cx="1550581" cy="1560820"/>
          </a:xfrm>
          <a:custGeom>
            <a:avLst/>
            <a:gdLst>
              <a:gd name="connsiteX0" fmla="*/ 0 w 1550581"/>
              <a:gd name="connsiteY0" fmla="*/ 0 h 1532133"/>
              <a:gd name="connsiteX1" fmla="*/ 305630 w 1550581"/>
              <a:gd name="connsiteY1" fmla="*/ 0 h 1532133"/>
              <a:gd name="connsiteX2" fmla="*/ 305630 w 1550581"/>
              <a:gd name="connsiteY2" fmla="*/ 1226503 h 1532133"/>
              <a:gd name="connsiteX3" fmla="*/ 1550581 w 1550581"/>
              <a:gd name="connsiteY3" fmla="*/ 1226503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32133"/>
              <a:gd name="connsiteX1" fmla="*/ 312115 w 1550581"/>
              <a:gd name="connsiteY1" fmla="*/ 285344 h 1532133"/>
              <a:gd name="connsiteX2" fmla="*/ 305630 w 1550581"/>
              <a:gd name="connsiteY2" fmla="*/ 1226503 h 1532133"/>
              <a:gd name="connsiteX3" fmla="*/ 1550581 w 1550581"/>
              <a:gd name="connsiteY3" fmla="*/ 1226503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32133"/>
              <a:gd name="connsiteX1" fmla="*/ 312115 w 1550581"/>
              <a:gd name="connsiteY1" fmla="*/ 285344 h 1532133"/>
              <a:gd name="connsiteX2" fmla="*/ 305630 w 1550581"/>
              <a:gd name="connsiteY2" fmla="*/ 1226503 h 1532133"/>
              <a:gd name="connsiteX3" fmla="*/ 1252266 w 1550581"/>
              <a:gd name="connsiteY3" fmla="*/ 1232988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60820"/>
              <a:gd name="connsiteX1" fmla="*/ 312115 w 1550581"/>
              <a:gd name="connsiteY1" fmla="*/ 314031 h 1560820"/>
              <a:gd name="connsiteX2" fmla="*/ 305630 w 1550581"/>
              <a:gd name="connsiteY2" fmla="*/ 1255190 h 1560820"/>
              <a:gd name="connsiteX3" fmla="*/ 1252266 w 1550581"/>
              <a:gd name="connsiteY3" fmla="*/ 1261675 h 1560820"/>
              <a:gd name="connsiteX4" fmla="*/ 1550581 w 1550581"/>
              <a:gd name="connsiteY4" fmla="*/ 1560820 h 1560820"/>
              <a:gd name="connsiteX5" fmla="*/ 0 w 1550581"/>
              <a:gd name="connsiteY5" fmla="*/ 1560820 h 1560820"/>
              <a:gd name="connsiteX6" fmla="*/ 0 w 1550581"/>
              <a:gd name="connsiteY6" fmla="*/ 0 h 15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81" h="1560820">
                <a:moveTo>
                  <a:pt x="0" y="0"/>
                </a:moveTo>
                <a:lnTo>
                  <a:pt x="312115" y="314031"/>
                </a:lnTo>
                <a:cubicBezTo>
                  <a:pt x="309953" y="627751"/>
                  <a:pt x="307792" y="941470"/>
                  <a:pt x="305630" y="1255190"/>
                </a:cubicBezTo>
                <a:lnTo>
                  <a:pt x="1252266" y="1261675"/>
                </a:lnTo>
                <a:lnTo>
                  <a:pt x="1550581" y="1560820"/>
                </a:lnTo>
                <a:lnTo>
                  <a:pt x="0" y="1560820"/>
                </a:lnTo>
                <a:lnTo>
                  <a:pt x="0" y="0"/>
                </a:lnTo>
                <a:close/>
              </a:path>
            </a:pathLst>
          </a:custGeom>
          <a:solidFill>
            <a:srgbClr val="D4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9">
            <a:extLst>
              <a:ext uri="{FF2B5EF4-FFF2-40B4-BE49-F238E27FC236}">
                <a16:creationId xmlns:a16="http://schemas.microsoft.com/office/drawing/2014/main" id="{1CA5B1A7-52FD-0C4B-8EDC-29DDE1809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0293" y="5685414"/>
            <a:ext cx="3513010" cy="4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9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24A46-05BF-A841-BC00-9302A006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26610-DBD4-D344-A666-CFB7A808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262862-06CB-F44F-8EE1-F0B31A2F6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050" y="1308537"/>
            <a:ext cx="11338560" cy="4937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AAFC919-850D-0B4E-93A5-D28496D8B76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19100" y="1990993"/>
            <a:ext cx="11359318" cy="4178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C07AC-D491-464A-B738-B75BEA97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70A02B-78A2-6A44-AA18-A3AB9C54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19833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2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Content-s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41C-34E8-584A-9E38-7D484F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D82A-7C42-3240-B76E-866CBD27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0999"/>
            <a:ext cx="5486400" cy="91440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6D1765-314D-D44C-9CDF-CB6E78785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69855"/>
            <a:ext cx="5486400" cy="111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 baseline="0"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566A9E-3756-1344-8736-0BE04C434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2726228"/>
            <a:ext cx="5486400" cy="3433272"/>
          </a:xfrm>
          <a:prstGeom prst="rect">
            <a:avLst/>
          </a:prstGeom>
        </p:spPr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7710AE4-82D4-9044-8C2F-7615E482140D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151353" y="381000"/>
            <a:ext cx="5600700" cy="577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7E905-3A2F-7A47-B6B2-2C14131A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3893" y="6413826"/>
            <a:ext cx="8040413" cy="365125"/>
          </a:xfrm>
        </p:spPr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CD042B-5544-E449-B0FE-FF0BDAD1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19833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8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Content-s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41C-34E8-584A-9E38-7D484F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D82A-7C42-3240-B76E-866CBD27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0999"/>
            <a:ext cx="5486400" cy="91440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6D1765-314D-D44C-9CDF-CB6E78785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69855"/>
            <a:ext cx="5486400" cy="111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 baseline="0"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566A9E-3756-1344-8736-0BE04C434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2726228"/>
            <a:ext cx="5486400" cy="3433272"/>
          </a:xfrm>
          <a:prstGeom prst="rect">
            <a:avLst/>
          </a:prstGeom>
        </p:spPr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773CADB-1764-FA46-8171-2AD153ECA2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34100" y="0"/>
            <a:ext cx="60579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7E905-3A2F-7A47-B6B2-2C14131A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767" y="6413826"/>
            <a:ext cx="4474733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9025DA-6C85-6541-B4E2-78BF43662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19833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88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-Content-blank-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41C-34E8-584A-9E38-7D484F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D82A-7C42-3240-B76E-866CBD27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0999"/>
            <a:ext cx="5486400" cy="91440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6D1765-314D-D44C-9CDF-CB6E78785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69855"/>
            <a:ext cx="5486400" cy="111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 baseline="0"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566A9E-3756-1344-8736-0BE04C434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2726228"/>
            <a:ext cx="5486400" cy="3433272"/>
          </a:xfrm>
          <a:prstGeom prst="rect">
            <a:avLst/>
          </a:prstGeom>
        </p:spPr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7E905-3A2F-7A47-B6B2-2C14131A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767" y="6413826"/>
            <a:ext cx="4474733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94B232-05A8-0348-B243-D84FBFE11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19833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5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Content-Vertical-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41C-34E8-584A-9E38-7D484F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D82A-7C42-3240-B76E-866CBD27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09086"/>
            <a:ext cx="11330606" cy="73152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6D1765-314D-D44C-9CDF-CB6E78785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312433"/>
            <a:ext cx="5256213" cy="6050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C3450F3-D895-D84E-A771-DB7437444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2129887"/>
            <a:ext cx="5256213" cy="402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/>
            </a:lvl1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AD0C741-0B71-8646-86A6-3BD02C1D60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16A9945-1253-AF44-A6F2-A1C81096C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BF29CF1-E304-C540-8545-DD22C8709B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0618315-034D-AD42-8958-25F26E9DA6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724B64B-F009-A641-AE83-E5BA1F27609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3ECAFD27-E0FF-5F45-B679-3AF710C2635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3A899CC-FFE0-BB41-BBB5-47FF3919102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7AF339E-A1B6-C242-AEEC-F62553FE8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9033D03A-B060-DE4C-A415-6803C8C06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4CBED77F-7C2C-A34E-9E7E-E5FB584B7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5071E345-32EA-CE4B-9CB7-C93B698D1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5122D9DB-E36F-F54C-8558-005493C74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C6D03B-D4DC-804A-B481-352B0A84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8500772" y="1334807"/>
            <a:ext cx="15740" cy="466344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495FB50-ED60-314A-80A9-1C71FE15A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2976486-0697-9E4B-BB26-22C04AD8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0B5502-F77E-5C4C-9747-06A18D542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95D559-7174-EF4C-AB09-5A626E09B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7E905-3A2F-7A47-B6B2-2C14131A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4832" y="6400800"/>
            <a:ext cx="8123234" cy="365125"/>
          </a:xfrm>
        </p:spPr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C55CCAC-524F-3A4A-AA41-7117A3E7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19833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23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Timeline-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688AD-A397-E941-BE24-A56C3769E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1248C-7835-6B42-A738-F68F2B71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E5A6FA-A8AB-3142-97AC-D6CFD989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-51955" y="3580648"/>
            <a:ext cx="12297875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2ADF57F-1208-044C-B19D-B26633864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2867" y="3706344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13703FA-2A85-034F-8C26-851171AF1D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157" y="1327170"/>
            <a:ext cx="3672840" cy="1919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098E85-ED64-264B-8931-0D0142B0B5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3148" y="5131124"/>
            <a:ext cx="3502393" cy="1008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nisi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51AAE91-4722-A040-8BDA-0984681D44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4539" y="1340818"/>
            <a:ext cx="3502393" cy="8327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F791A76-5B42-964B-AB28-1AC62FFAAE2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71994" y="4140630"/>
            <a:ext cx="2063127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D298AB1-BBC7-3944-815D-5D59C8AB0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85343" y="3721509"/>
            <a:ext cx="1035470" cy="295904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2020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B74574A-7476-B746-BA18-CCEF19CC6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849773" y="2317488"/>
            <a:ext cx="1189328" cy="991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Font typeface="Arial" charset="0"/>
              <a:buNone/>
              <a:defRPr sz="10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file from file.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D3AC448-782E-EF43-BBBC-6621AF1E9E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7135" y="2314202"/>
            <a:ext cx="3169526" cy="78578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 non. 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0FCEBC-2816-B543-8E1F-ACE2DF77D42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772399" y="4233299"/>
            <a:ext cx="3624019" cy="192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2634A4-E6B7-3240-B374-D1B173C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42318" y="3494598"/>
            <a:ext cx="148090" cy="150176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84ECAAF-CB6E-134E-96D6-491218268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749141" y="3475258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63800716-FD4F-414F-BD5C-76A9842C3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66117" y="3466348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E1E505-CF35-8544-9E79-7E5FAF95D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6997" y="3462107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F5BB42-1ED2-CC4B-879B-C924BA7DF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47040" y="3466348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A6EF4567-C23A-9C40-BC57-74B6D961E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35687" y="346419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87FAB0-4575-6E4D-BA15-96C3808DF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47520" y="3584746"/>
            <a:ext cx="9144" cy="2800857"/>
          </a:xfrm>
          <a:prstGeom prst="rect">
            <a:avLst/>
          </a:prstGeom>
          <a:solidFill>
            <a:srgbClr val="0B2338"/>
          </a:solidFill>
          <a:ln>
            <a:solidFill>
              <a:srgbClr val="0B2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C1CE38-2D34-E048-85EF-3EF09FA7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5702" y="3247111"/>
            <a:ext cx="9144" cy="274320"/>
          </a:xfrm>
          <a:prstGeom prst="rect">
            <a:avLst/>
          </a:prstGeom>
          <a:solidFill>
            <a:srgbClr val="0B2338"/>
          </a:solidFill>
          <a:ln>
            <a:solidFill>
              <a:srgbClr val="0B2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A47DE1-CF2E-A941-84DE-543F779CB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71202" y="3556687"/>
            <a:ext cx="9144" cy="640080"/>
          </a:xfrm>
          <a:prstGeom prst="rect">
            <a:avLst/>
          </a:prstGeom>
          <a:solidFill>
            <a:srgbClr val="0B2338"/>
          </a:solidFill>
          <a:ln>
            <a:solidFill>
              <a:srgbClr val="0B2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8A7F0E-0639-934C-8DDC-0B1752AD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5399" y="3320181"/>
            <a:ext cx="9144" cy="274320"/>
          </a:xfrm>
          <a:prstGeom prst="rect">
            <a:avLst/>
          </a:prstGeom>
          <a:solidFill>
            <a:srgbClr val="0B2338"/>
          </a:solidFill>
          <a:ln>
            <a:solidFill>
              <a:srgbClr val="0B2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2C4969-8164-E947-B2BA-B7E7433F9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46984" y="1306664"/>
            <a:ext cx="9144" cy="2194560"/>
          </a:xfrm>
          <a:prstGeom prst="rect">
            <a:avLst/>
          </a:prstGeom>
          <a:solidFill>
            <a:srgbClr val="0B2338"/>
          </a:solidFill>
          <a:ln>
            <a:solidFill>
              <a:srgbClr val="0B2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B10AA9-9A88-2D46-BEA6-48244852C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9023" y="3630666"/>
            <a:ext cx="9144" cy="1097280"/>
          </a:xfrm>
          <a:prstGeom prst="rect">
            <a:avLst/>
          </a:prstGeom>
          <a:solidFill>
            <a:srgbClr val="0B2338"/>
          </a:solidFill>
          <a:ln>
            <a:solidFill>
              <a:srgbClr val="0B2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185A2-F02F-6F42-8BF0-939801280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430640B-1A2B-9D4F-BF88-17333AF1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19833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Caption-S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41C-34E8-584A-9E38-7D484F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D82A-7C42-3240-B76E-866CBD27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1928"/>
            <a:ext cx="5302469" cy="2434144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CE7A8CB-7BD4-AD49-9B21-1BF8C66A18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34100" y="0"/>
            <a:ext cx="60579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7E905-3A2F-7A47-B6B2-2C14131A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4752" y="6409944"/>
            <a:ext cx="4603531" cy="365125"/>
          </a:xfrm>
        </p:spPr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889E3F-EB40-5143-B4E0-3ECADB368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19833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70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TitleOnly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CB04C-CB07-B84C-9828-6F6DCCC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04FA2-454A-EE45-839D-3FDCDFD7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50" y="388274"/>
            <a:ext cx="11344368" cy="907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D159-FA7E-7946-A2E3-C277F421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5EED17-7595-9E4F-AAC1-6234C574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19833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70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Blank-w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CB04C-CB07-B84C-9828-6F6DCCC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 hidden="1">
            <a:extLst>
              <a:ext uri="{FF2B5EF4-FFF2-40B4-BE49-F238E27FC236}">
                <a16:creationId xmlns:a16="http://schemas.microsoft.com/office/drawing/2014/main" id="{8534D334-1679-C443-A260-4AE04FE85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5125"/>
            <a:ext cx="11353800" cy="8435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with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D159-FA7E-7946-A2E3-C277F421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C88CB3-BF65-0B4D-81E9-E6EC41547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19833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76A9C6-9ADF-264F-82C6-5FFD4300B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5125"/>
            <a:ext cx="11353800" cy="8435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with image</a:t>
            </a:r>
          </a:p>
        </p:txBody>
      </p:sp>
    </p:spTree>
    <p:extLst>
      <p:ext uri="{BB962C8B-B14F-4D97-AF65-F5344CB8AC3E}">
        <p14:creationId xmlns:p14="http://schemas.microsoft.com/office/powerpoint/2010/main" val="279032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062B75-9354-ED49-AB51-3344FB0C774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9100" y="1333500"/>
            <a:ext cx="11359318" cy="483552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D53F-9797-B141-B5E7-AB9CB133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DBB7D4-FA2B-BF41-B38D-068F5F639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23971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10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Closing-Slide-Projec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C8FD434-0BC0-3F44-B92B-4573B8018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1" y="567647"/>
            <a:ext cx="8961568" cy="72775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00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If needed, use this slide to add required contract or project information specific to your sponsor.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93DD08-8331-E44E-9D32-7574B38AD5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906" y="2295074"/>
            <a:ext cx="5649094" cy="4841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3441D4-0027-D84A-889B-7249B93CD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906" y="2846238"/>
            <a:ext cx="5649094" cy="4841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2F51B0-4CA3-854C-9CC8-7D24EB8C9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906" y="3397402"/>
            <a:ext cx="5649094" cy="4841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B45E37C-649D-F343-ACBF-CE939366D0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906" y="3948565"/>
            <a:ext cx="5649094" cy="152707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D159-FA7E-7946-A2E3-C277F421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38" name="Picture 9">
            <a:extLst>
              <a:ext uri="{FF2B5EF4-FFF2-40B4-BE49-F238E27FC236}">
                <a16:creationId xmlns:a16="http://schemas.microsoft.com/office/drawing/2014/main" id="{50ED104D-6AB0-A240-867C-65EB1F04D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0293" y="5685414"/>
            <a:ext cx="3513010" cy="4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0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Closing-Slide-Contac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5583B77-0D77-A34E-8283-81275F3E94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55440" y="4152063"/>
            <a:ext cx="6196663" cy="3554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CF98308-AFBC-E14C-A180-1231217F1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5440" y="4681264"/>
            <a:ext cx="6196663" cy="355456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email@mitre.org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69A4FD-5642-6546-BCCD-6B3A3C1A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5658" y="5222213"/>
            <a:ext cx="418831" cy="355455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17D3CB-D2D4-6A49-BA33-1E044F0352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5440" y="5211208"/>
            <a:ext cx="6196663" cy="3554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D159-FA7E-7946-A2E3-C277F421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39" name="Picture 9">
            <a:extLst>
              <a:ext uri="{FF2B5EF4-FFF2-40B4-BE49-F238E27FC236}">
                <a16:creationId xmlns:a16="http://schemas.microsoft.com/office/drawing/2014/main" id="{0998B41D-797B-7A42-83D6-E73370210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230293" y="5685414"/>
            <a:ext cx="3513010" cy="4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37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2325821A-DB9D-424B-B816-E83550502E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401" y="183510"/>
            <a:ext cx="5702299" cy="5600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FC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Disclaimer: Presentation Option Only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67F9F-3202-B443-A87A-BDA16F4A1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440" y="1303655"/>
            <a:ext cx="9144000" cy="2009720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FF059-95DD-D442-8A2F-BA0EC6593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440" y="3446671"/>
            <a:ext cx="9144000" cy="5600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7A3D1CCA-73DE-0941-8F45-344E5CC605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8440" y="4090988"/>
            <a:ext cx="4687887" cy="628650"/>
          </a:xfrm>
          <a:prstGeom prst="rect">
            <a:avLst/>
          </a:prstGeom>
        </p:spPr>
        <p:txBody>
          <a:bodyPr anchor="ctr" anchorCtr="0"/>
          <a:lstStyle>
            <a:lvl1pPr>
              <a:buFontTx/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C55AACF5-EF00-CB42-823A-B94F99F73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sp>
        <p:nvSpPr>
          <p:cNvPr id="7" name="L-Shape 7">
            <a:extLst>
              <a:ext uri="{FF2B5EF4-FFF2-40B4-BE49-F238E27FC236}">
                <a16:creationId xmlns:a16="http://schemas.microsoft.com/office/drawing/2014/main" id="{CFC0854C-57DE-9242-98F0-D8D2BC1DD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65169" y="-1"/>
            <a:ext cx="1550581" cy="1560820"/>
          </a:xfrm>
          <a:custGeom>
            <a:avLst/>
            <a:gdLst>
              <a:gd name="connsiteX0" fmla="*/ 0 w 1550581"/>
              <a:gd name="connsiteY0" fmla="*/ 0 h 1532133"/>
              <a:gd name="connsiteX1" fmla="*/ 305630 w 1550581"/>
              <a:gd name="connsiteY1" fmla="*/ 0 h 1532133"/>
              <a:gd name="connsiteX2" fmla="*/ 305630 w 1550581"/>
              <a:gd name="connsiteY2" fmla="*/ 1226503 h 1532133"/>
              <a:gd name="connsiteX3" fmla="*/ 1550581 w 1550581"/>
              <a:gd name="connsiteY3" fmla="*/ 1226503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32133"/>
              <a:gd name="connsiteX1" fmla="*/ 312115 w 1550581"/>
              <a:gd name="connsiteY1" fmla="*/ 285344 h 1532133"/>
              <a:gd name="connsiteX2" fmla="*/ 305630 w 1550581"/>
              <a:gd name="connsiteY2" fmla="*/ 1226503 h 1532133"/>
              <a:gd name="connsiteX3" fmla="*/ 1550581 w 1550581"/>
              <a:gd name="connsiteY3" fmla="*/ 1226503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32133"/>
              <a:gd name="connsiteX1" fmla="*/ 312115 w 1550581"/>
              <a:gd name="connsiteY1" fmla="*/ 285344 h 1532133"/>
              <a:gd name="connsiteX2" fmla="*/ 305630 w 1550581"/>
              <a:gd name="connsiteY2" fmla="*/ 1226503 h 1532133"/>
              <a:gd name="connsiteX3" fmla="*/ 1252266 w 1550581"/>
              <a:gd name="connsiteY3" fmla="*/ 1232988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60820"/>
              <a:gd name="connsiteX1" fmla="*/ 312115 w 1550581"/>
              <a:gd name="connsiteY1" fmla="*/ 314031 h 1560820"/>
              <a:gd name="connsiteX2" fmla="*/ 305630 w 1550581"/>
              <a:gd name="connsiteY2" fmla="*/ 1255190 h 1560820"/>
              <a:gd name="connsiteX3" fmla="*/ 1252266 w 1550581"/>
              <a:gd name="connsiteY3" fmla="*/ 1261675 h 1560820"/>
              <a:gd name="connsiteX4" fmla="*/ 1550581 w 1550581"/>
              <a:gd name="connsiteY4" fmla="*/ 1560820 h 1560820"/>
              <a:gd name="connsiteX5" fmla="*/ 0 w 1550581"/>
              <a:gd name="connsiteY5" fmla="*/ 1560820 h 1560820"/>
              <a:gd name="connsiteX6" fmla="*/ 0 w 1550581"/>
              <a:gd name="connsiteY6" fmla="*/ 0 h 15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81" h="1560820">
                <a:moveTo>
                  <a:pt x="0" y="0"/>
                </a:moveTo>
                <a:lnTo>
                  <a:pt x="312115" y="314031"/>
                </a:lnTo>
                <a:cubicBezTo>
                  <a:pt x="309953" y="627751"/>
                  <a:pt x="307792" y="941470"/>
                  <a:pt x="305630" y="1255190"/>
                </a:cubicBezTo>
                <a:lnTo>
                  <a:pt x="1252266" y="1261675"/>
                </a:lnTo>
                <a:lnTo>
                  <a:pt x="1550581" y="1560820"/>
                </a:lnTo>
                <a:lnTo>
                  <a:pt x="0" y="1560820"/>
                </a:lnTo>
                <a:lnTo>
                  <a:pt x="0" y="0"/>
                </a:lnTo>
                <a:close/>
              </a:path>
            </a:pathLst>
          </a:cu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6DEFB773-8237-A54F-B786-B5C19211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15957"/>
            <a:ext cx="1550581" cy="1560820"/>
          </a:xfrm>
          <a:custGeom>
            <a:avLst/>
            <a:gdLst>
              <a:gd name="connsiteX0" fmla="*/ 0 w 1550581"/>
              <a:gd name="connsiteY0" fmla="*/ 0 h 1532133"/>
              <a:gd name="connsiteX1" fmla="*/ 305630 w 1550581"/>
              <a:gd name="connsiteY1" fmla="*/ 0 h 1532133"/>
              <a:gd name="connsiteX2" fmla="*/ 305630 w 1550581"/>
              <a:gd name="connsiteY2" fmla="*/ 1226503 h 1532133"/>
              <a:gd name="connsiteX3" fmla="*/ 1550581 w 1550581"/>
              <a:gd name="connsiteY3" fmla="*/ 1226503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32133"/>
              <a:gd name="connsiteX1" fmla="*/ 312115 w 1550581"/>
              <a:gd name="connsiteY1" fmla="*/ 285344 h 1532133"/>
              <a:gd name="connsiteX2" fmla="*/ 305630 w 1550581"/>
              <a:gd name="connsiteY2" fmla="*/ 1226503 h 1532133"/>
              <a:gd name="connsiteX3" fmla="*/ 1550581 w 1550581"/>
              <a:gd name="connsiteY3" fmla="*/ 1226503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32133"/>
              <a:gd name="connsiteX1" fmla="*/ 312115 w 1550581"/>
              <a:gd name="connsiteY1" fmla="*/ 285344 h 1532133"/>
              <a:gd name="connsiteX2" fmla="*/ 305630 w 1550581"/>
              <a:gd name="connsiteY2" fmla="*/ 1226503 h 1532133"/>
              <a:gd name="connsiteX3" fmla="*/ 1252266 w 1550581"/>
              <a:gd name="connsiteY3" fmla="*/ 1232988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60820"/>
              <a:gd name="connsiteX1" fmla="*/ 312115 w 1550581"/>
              <a:gd name="connsiteY1" fmla="*/ 314031 h 1560820"/>
              <a:gd name="connsiteX2" fmla="*/ 305630 w 1550581"/>
              <a:gd name="connsiteY2" fmla="*/ 1255190 h 1560820"/>
              <a:gd name="connsiteX3" fmla="*/ 1252266 w 1550581"/>
              <a:gd name="connsiteY3" fmla="*/ 1261675 h 1560820"/>
              <a:gd name="connsiteX4" fmla="*/ 1550581 w 1550581"/>
              <a:gd name="connsiteY4" fmla="*/ 1560820 h 1560820"/>
              <a:gd name="connsiteX5" fmla="*/ 0 w 1550581"/>
              <a:gd name="connsiteY5" fmla="*/ 1560820 h 1560820"/>
              <a:gd name="connsiteX6" fmla="*/ 0 w 1550581"/>
              <a:gd name="connsiteY6" fmla="*/ 0 h 15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81" h="1560820">
                <a:moveTo>
                  <a:pt x="0" y="0"/>
                </a:moveTo>
                <a:lnTo>
                  <a:pt x="312115" y="314031"/>
                </a:lnTo>
                <a:cubicBezTo>
                  <a:pt x="309953" y="627751"/>
                  <a:pt x="307792" y="941470"/>
                  <a:pt x="305630" y="1255190"/>
                </a:cubicBezTo>
                <a:lnTo>
                  <a:pt x="1252266" y="1261675"/>
                </a:lnTo>
                <a:lnTo>
                  <a:pt x="1550581" y="1560820"/>
                </a:lnTo>
                <a:lnTo>
                  <a:pt x="0" y="1560820"/>
                </a:lnTo>
                <a:lnTo>
                  <a:pt x="0" y="0"/>
                </a:lnTo>
                <a:close/>
              </a:path>
            </a:pathLst>
          </a:cu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0D6670B-2380-714D-AD0A-1382FC43D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06740" y="5776720"/>
            <a:ext cx="3566160" cy="4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3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Title Slide_Image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13466A1-2612-0C47-834B-0006755A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23648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To add background image: </a:t>
            </a:r>
            <a:br>
              <a:rPr lang="en-US" dirty="0"/>
            </a:br>
            <a:r>
              <a:rPr lang="en-US" dirty="0"/>
              <a:t>1. Navigate to FJ: Images. </a:t>
            </a:r>
            <a:br>
              <a:rPr lang="en-US" dirty="0"/>
            </a:br>
            <a:r>
              <a:rPr lang="en-US" dirty="0"/>
              <a:t>2. Select a photo from the featured gallery, “Images for PPT Cover Slides” from the “16x9” folder. </a:t>
            </a:r>
            <a:br>
              <a:rPr lang="en-US" dirty="0"/>
            </a:br>
            <a:r>
              <a:rPr lang="en-US" dirty="0"/>
              <a:t>3. Save the desired image to your computer or desired location. </a:t>
            </a:r>
            <a:br>
              <a:rPr lang="en-US" dirty="0"/>
            </a:br>
            <a:r>
              <a:rPr lang="en-US" dirty="0"/>
              <a:t>4. Next, click on the icon &amp; choose image from the saved location. </a:t>
            </a:r>
            <a:br>
              <a:rPr lang="en-US" dirty="0"/>
            </a:br>
            <a:r>
              <a:rPr lang="en-US" dirty="0"/>
              <a:t>5. Insert image.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83A900FC-E576-CE47-A6BE-5461B0852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FEFAA72-9F35-7743-A59E-7C7F67C30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06740" y="5776720"/>
            <a:ext cx="3566160" cy="4746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816FD73-5BEB-453D-A5C8-30C7542C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562" y="1442526"/>
            <a:ext cx="9144000" cy="2009720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BD86567-888E-4090-BAAE-6D3A1E557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562" y="3585542"/>
            <a:ext cx="9144000" cy="5600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72108A6-F919-4E36-BF6B-3E19207CE0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562" y="4229859"/>
            <a:ext cx="4687887" cy="628650"/>
          </a:xfrm>
        </p:spPr>
        <p:txBody>
          <a:bodyPr anchor="ctr" anchorCtr="0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429774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Bullet-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44DACC2-93A9-8B49-B474-85CD89E8D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778E7C-0D3D-4C4D-A654-01C6F5B05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4376E-4CA3-2542-B51D-A36CE9EA7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8" y="1295400"/>
            <a:ext cx="11363325" cy="4876800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tabLst/>
              <a:defRPr/>
            </a:lvl1pPr>
            <a:lvl2pPr marL="457200" indent="-228600">
              <a:buFont typeface="Wingdings" pitchFamily="2" charset="2"/>
              <a:buChar char="§"/>
              <a:tabLst/>
              <a:defRPr/>
            </a:lvl2pPr>
            <a:lvl3pPr marL="571500" indent="-228600">
              <a:tabLst/>
              <a:defRPr/>
            </a:lvl3pPr>
            <a:lvl4pPr marL="685800" indent="-228600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874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Section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4727B-F77C-0F4F-B8FC-A3CB54F7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0" y="6400800"/>
            <a:ext cx="622738" cy="365125"/>
          </a:xfrm>
        </p:spPr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7BA89-147B-D544-859D-FE2871473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488" y="2997309"/>
            <a:ext cx="10515600" cy="840230"/>
          </a:xfrm>
        </p:spPr>
        <p:txBody>
          <a:bodyPr anchor="ctr">
            <a:spAutoFit/>
          </a:bodyPr>
          <a:lstStyle>
            <a:lvl1pPr>
              <a:defRPr sz="54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80D2814-8536-D34E-9A51-F250DEB4F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73DA4-0303-2D45-9BCE-792A64D46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64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3045F3-7F02-B748-858E-C187C9C40B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9100" y="1295400"/>
            <a:ext cx="11353800" cy="4876800"/>
          </a:xfrm>
        </p:spPr>
        <p:txBody>
          <a:bodyPr/>
          <a:lstStyle/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34E3CA2-6739-474E-8D82-5BED10A03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BF929B-B5C8-584A-B16C-79F28C7AD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09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Two-Tex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487C46-8BF6-684D-8181-750047DE9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0992" y="1411544"/>
            <a:ext cx="4572000" cy="4754880"/>
          </a:xfrm>
          <a:prstGeom prst="rect">
            <a:avLst/>
          </a:prstGeom>
        </p:spPr>
        <p:txBody>
          <a:bodyPr/>
          <a:lstStyle>
            <a:lvl1pPr marL="11113" indent="-11113">
              <a:buFontTx/>
              <a:buNone/>
              <a:tabLst/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BD1CE02-B9C2-4549-BB4E-1AC962A32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0035" y="1411544"/>
            <a:ext cx="4572000" cy="4754880"/>
          </a:xfrm>
          <a:prstGeom prst="rect">
            <a:avLst/>
          </a:prstGeom>
        </p:spPr>
        <p:txBody>
          <a:bodyPr/>
          <a:lstStyle>
            <a:lvl1pPr marL="11113" indent="-11113">
              <a:buFontTx/>
              <a:buNone/>
              <a:tabLst/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36E811E-A77C-3A42-8845-C22E4BAD3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793094-995D-044B-A075-55D4B6204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3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Two-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32D610-6CC1-0D41-A875-9109C09D6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050" y="1312909"/>
            <a:ext cx="5257800" cy="5953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61B017-E280-6E4C-A0F8-9DED8CB8C9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9100" y="2051050"/>
            <a:ext cx="527208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3500344-123B-D742-921A-BF36609AD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6496" y="1312909"/>
            <a:ext cx="5257800" cy="5953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5AF6F93-2563-2348-88A7-ADB09E6B2B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0814" y="2044700"/>
            <a:ext cx="5263482" cy="4121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608F26D-E002-8C4D-BBFB-805BDE88A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5856B1-6130-6042-B205-F74570E1A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06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3-imagaes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5A1935-EBF2-EE49-BBE2-D24AFDB53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655" y="1550206"/>
            <a:ext cx="3429000" cy="22860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4B615-5089-6946-81B9-FEB564842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55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F16AD19-C929-F44A-BFE7-11AC7698C3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0655" y="4612675"/>
            <a:ext cx="3429000" cy="155448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663AFA1-4018-124B-B57A-CD0B7B430A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1500" y="1550206"/>
            <a:ext cx="3429000" cy="22860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67DA3E1-D040-1944-85D2-003542FF29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1500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F18B598-C082-C74A-9346-8C633AA97C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5982" y="4612675"/>
            <a:ext cx="3429000" cy="155448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9A67101-E2AC-154F-B4BD-7A37C1BAD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9418" y="1550206"/>
            <a:ext cx="3429000" cy="22860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AA0E67A-35A8-1447-A809-38A53767F2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9418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2053C98-4C01-2E4B-AF37-0560723F3D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43900" y="4612675"/>
            <a:ext cx="3429000" cy="155448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3051A866-DE6C-844B-BBB6-8FAE73A09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7807FE-2972-4D44-858F-8F347054C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1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Section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4727B-F77C-0F4F-B8FC-A3CB54F7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0" y="6400800"/>
            <a:ext cx="622738" cy="365125"/>
          </a:xfrm>
        </p:spPr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7BA89-147B-D544-859D-FE2871473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488" y="2997309"/>
            <a:ext cx="10515600" cy="840230"/>
          </a:xfrm>
        </p:spPr>
        <p:txBody>
          <a:bodyPr anchor="ctr">
            <a:spAutoFit/>
          </a:bodyPr>
          <a:lstStyle>
            <a:lvl1pPr>
              <a:defRPr sz="54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98673CA4-0124-D543-9D8C-F7757A8D4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5468" y="6523971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BE5A2-9E4B-9041-8DC0-CDCD810D9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23971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53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4-Images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5A1935-EBF2-EE49-BBE2-D24AFDB53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189" y="1626764"/>
            <a:ext cx="2008234" cy="17981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4B615-5089-6946-81B9-FEB564842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146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F16AD19-C929-F44A-BFE7-11AC7698C3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4146" y="4192570"/>
            <a:ext cx="2560320" cy="1371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663AFA1-4018-124B-B57A-CD0B7B430A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51897" y="1626764"/>
            <a:ext cx="2008234" cy="17981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393C021-5AC6-A94D-9BD1-0FA03E26F9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5854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D0720727-9B0D-5244-88F9-072619D781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75854" y="4192570"/>
            <a:ext cx="2560320" cy="1371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9A67101-E2AC-154F-B4BD-7A37C1BAD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73773" y="1626764"/>
            <a:ext cx="2008234" cy="17981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D7C1A3A-3822-3442-AE4B-0662ED5193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97730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2DF9D5B3-8D42-594B-AD95-232B567951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97730" y="4192570"/>
            <a:ext cx="2560320" cy="1371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E320B82-A8A9-8D41-B8D1-EC5AA4D742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88889" y="1626764"/>
            <a:ext cx="2008234" cy="17981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DE9EC15-6DC7-6846-B173-CAE4228B5D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12846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D698B45-9A6E-DE4A-8222-D973B7A7D9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12846" y="4192570"/>
            <a:ext cx="2560320" cy="1371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8E721-2065-8640-9E19-F292A2EE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0" y="6400801"/>
            <a:ext cx="8216900" cy="266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D12AFAA-09C5-F94C-959D-7F1A3CA16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4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24A46-05BF-A841-BC00-9302A006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26610-DBD4-D344-A666-CFB7A808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262862-06CB-F44F-8EE1-F0B31A2F6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684" y="1294104"/>
            <a:ext cx="11342734" cy="4937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D1145C70-EC3D-9545-85F7-85A6E0F5C2A9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19100" y="2001282"/>
            <a:ext cx="11359318" cy="41402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to add media 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87593FF-48B4-A049-84B0-C3D11BE7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47826A-BD0C-494D-B37E-BFF2D62E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59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24A46-05BF-A841-BC00-9302A006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26610-DBD4-D344-A666-CFB7A808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262862-06CB-F44F-8EE1-F0B31A2F6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050" y="1308537"/>
            <a:ext cx="11338560" cy="4937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AAFC919-850D-0B4E-93A5-D28496D8B76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19100" y="1990993"/>
            <a:ext cx="11359318" cy="4178032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8914796-BB9F-294F-AF4E-88B112796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42187-FFF9-B046-AE0C-E0F21384E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1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Content-s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41C-34E8-584A-9E38-7D484F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D82A-7C42-3240-B76E-866CBD27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0999"/>
            <a:ext cx="5486400" cy="91440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6D1765-314D-D44C-9CDF-CB6E78785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69855"/>
            <a:ext cx="5486400" cy="111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566A9E-3756-1344-8736-0BE04C434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2726228"/>
            <a:ext cx="5486400" cy="3433272"/>
          </a:xfrm>
          <a:prstGeom prst="rect">
            <a:avLst/>
          </a:prstGeom>
        </p:spPr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7710AE4-82D4-9044-8C2F-7615E482140D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151353" y="381000"/>
            <a:ext cx="5600700" cy="57785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DB0657D-345E-3146-973A-8A4B963C8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E0E7A5-8984-8543-8952-9EF63B36F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57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Content-s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41C-34E8-584A-9E38-7D484F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D82A-7C42-3240-B76E-866CBD27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0999"/>
            <a:ext cx="5486400" cy="91440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6D1765-314D-D44C-9CDF-CB6E78785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69855"/>
            <a:ext cx="5486400" cy="111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566A9E-3756-1344-8736-0BE04C434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2726228"/>
            <a:ext cx="5486400" cy="3433272"/>
          </a:xfrm>
          <a:prstGeom prst="rect">
            <a:avLst/>
          </a:prstGeom>
        </p:spPr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773CADB-1764-FA46-8171-2AD153ECA2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34100" y="0"/>
            <a:ext cx="6057900" cy="68580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7E905-3A2F-7A47-B6B2-2C14131A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767" y="6413826"/>
            <a:ext cx="447473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659747-B2F7-3E4C-BDA1-E591D83D3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05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-Content-blank-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41C-34E8-584A-9E38-7D484F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D82A-7C42-3240-B76E-866CBD27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0999"/>
            <a:ext cx="5486400" cy="91440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6D1765-314D-D44C-9CDF-CB6E78785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69855"/>
            <a:ext cx="5486400" cy="111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566A9E-3756-1344-8736-0BE04C434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2726228"/>
            <a:ext cx="5486400" cy="3433272"/>
          </a:xfrm>
          <a:prstGeom prst="rect">
            <a:avLst/>
          </a:prstGeom>
        </p:spPr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7E905-3A2F-7A47-B6B2-2C14131A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767" y="6413826"/>
            <a:ext cx="447473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ABF563-A106-2941-99AA-9ACBB4A8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14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Content-Vertical-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41C-34E8-584A-9E38-7D484F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D82A-7C42-3240-B76E-866CBD27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09086"/>
            <a:ext cx="11330606" cy="73152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6D1765-314D-D44C-9CDF-CB6E78785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312433"/>
            <a:ext cx="5256213" cy="6050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C3450F3-D895-D84E-A771-DB7437444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2129887"/>
            <a:ext cx="5256213" cy="402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/>
            </a:lvl1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AD0C741-0B71-8646-86A6-3BD02C1D60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16A9945-1253-AF44-A6F2-A1C81096C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BF29CF1-E304-C540-8545-DD22C8709B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0618315-034D-AD42-8958-25F26E9DA6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724B64B-F009-A641-AE83-E5BA1F27609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3ECAFD27-E0FF-5F45-B679-3AF710C2635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3A899CC-FFE0-BB41-BBB5-47FF3919102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7AF339E-A1B6-C242-AEEC-F62553FE8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C6D03B-D4DC-804A-B481-352B0A84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8500772" y="1334807"/>
            <a:ext cx="15740" cy="466344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9033D03A-B060-DE4C-A415-6803C8C06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4CBED77F-7C2C-A34E-9E7E-E5FB584B7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5071E345-32EA-CE4B-9CB7-C93B698D1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5122D9DB-E36F-F54C-8558-005493C74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495FB50-ED60-314A-80A9-1C71FE15A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2976486-0697-9E4B-BB26-22C04AD8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0B5502-F77E-5C4C-9747-06A18D542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95D559-7174-EF4C-AB09-5A626E09B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AA167B85-83DB-B243-8DD4-893881386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D7B5582-28F6-BF4A-8C11-69C60A8EB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39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Timeline-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688AD-A397-E941-BE24-A56C3769E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1248C-7835-6B42-A738-F68F2B71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E5A6FA-A8AB-3142-97AC-D6CFD989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-51955" y="3580648"/>
            <a:ext cx="1229787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2ADF57F-1208-044C-B19D-B26633864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2867" y="3706344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13703FA-2A85-034F-8C26-851171AF1D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157" y="1327170"/>
            <a:ext cx="3672840" cy="191912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098E85-ED64-264B-8931-0D0142B0B5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3148" y="5131124"/>
            <a:ext cx="3502393" cy="1008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nisi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51AAE91-4722-A040-8BDA-0984681D44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4539" y="1340818"/>
            <a:ext cx="3502393" cy="8327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F791A76-5B42-964B-AB28-1AC62FFAAE2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71994" y="4140630"/>
            <a:ext cx="2063127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D298AB1-BBC7-3944-815D-5D59C8AB0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85343" y="3721509"/>
            <a:ext cx="1035470" cy="295904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2020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B74574A-7476-B746-BA18-CCEF19CC6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849773" y="2317488"/>
            <a:ext cx="1189328" cy="991352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Font typeface="Arial" charset="0"/>
              <a:buNone/>
              <a:defRPr sz="10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file from file.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D3AC448-782E-EF43-BBBC-6621AF1E9E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7135" y="2314202"/>
            <a:ext cx="3169526" cy="78578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 non. 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0FCEBC-2816-B543-8E1F-ACE2DF77D42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772399" y="4233299"/>
            <a:ext cx="3624019" cy="192024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87FAB0-4575-6E4D-BA15-96C3808DF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47520" y="3584746"/>
            <a:ext cx="9144" cy="2800857"/>
          </a:xfrm>
          <a:prstGeom prst="rect">
            <a:avLst/>
          </a:prstGeom>
          <a:solidFill>
            <a:srgbClr val="0B233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C1CE38-2D34-E048-85EF-3EF09FA7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5702" y="3247111"/>
            <a:ext cx="9144" cy="274320"/>
          </a:xfrm>
          <a:prstGeom prst="rect">
            <a:avLst/>
          </a:prstGeom>
          <a:solidFill>
            <a:srgbClr val="0B233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A47DE1-CF2E-A941-84DE-543F779CB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71202" y="3556687"/>
            <a:ext cx="9144" cy="640080"/>
          </a:xfrm>
          <a:prstGeom prst="rect">
            <a:avLst/>
          </a:prstGeom>
          <a:solidFill>
            <a:srgbClr val="0B233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2634A4-E6B7-3240-B374-D1B173C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42318" y="3494598"/>
            <a:ext cx="148090" cy="150176"/>
          </a:xfrm>
          <a:prstGeom prst="ellipse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8A7F0E-0639-934C-8DDC-0B1752AD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5399" y="3320181"/>
            <a:ext cx="9144" cy="274320"/>
          </a:xfrm>
          <a:prstGeom prst="rect">
            <a:avLst/>
          </a:prstGeom>
          <a:solidFill>
            <a:srgbClr val="0B233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2C4969-8164-E947-B2BA-B7E7433F9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46984" y="1306664"/>
            <a:ext cx="9144" cy="2194560"/>
          </a:xfrm>
          <a:prstGeom prst="rect">
            <a:avLst/>
          </a:prstGeom>
          <a:solidFill>
            <a:srgbClr val="0B233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B10AA9-9A88-2D46-BEA6-48244852C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9023" y="3630666"/>
            <a:ext cx="9144" cy="10972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A6EF4567-C23A-9C40-BC57-74B6D961EC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35687" y="346419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E1E505-CF35-8544-9E79-7E5FAF95D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6997" y="3462107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F5BB42-1ED2-CC4B-879B-C924BA7DF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47040" y="3466348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84ECAAF-CB6E-134E-96D6-491218268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749141" y="3475258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63800716-FD4F-414F-BD5C-76A9842C3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66117" y="3466348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E9B5E7B2-C7CB-4744-A960-0F8279B65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CF43862-E39A-6C41-B844-0724F35E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75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Caption-S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41C-34E8-584A-9E38-7D484F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D82A-7C42-3240-B76E-866CBD27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1928"/>
            <a:ext cx="5302469" cy="2434144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CE7A8CB-7BD4-AD49-9B21-1BF8C66A18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34100" y="0"/>
            <a:ext cx="6057900" cy="68580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7E905-3A2F-7A47-B6B2-2C14131A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4752" y="6409944"/>
            <a:ext cx="460353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5B9D50-D4A1-0347-89FE-8FF2D50C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2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TitleOnly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CB04C-CB07-B84C-9828-6F6DCCC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04FA2-454A-EE45-839D-3FDCDFD7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50" y="388274"/>
            <a:ext cx="11344368" cy="9071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D159-FA7E-7946-A2E3-C277F421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0" y="6400801"/>
            <a:ext cx="8216900" cy="266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C56AF3-9F11-B440-AC79-6B1CC838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9:1W_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D53F-9797-B141-B5E7-AB9CB133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B57516-804A-9143-95A9-7C8D292A8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23971"/>
            <a:ext cx="536748" cy="15483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164F8F-2BF9-7D49-8924-6537913F6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1333500"/>
            <a:ext cx="11358563" cy="4838700"/>
          </a:xfrm>
        </p:spPr>
        <p:txBody>
          <a:bodyPr/>
          <a:lstStyle>
            <a:lvl1pPr marL="228600" indent="-219075">
              <a:buFont typeface="Wingdings" pitchFamily="2" charset="2"/>
              <a:buChar char="§"/>
              <a:tabLst/>
              <a:defRPr/>
            </a:lvl1pPr>
            <a:lvl2pPr marL="457200" indent="-228600">
              <a:buFont typeface="Wingdings" pitchFamily="2" charset="2"/>
              <a:buChar char="§"/>
              <a:tabLst/>
              <a:defRPr/>
            </a:lvl2pPr>
            <a:lvl3pPr marL="688975" indent="-230188">
              <a:tabLst/>
              <a:defRPr sz="2200"/>
            </a:lvl3pPr>
            <a:lvl4pPr marL="919163" indent="-230188">
              <a:tabLst/>
              <a:defRPr sz="2000"/>
            </a:lvl4pPr>
            <a:lvl5pPr marL="1149350" indent="-23018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7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Blank-w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CB04C-CB07-B84C-9828-6F6DCCC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 hidden="1">
            <a:extLst>
              <a:ext uri="{FF2B5EF4-FFF2-40B4-BE49-F238E27FC236}">
                <a16:creationId xmlns:a16="http://schemas.microsoft.com/office/drawing/2014/main" id="{8534D334-1679-C443-A260-4AE04FE85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5125"/>
            <a:ext cx="11353800" cy="8435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with image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8228BD-9CC7-B141-B403-52DC9748B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D159-FA7E-7946-A2E3-C277F421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0" y="6400801"/>
            <a:ext cx="8216900" cy="266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842015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76A9C6-9ADF-264F-82C6-5FFD4300B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5125"/>
            <a:ext cx="11353800" cy="8435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with image</a:t>
            </a:r>
          </a:p>
        </p:txBody>
      </p:sp>
    </p:spTree>
    <p:extLst>
      <p:ext uri="{BB962C8B-B14F-4D97-AF65-F5344CB8AC3E}">
        <p14:creationId xmlns:p14="http://schemas.microsoft.com/office/powerpoint/2010/main" val="229204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Closing-Slide-Projec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C8FD434-0BC0-3F44-B92B-4573B8018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1" y="567647"/>
            <a:ext cx="8961568" cy="72775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000">
                <a:solidFill>
                  <a:srgbClr val="FFFC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If needed, use this slide to add required contract or project information specific to your sponsor.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93DD08-8331-E44E-9D32-7574B38AD5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906" y="2295074"/>
            <a:ext cx="5649094" cy="4841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3441D4-0027-D84A-889B-7249B93CD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906" y="2846238"/>
            <a:ext cx="5649094" cy="4841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2F51B0-4CA3-854C-9CC8-7D24EB8C9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906" y="3397402"/>
            <a:ext cx="5649094" cy="4841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B45E37C-649D-F343-ACBF-CE939366D0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906" y="3948565"/>
            <a:ext cx="5649094" cy="152707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B0C9A3AD-8935-A94A-B635-253D6F38E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A73896A-D56B-D44A-BB5C-550240815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06740" y="5776720"/>
            <a:ext cx="3566160" cy="4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78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2B_Closing-Slide-Contac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5583B77-0D77-A34E-8283-81275F3E9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4806" y="3262876"/>
            <a:ext cx="6196663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CF98308-AFBC-E14C-A180-1231217F1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806" y="3884106"/>
            <a:ext cx="6196663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 dirty="0" err="1"/>
              <a:t>email@mitre.org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03ABCE-57D0-D849-A0BF-DE80B527E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5855" y="4505336"/>
            <a:ext cx="508000" cy="508000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2210306-A808-2E4A-B31D-FFC4F65B2E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806" y="4505336"/>
            <a:ext cx="6196663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TwitterHandle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69A4FD-5642-6546-BCCD-6B3A3C1A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rcRect/>
          <a:stretch/>
        </p:blipFill>
        <p:spPr>
          <a:xfrm>
            <a:off x="415975" y="5198405"/>
            <a:ext cx="418831" cy="355455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17D3CB-D2D4-6A49-BA33-1E044F0352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4806" y="5126567"/>
            <a:ext cx="6196663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 dirty="0" err="1"/>
              <a:t>linkedin.com</a:t>
            </a:r>
            <a:r>
              <a:rPr lang="en-US" dirty="0"/>
              <a:t>/in/</a:t>
            </a:r>
            <a:r>
              <a:rPr lang="en-US" dirty="0" err="1"/>
              <a:t>firstnamelastname</a:t>
            </a:r>
            <a:endParaRPr lang="en-US" dirty="0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B75CEDAF-9B35-B244-BDC3-8E25466DD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4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32669C8-D9F7-4C4A-83AF-067A99FF3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206740" y="5776720"/>
            <a:ext cx="3566160" cy="4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3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Two-Tex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487C46-8BF6-684D-8181-750047DE9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0992" y="1411544"/>
            <a:ext cx="4572000" cy="4754880"/>
          </a:xfrm>
          <a:prstGeom prst="rect">
            <a:avLst/>
          </a:prstGeom>
        </p:spPr>
        <p:txBody>
          <a:bodyPr/>
          <a:lstStyle>
            <a:lvl1pPr marL="11113" indent="-11113">
              <a:buFontTx/>
              <a:buNone/>
              <a:tabLst/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BD1CE02-B9C2-4549-BB4E-1AC962A32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0035" y="1411544"/>
            <a:ext cx="4572000" cy="4754880"/>
          </a:xfrm>
          <a:prstGeom prst="rect">
            <a:avLst/>
          </a:prstGeom>
        </p:spPr>
        <p:txBody>
          <a:bodyPr/>
          <a:lstStyle>
            <a:lvl1pPr marL="11113" indent="-11113">
              <a:buFontTx/>
              <a:buNone/>
              <a:tabLst/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8E721-2065-8640-9E19-F292A2EE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D0251F-D733-4F49-9069-0AFF5FFEE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23971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Two-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32D610-6CC1-0D41-A875-9109C09D6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050" y="1312909"/>
            <a:ext cx="5257800" cy="5953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3C4A9-3E20-7D45-BF8B-EC3894B21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050" y="2051391"/>
            <a:ext cx="5257800" cy="41148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/>
            </a:lvl1pPr>
            <a:lvl2pPr>
              <a:buFontTx/>
              <a:buNone/>
              <a:defRPr b="0"/>
            </a:lvl2pPr>
            <a:lvl3pPr>
              <a:buFontTx/>
              <a:buNone/>
              <a:defRPr b="0"/>
            </a:lvl3pPr>
            <a:lvl4pPr>
              <a:buFontTx/>
              <a:buNone/>
              <a:defRPr b="0"/>
            </a:lvl4pPr>
            <a:lvl5pPr>
              <a:buFontTx/>
              <a:buNone/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3500344-123B-D742-921A-BF36609AD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6496" y="1312909"/>
            <a:ext cx="5257800" cy="5953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AA270-E4E8-924D-8ACD-021820B6A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496" y="2051391"/>
            <a:ext cx="5257800" cy="41148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/>
            </a:lvl1pPr>
            <a:lvl2pPr>
              <a:buFontTx/>
              <a:buNone/>
              <a:defRPr b="0"/>
            </a:lvl2pPr>
            <a:lvl3pPr>
              <a:buFontTx/>
              <a:buNone/>
              <a:defRPr b="0"/>
            </a:lvl3pPr>
            <a:lvl4pPr>
              <a:buFontTx/>
              <a:buNone/>
              <a:defRPr b="0"/>
            </a:lvl4pPr>
            <a:lvl5pPr>
              <a:buFontTx/>
              <a:buNone/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8E721-2065-8640-9E19-F292A2EE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321A04-00D6-6A4F-B43E-71A5253C2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23971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8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3-imagaes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5A1935-EBF2-EE49-BBE2-D24AFDB53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655" y="1550206"/>
            <a:ext cx="3429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4B615-5089-6946-81B9-FEB564842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55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F16AD19-C929-F44A-BFE7-11AC7698C3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0655" y="4612675"/>
            <a:ext cx="3429000" cy="155448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663AFA1-4018-124B-B57A-CD0B7B430A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1500" y="1550206"/>
            <a:ext cx="3429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67DA3E1-D040-1944-85D2-003542FF29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1500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F18B598-C082-C74A-9346-8C633AA97C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5982" y="4612675"/>
            <a:ext cx="3429000" cy="155448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9A67101-E2AC-154F-B4BD-7A37C1BAD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9418" y="1550206"/>
            <a:ext cx="3429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AA0E67A-35A8-1447-A809-38A53767F2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9418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2053C98-4C01-2E4B-AF37-0560723F3D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43900" y="4612675"/>
            <a:ext cx="3429000" cy="155448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8E721-2065-8640-9E19-F292A2EE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300" y="6398577"/>
            <a:ext cx="6474372" cy="365125"/>
          </a:xfrm>
        </p:spPr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93938B8-F62B-0F45-82F8-F05529F65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23971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3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4-Images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5A1935-EBF2-EE49-BBE2-D24AFDB53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189" y="1626764"/>
            <a:ext cx="2008234" cy="17981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4B615-5089-6946-81B9-FEB564842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146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F16AD19-C929-F44A-BFE7-11AC7698C3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4146" y="4192570"/>
            <a:ext cx="2560320" cy="1371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663AFA1-4018-124B-B57A-CD0B7B430A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51897" y="1626764"/>
            <a:ext cx="2008234" cy="17981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393C021-5AC6-A94D-9BD1-0FA03E26F9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5854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D0720727-9B0D-5244-88F9-072619D781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75854" y="4192570"/>
            <a:ext cx="2560320" cy="1371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9A67101-E2AC-154F-B4BD-7A37C1BAD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73773" y="1626764"/>
            <a:ext cx="2008234" cy="17981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D7C1A3A-3822-3442-AE4B-0662ED5193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97730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2DF9D5B3-8D42-594B-AD95-232B567951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97730" y="4192570"/>
            <a:ext cx="2560320" cy="1371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E320B82-A8A9-8D41-B8D1-EC5AA4D742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88889" y="1626764"/>
            <a:ext cx="2008234" cy="17981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DE9EC15-6DC7-6846-B173-CAE4228B5D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12846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D698B45-9A6E-DE4A-8222-D973B7A7D9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12846" y="4192570"/>
            <a:ext cx="2560320" cy="1371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8E721-2065-8640-9E19-F292A2EE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F410A52-5756-C447-844C-FC83DE772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19833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4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:1W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24A46-05BF-A841-BC00-9302A006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26610-DBD4-D344-A666-CFB7A808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262862-06CB-F44F-8EE1-F0B31A2F6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684" y="1294104"/>
            <a:ext cx="11342734" cy="4937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D1145C70-EC3D-9545-85F7-85A6E0F5C2A9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19100" y="2001282"/>
            <a:ext cx="11359318" cy="414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to add media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C07AC-D491-464A-B738-B75BEA97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0C0CD2-BB70-824E-9FA4-B389A4299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519833"/>
            <a:ext cx="536748" cy="1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1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E923-D905-8B4E-8992-45E91023F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7527" y="6529744"/>
            <a:ext cx="620891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ECF63ED-5365-0347-943C-46237B9951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5A2CC-40DE-704F-AD8E-AE00A98F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16" y="381000"/>
            <a:ext cx="11344368" cy="5355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E48C3-0F6C-DE42-BCD7-E58E059CA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5468" y="6523971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7A4B0-99F8-2B4A-9FCE-DFD4168F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816" y="1348798"/>
            <a:ext cx="11344368" cy="4823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1" r:id="rId3"/>
    <p:sldLayoutId id="2147483730" r:id="rId4"/>
    <p:sldLayoutId id="2147483652" r:id="rId5"/>
    <p:sldLayoutId id="2147483680" r:id="rId6"/>
    <p:sldLayoutId id="2147483674" r:id="rId7"/>
    <p:sldLayoutId id="2147483681" r:id="rId8"/>
    <p:sldLayoutId id="2147483654" r:id="rId9"/>
    <p:sldLayoutId id="2147483675" r:id="rId10"/>
    <p:sldLayoutId id="2147483677" r:id="rId11"/>
    <p:sldLayoutId id="2147483699" r:id="rId12"/>
    <p:sldLayoutId id="2147483700" r:id="rId13"/>
    <p:sldLayoutId id="2147483678" r:id="rId14"/>
    <p:sldLayoutId id="2147483692" r:id="rId15"/>
    <p:sldLayoutId id="2147483676" r:id="rId16"/>
    <p:sldLayoutId id="2147483658" r:id="rId17"/>
    <p:sldLayoutId id="2147483695" r:id="rId18"/>
    <p:sldLayoutId id="2147483696" r:id="rId19"/>
    <p:sldLayoutId id="2147483691" r:id="rId20"/>
    <p:sldLayoutId id="2147483698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cap="none" baseline="0" dirty="0">
          <a:solidFill>
            <a:schemeClr val="tx2"/>
          </a:solidFill>
          <a:latin typeface="+mn-lt"/>
          <a:ea typeface="+mj-ea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lang="en-US" sz="2400" b="1" i="0" kern="1200" cap="none" baseline="0" dirty="0">
          <a:solidFill>
            <a:schemeClr val="tx2"/>
          </a:solidFill>
          <a:latin typeface="+mn-lt"/>
          <a:ea typeface="+mn-ea"/>
          <a:cs typeface="Arial Narrow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Tx/>
        <a:buNone/>
        <a:defRPr lang="en-US" sz="24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2pPr>
      <a:lvl3pPr marL="349250" indent="-230188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Wingdings" pitchFamily="2" charset="2"/>
        <a:buChar char="§"/>
        <a:tabLst/>
        <a:defRPr lang="en-US" sz="24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3pPr>
      <a:lvl4pPr marL="579438" indent="-230188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Wingdings" pitchFamily="2" charset="2"/>
        <a:buChar char="§"/>
        <a:tabLst/>
        <a:defRPr lang="en-US" sz="22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4pPr>
      <a:lvl5pPr marL="8001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Wingdings" pitchFamily="2" charset="2"/>
        <a:buChar char="§"/>
        <a:tabLst/>
        <a:defRPr lang="en-US" sz="18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3864" userDrawn="1">
          <p15:clr>
            <a:srgbClr val="F26B43"/>
          </p15:clr>
        </p15:guide>
        <p15:guide id="3" pos="7416" userDrawn="1">
          <p15:clr>
            <a:srgbClr val="F26B43"/>
          </p15:clr>
        </p15:guide>
        <p15:guide id="4" pos="264" userDrawn="1">
          <p15:clr>
            <a:srgbClr val="F26B43"/>
          </p15:clr>
        </p15:guide>
        <p15:guide id="5" orient="horz" pos="410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orient="horz" pos="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E923-D905-8B4E-8992-45E91023F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0" y="6400800"/>
            <a:ext cx="6227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ECF63ED-5365-0347-943C-46237B9951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5A2CC-40DE-704F-AD8E-AE00A98F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50" y="388274"/>
            <a:ext cx="1134436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D3792-0FB5-BC4E-8A86-9CB3EDA95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050" y="1295400"/>
            <a:ext cx="1133885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3724A7B-1CCF-7447-B0FA-CDCAC098C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9100" y="649224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THE MITRE CORPORATION. ALL RIGHTS RESERVED.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0152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3" r:id="rId2"/>
    <p:sldLayoutId id="2147483704" r:id="rId3"/>
    <p:sldLayoutId id="2147483703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cap="none" baseline="0" dirty="0">
          <a:solidFill>
            <a:schemeClr val="tx2"/>
          </a:solidFill>
          <a:latin typeface="+mn-lt"/>
          <a:ea typeface="+mj-ea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Tx/>
        <a:buNone/>
        <a:defRPr lang="en-US" sz="2400" b="1" i="0" kern="1200" cap="none" baseline="0" dirty="0">
          <a:solidFill>
            <a:schemeClr val="tx2"/>
          </a:solidFill>
          <a:latin typeface="+mn-lt"/>
          <a:ea typeface="+mn-ea"/>
          <a:cs typeface="Arial Narrow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Tx/>
        <a:buNone/>
        <a:defRPr lang="en-US" sz="24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2pPr>
      <a:lvl3pPr marL="347472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Wingdings" pitchFamily="2" charset="2"/>
        <a:buChar char="§"/>
        <a:defRPr lang="en-US" sz="22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3pPr>
      <a:lvl4pPr marL="576072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Wingdings" pitchFamily="2" charset="2"/>
        <a:buChar char="§"/>
        <a:defRPr lang="en-US" sz="20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4pPr>
      <a:lvl5pPr marL="804672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Wingdings" pitchFamily="2" charset="2"/>
        <a:buChar char="§"/>
        <a:defRPr lang="en-US" sz="18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16" userDrawn="1">
          <p15:clr>
            <a:srgbClr val="F26B43"/>
          </p15:clr>
        </p15:guide>
        <p15:guide id="4" pos="264" userDrawn="1">
          <p15:clr>
            <a:srgbClr val="F26B43"/>
          </p15:clr>
        </p15:guide>
        <p15:guide id="5" orient="horz" pos="410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orient="horz" pos="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ancer.sanger.ac.uk/cosmic/fusion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uild.fhir.org/ig/HL7/fhir-mCODE-ig/branches/master/StructureDefinition-mcode-cancer-genetic-varian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D4FD671-ABC9-724E-AB41-7F8ADCFF7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440" y="1888400"/>
            <a:ext cx="9144000" cy="840230"/>
          </a:xfrm>
        </p:spPr>
        <p:txBody>
          <a:bodyPr/>
          <a:lstStyle/>
          <a:p>
            <a:r>
              <a:rPr lang="en-US" dirty="0"/>
              <a:t>mCODE Genomics Update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B162627-0745-DC4E-A190-04F4F2A004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Terry / James Chen, MD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138D957-9739-1249-AF53-344A6C7527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January 26, 2021</a:t>
            </a:r>
          </a:p>
        </p:txBody>
      </p:sp>
    </p:spTree>
    <p:extLst>
      <p:ext uri="{BB962C8B-B14F-4D97-AF65-F5344CB8AC3E}">
        <p14:creationId xmlns:p14="http://schemas.microsoft.com/office/powerpoint/2010/main" val="183683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2F6C9F-C5DE-824A-90AA-815FA815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27ED02-D44D-F840-A6CC-9E4B1287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56" y="-4583"/>
            <a:ext cx="6439208" cy="978729"/>
          </a:xfrm>
        </p:spPr>
        <p:txBody>
          <a:bodyPr/>
          <a:lstStyle/>
          <a:p>
            <a:pPr algn="l"/>
            <a:r>
              <a:rPr lang="en-US" dirty="0"/>
              <a:t>Fusion Genes in mCODE and CG Reporting IG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12FAA-0E5B-4A4D-B327-0005CB59D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36" y="1093910"/>
            <a:ext cx="6196810" cy="541724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Currently could be represented in Variant.component:GeneStudied &gt; 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Current representation could imply a fusion, but this might not be enough.</a:t>
            </a:r>
          </a:p>
          <a:p>
            <a:pPr marL="681037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Q: is there &gt; 1 gene, including fusion-gene per variant?</a:t>
            </a:r>
          </a:p>
          <a:p>
            <a:pPr marL="911225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if yes, do we represent one gene per variant?</a:t>
            </a:r>
          </a:p>
          <a:p>
            <a:pPr marL="911225" lvl="3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For discussion</a:t>
            </a:r>
            <a:r>
              <a:rPr lang="en-US" sz="1600" dirty="0"/>
              <a:t>: </a:t>
            </a:r>
          </a:p>
          <a:p>
            <a:pPr marL="681037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How to group genes and explicitly call it a fusion-gene.</a:t>
            </a:r>
          </a:p>
          <a:p>
            <a:pPr marL="681037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explicitly represent the </a:t>
            </a:r>
            <a:r>
              <a:rPr lang="en-US" sz="1600" i="1" dirty="0"/>
              <a:t>gene-fusion type</a:t>
            </a:r>
            <a:r>
              <a:rPr lang="en-US" sz="1600" dirty="0"/>
              <a:t>.</a:t>
            </a:r>
          </a:p>
          <a:p>
            <a:pPr marL="681037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Does the Genomics Reporting IG have an alternation type in Variant?</a:t>
            </a:r>
          </a:p>
          <a:p>
            <a:pPr marL="681037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how to handle interpretation at the variant level</a:t>
            </a:r>
          </a:p>
          <a:p>
            <a:pPr marL="911225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currently FHIR Observation binds interpretation to an HL7 value set as </a:t>
            </a:r>
            <a:r>
              <a:rPr lang="en-US" sz="1400" i="1" dirty="0"/>
              <a:t>extensible</a:t>
            </a:r>
            <a:r>
              <a:rPr lang="en-US" sz="1400" dirty="0"/>
              <a:t>; </a:t>
            </a:r>
          </a:p>
          <a:p>
            <a:pPr marL="911225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the more appropriate choice would be to use a ClinGen concept;  we could consider create an extension, but we can also add new concepts if they don’t exist in the HL7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26279-FA65-AC4C-BF49-A09BB37F4179}"/>
              </a:ext>
            </a:extLst>
          </p:cNvPr>
          <p:cNvSpPr/>
          <p:nvPr/>
        </p:nvSpPr>
        <p:spPr>
          <a:xfrm>
            <a:off x="6620625" y="384325"/>
            <a:ext cx="5388719" cy="64017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b="0">
                <a:effectLst/>
                <a:latin typeface="Menlo" panose="020B0609030804020204" pitchFamily="49" charset="0"/>
              </a:rPr>
              <a:t>"component": [</a:t>
            </a:r>
          </a:p>
          <a:p>
            <a:pPr lvl="1"/>
            <a:r>
              <a:rPr lang="en-US" sz="1000" b="0">
                <a:effectLst/>
                <a:latin typeface="Menlo" panose="020B0609030804020204" pitchFamily="49" charset="0"/>
              </a:rPr>
              <a:t>{</a:t>
            </a:r>
          </a:p>
          <a:p>
            <a:pPr lvl="2"/>
            <a:r>
              <a:rPr lang="en-US" sz="1000" b="0">
                <a:effectLst/>
                <a:latin typeface="Menlo" panose="020B0609030804020204" pitchFamily="49" charset="0"/>
              </a:rPr>
              <a:t>"code": {</a:t>
            </a:r>
          </a:p>
          <a:p>
            <a:pPr lvl="2"/>
            <a:r>
              <a:rPr lang="en-US" sz="1000" b="0">
                <a:effectLst/>
                <a:latin typeface="Menlo" panose="020B0609030804020204" pitchFamily="49" charset="0"/>
              </a:rPr>
              <a:t>"coding": [</a:t>
            </a:r>
          </a:p>
          <a:p>
            <a:pPr lvl="3"/>
            <a:r>
              <a:rPr lang="en-US" sz="1000" b="0">
                <a:effectLst/>
                <a:latin typeface="Menlo" panose="020B0609030804020204" pitchFamily="49" charset="0"/>
              </a:rPr>
              <a:t>{</a:t>
            </a:r>
          </a:p>
          <a:p>
            <a:pPr lvl="3"/>
            <a:r>
              <a:rPr lang="en-US" sz="1000" b="0">
                <a:effectLst/>
                <a:latin typeface="Menlo" panose="020B0609030804020204" pitchFamily="49" charset="0"/>
              </a:rPr>
              <a:t>"system": "http://loinc.org",</a:t>
            </a:r>
          </a:p>
          <a:p>
            <a:pPr lvl="3"/>
            <a:r>
              <a:rPr lang="en-US" sz="1000" b="0">
                <a:effectLst/>
                <a:latin typeface="Menlo" panose="020B0609030804020204" pitchFamily="49" charset="0"/>
              </a:rPr>
              <a:t>"code": "48018-6"</a:t>
            </a:r>
          </a:p>
          <a:p>
            <a:pPr lvl="3"/>
            <a:r>
              <a:rPr lang="en-US" sz="1000" b="0">
                <a:effectLst/>
                <a:latin typeface="Menlo" panose="020B0609030804020204" pitchFamily="49" charset="0"/>
              </a:rPr>
              <a:t>}</a:t>
            </a:r>
          </a:p>
          <a:p>
            <a:pPr lvl="2"/>
            <a:r>
              <a:rPr lang="en-US" sz="1000" b="0">
                <a:effectLst/>
                <a:latin typeface="Menlo" panose="020B0609030804020204" pitchFamily="49" charset="0"/>
              </a:rPr>
              <a:t>]</a:t>
            </a:r>
          </a:p>
          <a:p>
            <a:pPr lvl="2"/>
            <a:r>
              <a:rPr lang="en-US" sz="1000" b="0">
                <a:effectLst/>
                <a:latin typeface="Menlo" panose="020B0609030804020204" pitchFamily="49" charset="0"/>
              </a:rPr>
              <a:t>},</a:t>
            </a:r>
          </a:p>
          <a:p>
            <a:pPr lvl="2"/>
            <a:r>
              <a:rPr lang="en-US" sz="1000" b="0">
                <a:effectLst/>
                <a:latin typeface="Menlo" panose="020B0609030804020204" pitchFamily="49" charset="0"/>
              </a:rPr>
              <a:t>"valueCodeableConcept": {</a:t>
            </a:r>
          </a:p>
          <a:p>
            <a:pPr lvl="3"/>
            <a:r>
              <a:rPr lang="en-US" sz="1000" b="0">
                <a:effectLst/>
                <a:latin typeface="Menlo" panose="020B0609030804020204" pitchFamily="49" charset="0"/>
              </a:rPr>
              <a:t>"coding": [</a:t>
            </a:r>
          </a:p>
          <a:p>
            <a:pPr lvl="4"/>
            <a:r>
              <a:rPr lang="en-US" sz="1000" b="0">
                <a:effectLst/>
                <a:latin typeface="Menlo" panose="020B0609030804020204" pitchFamily="49" charset="0"/>
              </a:rPr>
              <a:t>{</a:t>
            </a:r>
          </a:p>
          <a:p>
            <a:pPr lvl="5"/>
            <a:r>
              <a:rPr lang="en-US" sz="1000" b="0">
                <a:effectLst/>
                <a:latin typeface="Menlo" panose="020B0609030804020204" pitchFamily="49" charset="0"/>
              </a:rPr>
              <a:t>"system": "http://www.genenames.org",</a:t>
            </a:r>
          </a:p>
          <a:p>
            <a:pPr lvl="5"/>
            <a:r>
              <a:rPr lang="en-US" sz="1000" b="0">
                <a:effectLst/>
                <a:latin typeface="Menlo" panose="020B0609030804020204" pitchFamily="49" charset="0"/>
              </a:rPr>
              <a:t>"code": "HGNC:1316",</a:t>
            </a:r>
          </a:p>
          <a:p>
            <a:pPr lvl="5"/>
            <a:r>
              <a:rPr lang="en-US" sz="1000" b="0">
                <a:effectLst/>
                <a:latin typeface="Menlo" panose="020B0609030804020204" pitchFamily="49" charset="0"/>
              </a:rPr>
              <a:t>"display": ”</a:t>
            </a:r>
            <a:r>
              <a:rPr lang="en-US" sz="1000" b="0"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EML4</a:t>
            </a:r>
            <a:r>
              <a:rPr lang="en-US" sz="1000" b="0">
                <a:effectLst/>
                <a:latin typeface="Menlo" panose="020B0609030804020204" pitchFamily="49" charset="0"/>
              </a:rPr>
              <a:t>"</a:t>
            </a:r>
          </a:p>
          <a:p>
            <a:pPr lvl="4"/>
            <a:r>
              <a:rPr lang="en-US" sz="1000" b="0">
                <a:effectLst/>
                <a:latin typeface="Menlo" panose="020B0609030804020204" pitchFamily="49" charset="0"/>
              </a:rPr>
              <a:t>}</a:t>
            </a:r>
          </a:p>
          <a:p>
            <a:pPr lvl="3"/>
            <a:r>
              <a:rPr lang="en-US" sz="1000" b="0">
                <a:effectLst/>
                <a:latin typeface="Menlo" panose="020B0609030804020204" pitchFamily="49" charset="0"/>
              </a:rPr>
              <a:t>]</a:t>
            </a:r>
          </a:p>
          <a:p>
            <a:pPr lvl="2"/>
            <a:r>
              <a:rPr lang="en-US" sz="1000" b="0">
                <a:effectLst/>
                <a:latin typeface="Menlo" panose="020B0609030804020204" pitchFamily="49" charset="0"/>
              </a:rPr>
              <a:t>}</a:t>
            </a:r>
          </a:p>
          <a:p>
            <a:pPr lvl="1"/>
            <a:r>
              <a:rPr lang="en-US" sz="1000" b="0">
                <a:effectLst/>
                <a:latin typeface="Menlo" panose="020B0609030804020204" pitchFamily="49" charset="0"/>
              </a:rPr>
              <a:t>},</a:t>
            </a:r>
          </a:p>
          <a:p>
            <a:pPr lvl="1"/>
            <a:r>
              <a:rPr lang="en-US" sz="1000">
                <a:latin typeface="Menlo" panose="020B0609030804020204" pitchFamily="49" charset="0"/>
              </a:rPr>
              <a:t>{</a:t>
            </a:r>
          </a:p>
          <a:p>
            <a:pPr lvl="2"/>
            <a:r>
              <a:rPr lang="en-US" sz="1000">
                <a:latin typeface="Menlo" panose="020B0609030804020204" pitchFamily="49" charset="0"/>
              </a:rPr>
              <a:t>"code": {</a:t>
            </a:r>
          </a:p>
          <a:p>
            <a:pPr lvl="2"/>
            <a:r>
              <a:rPr lang="en-US" sz="1000">
                <a:latin typeface="Menlo" panose="020B0609030804020204" pitchFamily="49" charset="0"/>
              </a:rPr>
              <a:t>"coding": [</a:t>
            </a:r>
          </a:p>
          <a:p>
            <a:pPr lvl="3"/>
            <a:r>
              <a:rPr lang="en-US" sz="1000">
                <a:latin typeface="Menlo" panose="020B0609030804020204" pitchFamily="49" charset="0"/>
              </a:rPr>
              <a:t>{</a:t>
            </a:r>
          </a:p>
          <a:p>
            <a:pPr lvl="3"/>
            <a:r>
              <a:rPr lang="en-US" sz="1000">
                <a:latin typeface="Menlo" panose="020B0609030804020204" pitchFamily="49" charset="0"/>
              </a:rPr>
              <a:t>"system": "http://loinc.org",</a:t>
            </a:r>
          </a:p>
          <a:p>
            <a:pPr lvl="3"/>
            <a:r>
              <a:rPr lang="en-US" sz="1000">
                <a:latin typeface="Menlo" panose="020B0609030804020204" pitchFamily="49" charset="0"/>
              </a:rPr>
              <a:t>"code": "48018-6"</a:t>
            </a:r>
          </a:p>
          <a:p>
            <a:pPr lvl="3"/>
            <a:r>
              <a:rPr lang="en-US" sz="1000">
                <a:latin typeface="Menlo" panose="020B0609030804020204" pitchFamily="49" charset="0"/>
              </a:rPr>
              <a:t>}</a:t>
            </a:r>
          </a:p>
          <a:p>
            <a:pPr lvl="2"/>
            <a:r>
              <a:rPr lang="en-US" sz="1000">
                <a:latin typeface="Menlo" panose="020B0609030804020204" pitchFamily="49" charset="0"/>
              </a:rPr>
              <a:t>]</a:t>
            </a:r>
          </a:p>
          <a:p>
            <a:pPr lvl="2"/>
            <a:r>
              <a:rPr lang="en-US" sz="1000">
                <a:latin typeface="Menlo" panose="020B0609030804020204" pitchFamily="49" charset="0"/>
              </a:rPr>
              <a:t>},</a:t>
            </a:r>
          </a:p>
          <a:p>
            <a:pPr lvl="2"/>
            <a:r>
              <a:rPr lang="en-US" sz="1000">
                <a:latin typeface="Menlo" panose="020B0609030804020204" pitchFamily="49" charset="0"/>
              </a:rPr>
              <a:t>"valueCodeableConcept": {</a:t>
            </a:r>
          </a:p>
          <a:p>
            <a:pPr lvl="3"/>
            <a:r>
              <a:rPr lang="en-US" sz="1000">
                <a:latin typeface="Menlo" panose="020B0609030804020204" pitchFamily="49" charset="0"/>
              </a:rPr>
              <a:t>"coding": [</a:t>
            </a:r>
          </a:p>
          <a:p>
            <a:pPr lvl="4"/>
            <a:r>
              <a:rPr lang="en-US" sz="1000">
                <a:latin typeface="Menlo" panose="020B0609030804020204" pitchFamily="49" charset="0"/>
              </a:rPr>
              <a:t>{</a:t>
            </a:r>
          </a:p>
          <a:p>
            <a:pPr lvl="5"/>
            <a:r>
              <a:rPr lang="en-US" sz="1000">
                <a:latin typeface="Menlo" panose="020B0609030804020204" pitchFamily="49" charset="0"/>
              </a:rPr>
              <a:t>"system": "http://www.genenames.org",</a:t>
            </a:r>
          </a:p>
          <a:p>
            <a:pPr lvl="5"/>
            <a:r>
              <a:rPr lang="en-US" sz="1000">
                <a:latin typeface="Menlo" panose="020B0609030804020204" pitchFamily="49" charset="0"/>
              </a:rPr>
              <a:t>"code": "HGNC:427",</a:t>
            </a:r>
          </a:p>
          <a:p>
            <a:pPr lvl="5"/>
            <a:r>
              <a:rPr lang="en-US" sz="1000">
                <a:latin typeface="Menlo" panose="020B0609030804020204" pitchFamily="49" charset="0"/>
              </a:rPr>
              <a:t>"display": ”</a:t>
            </a:r>
            <a:r>
              <a:rPr lang="en-US" sz="1000">
                <a:highlight>
                  <a:srgbClr val="FFFF00"/>
                </a:highlight>
                <a:latin typeface="Menlo" panose="020B0609030804020204" pitchFamily="49" charset="0"/>
              </a:rPr>
              <a:t>ALK</a:t>
            </a:r>
            <a:r>
              <a:rPr lang="en-US" sz="1000">
                <a:latin typeface="Menlo" panose="020B0609030804020204" pitchFamily="49" charset="0"/>
              </a:rPr>
              <a:t>"</a:t>
            </a:r>
          </a:p>
          <a:p>
            <a:pPr lvl="4"/>
            <a:r>
              <a:rPr lang="en-US" sz="1000">
                <a:latin typeface="Menlo" panose="020B0609030804020204" pitchFamily="49" charset="0"/>
              </a:rPr>
              <a:t>}</a:t>
            </a:r>
          </a:p>
          <a:p>
            <a:pPr lvl="3"/>
            <a:r>
              <a:rPr lang="en-US" sz="1000">
                <a:latin typeface="Menlo" panose="020B0609030804020204" pitchFamily="49" charset="0"/>
              </a:rPr>
              <a:t>]</a:t>
            </a:r>
          </a:p>
          <a:p>
            <a:pPr lvl="2"/>
            <a:r>
              <a:rPr lang="en-US" sz="1000">
                <a:latin typeface="Menlo" panose="020B0609030804020204" pitchFamily="49" charset="0"/>
              </a:rPr>
              <a:t>}</a:t>
            </a:r>
          </a:p>
          <a:p>
            <a:pPr lvl="1"/>
            <a:r>
              <a:rPr lang="en-US" sz="1000">
                <a:latin typeface="Menlo" panose="020B0609030804020204" pitchFamily="49" charset="0"/>
              </a:rPr>
              <a:t>}</a:t>
            </a:r>
            <a:endParaRPr lang="en-US" sz="1000" b="0">
              <a:effectLst/>
              <a:latin typeface="Menlo" panose="020B0609030804020204" pitchFamily="49" charset="0"/>
            </a:endParaRPr>
          </a:p>
          <a:p>
            <a:pPr lvl="1"/>
            <a:r>
              <a:rPr lang="en-US" sz="1000">
                <a:latin typeface="Menlo" panose="020B0609030804020204" pitchFamily="49" charset="0"/>
              </a:rPr>
              <a:t>...etc.</a:t>
            </a:r>
            <a:endParaRPr lang="en-US" sz="1000" b="0">
              <a:effectLst/>
              <a:latin typeface="Menlo" panose="020B0609030804020204" pitchFamily="49" charset="0"/>
            </a:endParaRPr>
          </a:p>
          <a:p>
            <a:r>
              <a:rPr lang="en-US" sz="1000">
                <a:latin typeface="Menlo" panose="020B0609030804020204" pitchFamily="49" charset="0"/>
              </a:rPr>
              <a:t>]</a:t>
            </a:r>
            <a:endParaRPr lang="en-US" sz="1000" b="0">
              <a:effectLst/>
              <a:latin typeface="Menlo" panose="020B060903080402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B7DE0C-4258-2C42-BC56-CB84931B5240}"/>
              </a:ext>
            </a:extLst>
          </p:cNvPr>
          <p:cNvSpPr txBox="1"/>
          <p:nvPr/>
        </p:nvSpPr>
        <p:spPr>
          <a:xfrm>
            <a:off x="6621864" y="3235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Example: EML4-ALK</a:t>
            </a:r>
          </a:p>
        </p:txBody>
      </p:sp>
    </p:spTree>
    <p:extLst>
      <p:ext uri="{BB962C8B-B14F-4D97-AF65-F5344CB8AC3E}">
        <p14:creationId xmlns:p14="http://schemas.microsoft.com/office/powerpoint/2010/main" val="322687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C6142-B179-034A-A18F-2735D57C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1D1092-53EB-2A4B-A428-1EAA873E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92703-60A6-AB4C-8EF3-85ADF1EE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93FDB-1F3C-A44A-BF8A-413669DA23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follow-up discussions within mCODE Technical Review Group (TRG) on proposed genomics additions. </a:t>
            </a:r>
          </a:p>
          <a:p>
            <a:endParaRPr lang="en-US"/>
          </a:p>
          <a:p>
            <a:r>
              <a:rPr lang="en-US"/>
              <a:t>Follow-up discussions with CGWG re: fusion-genes, if needed.</a:t>
            </a:r>
          </a:p>
        </p:txBody>
      </p:sp>
    </p:spTree>
    <p:extLst>
      <p:ext uri="{BB962C8B-B14F-4D97-AF65-F5344CB8AC3E}">
        <p14:creationId xmlns:p14="http://schemas.microsoft.com/office/powerpoint/2010/main" val="273009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BB290-D6D3-CB40-A786-673A4D32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5DDF3F-02B0-8C43-BBEA-CAE36526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841666"/>
            <a:ext cx="10515600" cy="840230"/>
          </a:xfrm>
        </p:spPr>
        <p:txBody>
          <a:bodyPr/>
          <a:lstStyle/>
          <a:p>
            <a:pPr algn="ctr"/>
            <a:r>
              <a:rPr lang="en-US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E262F-6BB3-244F-9866-83D90A7D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57855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10BBB-D6DD-AF44-BF41-64D1D67FB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AD653B-4330-3242-8042-474C4876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30347-90FA-D94C-ACD1-01AEDE5CF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39204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B9E0F-0E84-4B4E-8A07-AF149DC5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293" y="6441126"/>
            <a:ext cx="620891" cy="123111"/>
          </a:xfrm>
        </p:spPr>
        <p:txBody>
          <a:bodyPr/>
          <a:lstStyle/>
          <a:p>
            <a:fld id="{BECF63ED-5365-0347-943C-46237B9951C9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C6C9F9-0393-964F-AC1A-159437C7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fusions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0D1649-3464-2049-A089-19BF1A1B1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050" y="1085222"/>
            <a:ext cx="5257800" cy="50809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fusion gene</a:t>
            </a:r>
            <a:r>
              <a:rPr lang="en-US" dirty="0"/>
              <a:t>: A gene made by joining parts of two different genes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over 300 gene fusions in cancer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https://cancer.sanger.ac.uk/cosmic/fusion</a:t>
            </a:r>
            <a:r>
              <a:rPr lang="en-US" sz="1600" dirty="0"/>
              <a:t>)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34E7D-EF96-F240-AF3C-4E334090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7B704F-CD15-5543-A5EE-0A36AA5F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62" y="1365936"/>
            <a:ext cx="5440554" cy="439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C927D3-2B82-A545-AE77-D114ACA448E3}"/>
              </a:ext>
            </a:extLst>
          </p:cNvPr>
          <p:cNvSpPr txBox="1"/>
          <p:nvPr/>
        </p:nvSpPr>
        <p:spPr>
          <a:xfrm>
            <a:off x="6221492" y="99660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 of gene fusions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D0980-2017-E846-8A20-A0E46C84FF17}"/>
              </a:ext>
            </a:extLst>
          </p:cNvPr>
          <p:cNvSpPr txBox="1"/>
          <p:nvPr/>
        </p:nvSpPr>
        <p:spPr>
          <a:xfrm>
            <a:off x="6307162" y="6008914"/>
            <a:ext cx="3127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source: ncbi.nlm.nih.gov/pmc/articles/PMC3845546/</a:t>
            </a:r>
          </a:p>
        </p:txBody>
      </p:sp>
    </p:spTree>
    <p:extLst>
      <p:ext uri="{BB962C8B-B14F-4D97-AF65-F5344CB8AC3E}">
        <p14:creationId xmlns:p14="http://schemas.microsoft.com/office/powerpoint/2010/main" val="164393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33BB73-1D02-7340-9C89-DAECF416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4FD813-9269-C64A-8A55-A627EDFE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2F6AA-10F0-6740-8804-9F59D296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7BD58-D32F-EC4F-A38C-2C6C2E095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Implemented genomics-related changes for STU2 Ballot</a:t>
            </a:r>
          </a:p>
          <a:p>
            <a:endParaRPr lang="en-US" dirty="0"/>
          </a:p>
          <a:p>
            <a:r>
              <a:rPr lang="en-US" dirty="0"/>
              <a:t>Planned / proposed changes for STU2 Ballot</a:t>
            </a:r>
          </a:p>
          <a:p>
            <a:endParaRPr lang="en-US" dirty="0"/>
          </a:p>
          <a:p>
            <a:r>
              <a:rPr lang="en-US" dirty="0"/>
              <a:t>Use Cases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98878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7E6CC-02E7-AF4A-A7B2-08AC1D60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DB2245-5B96-C14E-929F-84350F83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50" y="574071"/>
            <a:ext cx="11344368" cy="535531"/>
          </a:xfrm>
        </p:spPr>
        <p:txBody>
          <a:bodyPr/>
          <a:lstStyle/>
          <a:p>
            <a:r>
              <a:rPr lang="en-US"/>
              <a:t>Current mCODE Status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59B57-AB50-0F49-955C-8802DB52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33A4180-77CC-FA4E-8631-6C8FC1709111}"/>
              </a:ext>
            </a:extLst>
          </p:cNvPr>
          <p:cNvSpPr txBox="1">
            <a:spLocks/>
          </p:cNvSpPr>
          <p:nvPr/>
        </p:nvSpPr>
        <p:spPr>
          <a:xfrm>
            <a:off x="419100" y="1333500"/>
            <a:ext cx="4674649" cy="4838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400" b="1" i="0" kern="1200" cap="none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 lang="en-US" sz="24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2pPr>
            <a:lvl3pPr marL="3492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tabLst/>
              <a:defRPr lang="en-US" sz="24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3pPr>
            <a:lvl4pPr marL="57943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tabLst/>
              <a:defRPr lang="en-US" sz="22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4pPr>
            <a:lvl5pPr marL="8001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tabLst/>
              <a:defRPr lang="en-US" sz="18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STU1 publication in mid-March 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STU2 ballot ETA: May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General scoping for STU2:</a:t>
            </a:r>
          </a:p>
          <a:p>
            <a:pPr marL="692150" lvl="2" indent="-342900">
              <a:buFont typeface="Arial" panose="020B0604020202020204" pitchFamily="34" charset="0"/>
              <a:buChar char="•"/>
            </a:pPr>
            <a:r>
              <a:rPr lang="en-US"/>
              <a:t>Additions considered.</a:t>
            </a:r>
          </a:p>
          <a:p>
            <a:pPr marL="692150" lvl="2" indent="-342900">
              <a:buFont typeface="Arial" panose="020B0604020202020204" pitchFamily="34" charset="0"/>
              <a:buChar char="•"/>
            </a:pPr>
            <a:r>
              <a:rPr lang="en-US"/>
              <a:t>No breaking changes unless absolutely necessary.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ED82B2-131D-7242-9D3C-76BCD15ED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06" y="1109602"/>
            <a:ext cx="6410094" cy="47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1678F-CF28-F84A-9E73-0D22756D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742B7E-21C2-4D47-A3A6-404D239F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mCODE Genomics-related STU2 Changes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A8CE5-AE94-1147-891E-39989A41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9873D-DBEE-7E4D-B7B5-A40158BBC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661" y="1063715"/>
            <a:ext cx="11150800" cy="5277501"/>
          </a:xfrm>
        </p:spPr>
        <p:txBody>
          <a:bodyPr>
            <a:normAutofit fontScale="92500" lnSpcReduction="10000"/>
          </a:bodyPr>
          <a:lstStyle/>
          <a:p>
            <a:pPr marL="9525" indent="0">
              <a:buNone/>
            </a:pPr>
            <a:r>
              <a:rPr lang="en-US" sz="1800" dirty="0"/>
              <a:t>Committed</a:t>
            </a:r>
            <a:endParaRPr lang="en-US" sz="1400" b="1" dirty="0"/>
          </a:p>
          <a:p>
            <a:pPr lvl="1"/>
            <a:r>
              <a:rPr lang="en-US" sz="1400" b="1" dirty="0"/>
              <a:t>ADD:</a:t>
            </a:r>
            <a:r>
              <a:rPr lang="en-US" sz="1400" dirty="0"/>
              <a:t> Variant.dna-change-type</a:t>
            </a:r>
          </a:p>
          <a:p>
            <a:pPr lvl="1"/>
            <a:r>
              <a:rPr lang="en-US" sz="1400" b="1" dirty="0"/>
              <a:t>ADD:</a:t>
            </a:r>
            <a:r>
              <a:rPr lang="en-US" sz="1400" dirty="0"/>
              <a:t> expanded example which included Oncotype DX for showing gene-expression (as Tumor Marker test)</a:t>
            </a:r>
          </a:p>
          <a:p>
            <a:pPr marL="9525" indent="0">
              <a:buNone/>
            </a:pPr>
            <a:endParaRPr lang="en-US" sz="1400" dirty="0"/>
          </a:p>
          <a:p>
            <a:pPr marL="9525" indent="0">
              <a:buNone/>
            </a:pPr>
            <a:r>
              <a:rPr lang="en-US" sz="1800" dirty="0"/>
              <a:t>Not yet committed, considered for inclusion</a:t>
            </a:r>
          </a:p>
          <a:p>
            <a:r>
              <a:rPr lang="en-US" sz="1400" dirty="0"/>
              <a:t>enhancements to </a:t>
            </a:r>
            <a:r>
              <a:rPr lang="en-US" sz="1400" dirty="0">
                <a:hlinkClick r:id="rId3"/>
              </a:rPr>
              <a:t>mCODE Cancer Genetic Variant</a:t>
            </a:r>
            <a:r>
              <a:rPr lang="en-US" sz="1400" dirty="0"/>
              <a:t> profile</a:t>
            </a:r>
          </a:p>
          <a:p>
            <a:pPr lvl="1"/>
            <a:r>
              <a:rPr lang="en-US" sz="1400" dirty="0"/>
              <a:t>component:copy-number</a:t>
            </a:r>
          </a:p>
          <a:p>
            <a:pPr lvl="1"/>
            <a:r>
              <a:rPr lang="en-US" sz="1400" dirty="0"/>
              <a:t>component:ref-allele</a:t>
            </a:r>
          </a:p>
          <a:p>
            <a:pPr lvl="1"/>
            <a:r>
              <a:rPr lang="en-US" sz="1400" dirty="0"/>
              <a:t>component:sample-allelic-frequency</a:t>
            </a:r>
          </a:p>
          <a:p>
            <a:pPr lvl="1"/>
            <a:r>
              <a:rPr lang="en-US" sz="1400" dirty="0"/>
              <a:t>component:gene-studied – how to represent fusion genes - additional qualifier to support fusion gene type</a:t>
            </a:r>
          </a:p>
          <a:p>
            <a:r>
              <a:rPr lang="en-US" sz="1400" dirty="0"/>
              <a:t>New profile addition: Diagnostic Implications</a:t>
            </a:r>
          </a:p>
          <a:p>
            <a:pPr lvl="1"/>
            <a:r>
              <a:rPr lang="en-US" sz="1400" dirty="0"/>
              <a:t>component:clinical-significance</a:t>
            </a:r>
          </a:p>
          <a:p>
            <a:pPr lvl="1"/>
            <a:endParaRPr lang="en-US" sz="1400" dirty="0"/>
          </a:p>
          <a:p>
            <a:pPr marL="9525" indent="0">
              <a:buNone/>
            </a:pPr>
            <a:r>
              <a:rPr lang="en-US" sz="1800" dirty="0"/>
              <a:t>Other – For Future Discussion</a:t>
            </a:r>
          </a:p>
          <a:p>
            <a:pPr lvl="1"/>
            <a:r>
              <a:rPr lang="en-US" sz="1400" dirty="0"/>
              <a:t>use of variant interpretation code?</a:t>
            </a:r>
          </a:p>
          <a:p>
            <a:pPr lvl="1"/>
            <a:r>
              <a:rPr lang="en-US" sz="1400" dirty="0"/>
              <a:t>Is RegionStudied needed? – added based on STU1 ballot comments, but might not fit mCODE’s provider-centric use case </a:t>
            </a:r>
          </a:p>
          <a:p>
            <a:pPr lvl="1"/>
            <a:r>
              <a:rPr lang="en-US" sz="1400" dirty="0"/>
              <a:t>Should genomics reporting IG should revisit support for gene-expression?</a:t>
            </a:r>
          </a:p>
          <a:p>
            <a:pPr lvl="1"/>
            <a:r>
              <a:rPr lang="en-US" sz="1400" dirty="0"/>
              <a:t>Representing amplification</a:t>
            </a:r>
          </a:p>
        </p:txBody>
      </p:sp>
    </p:spTree>
    <p:extLst>
      <p:ext uri="{BB962C8B-B14F-4D97-AF65-F5344CB8AC3E}">
        <p14:creationId xmlns:p14="http://schemas.microsoft.com/office/powerpoint/2010/main" val="141658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10BBB-D6DD-AF44-BF41-64D1D67FB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AD653B-4330-3242-8042-474C4876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88" y="2997309"/>
            <a:ext cx="10515600" cy="840230"/>
          </a:xfrm>
        </p:spPr>
        <p:txBody>
          <a:bodyPr/>
          <a:lstStyle/>
          <a:p>
            <a:r>
              <a:rPr lang="en-US" dirty="0"/>
              <a:t>For 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30347-90FA-D94C-ACD1-01AEDE5CF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38671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1A1E7-4EF3-094D-B4BD-61DFCA83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921F1-8A79-6D43-9301-A56819F0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16" y="381000"/>
            <a:ext cx="11344368" cy="535531"/>
          </a:xfrm>
        </p:spPr>
        <p:txBody>
          <a:bodyPr/>
          <a:lstStyle/>
          <a:p>
            <a:r>
              <a:rPr lang="en-US" dirty="0"/>
              <a:t>What is actionable makes what is minimal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F31EC-9F03-EA47-A8CB-94A2D02F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06104-8A7E-C944-A088-268657EFFA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1333500"/>
            <a:ext cx="5037483" cy="4838700"/>
          </a:xfrm>
        </p:spPr>
        <p:txBody>
          <a:bodyPr/>
          <a:lstStyle/>
          <a:p>
            <a:pPr marL="9525" indent="0">
              <a:buNone/>
            </a:pPr>
            <a:r>
              <a:rPr lang="en-US" dirty="0"/>
              <a:t>4 major types of alterations that are actionable</a:t>
            </a:r>
            <a:br>
              <a:rPr lang="en-US" dirty="0"/>
            </a:br>
            <a:endParaRPr lang="en-US" dirty="0"/>
          </a:p>
          <a:p>
            <a:pPr marL="466725" indent="-457200">
              <a:buAutoNum type="arabicPeriod"/>
            </a:pPr>
            <a:r>
              <a:rPr lang="en-US" dirty="0"/>
              <a:t>SNV </a:t>
            </a:r>
            <a:br>
              <a:rPr lang="en-US" dirty="0"/>
            </a:br>
            <a:r>
              <a:rPr lang="en-US" dirty="0"/>
              <a:t>	</a:t>
            </a:r>
            <a:r>
              <a:rPr lang="en-US" b="0" dirty="0"/>
              <a:t>allelic fraction?</a:t>
            </a:r>
            <a:endParaRPr lang="en-US" dirty="0"/>
          </a:p>
          <a:p>
            <a:pPr marL="466725" indent="-457200">
              <a:buAutoNum type="arabicPeriod"/>
            </a:pPr>
            <a:r>
              <a:rPr lang="en-US" dirty="0"/>
              <a:t>Insertions/deletions</a:t>
            </a:r>
            <a:br>
              <a:rPr lang="en-US" dirty="0"/>
            </a:br>
            <a:r>
              <a:rPr lang="en-US" dirty="0"/>
              <a:t>	</a:t>
            </a:r>
            <a:r>
              <a:rPr lang="en-US" b="0" dirty="0"/>
              <a:t>allelic fraction?</a:t>
            </a:r>
            <a:endParaRPr lang="en-US" dirty="0"/>
          </a:p>
          <a:p>
            <a:pPr marL="466725" indent="-457200">
              <a:buAutoNum type="arabicPeriod"/>
            </a:pPr>
            <a:r>
              <a:rPr lang="en-US" dirty="0"/>
              <a:t>Copy Number Alterations</a:t>
            </a:r>
            <a:br>
              <a:rPr lang="en-US" dirty="0"/>
            </a:br>
            <a:r>
              <a:rPr lang="en-US" dirty="0"/>
              <a:t>	</a:t>
            </a:r>
            <a:r>
              <a:rPr lang="en-US" b="0" dirty="0"/>
              <a:t>how many copies?</a:t>
            </a:r>
          </a:p>
          <a:p>
            <a:pPr marL="466725" indent="-457200">
              <a:buAutoNum type="arabicPeriod"/>
            </a:pPr>
            <a:r>
              <a:rPr lang="en-US" dirty="0"/>
              <a:t>Structural rearrangements (fusions)</a:t>
            </a:r>
          </a:p>
          <a:p>
            <a:pPr marL="238125" lvl="1" indent="0">
              <a:buNone/>
            </a:pPr>
            <a:r>
              <a:rPr lang="en-US" dirty="0"/>
              <a:t>	</a:t>
            </a:r>
            <a:r>
              <a:rPr lang="en-US" u="sng" dirty="0"/>
              <a:t>how</a:t>
            </a:r>
            <a:r>
              <a:rPr lang="en-US" dirty="0"/>
              <a:t> are they re-arranged?</a:t>
            </a:r>
          </a:p>
        </p:txBody>
      </p:sp>
    </p:spTree>
    <p:extLst>
      <p:ext uri="{BB962C8B-B14F-4D97-AF65-F5344CB8AC3E}">
        <p14:creationId xmlns:p14="http://schemas.microsoft.com/office/powerpoint/2010/main" val="111249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1A1E7-4EF3-094D-B4BD-61DFCA83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921F1-8A79-6D43-9301-A56819F0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16" y="381000"/>
            <a:ext cx="11344368" cy="535531"/>
          </a:xfrm>
        </p:spPr>
        <p:txBody>
          <a:bodyPr/>
          <a:lstStyle/>
          <a:p>
            <a:r>
              <a:rPr lang="en-US" dirty="0"/>
              <a:t>What is actionable makes what is minimal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F31EC-9F03-EA47-A8CB-94A2D02F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06104-8A7E-C944-A088-268657EFFA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1333500"/>
            <a:ext cx="5037483" cy="4838700"/>
          </a:xfrm>
        </p:spPr>
        <p:txBody>
          <a:bodyPr/>
          <a:lstStyle/>
          <a:p>
            <a:pPr marL="9525" indent="0">
              <a:buNone/>
            </a:pPr>
            <a:r>
              <a:rPr lang="en-US" dirty="0"/>
              <a:t>4 major types of alterations that are actionable</a:t>
            </a:r>
            <a:br>
              <a:rPr lang="en-US" dirty="0"/>
            </a:br>
            <a:endParaRPr lang="en-US" dirty="0"/>
          </a:p>
          <a:p>
            <a:pPr marL="466725" indent="-457200">
              <a:buAutoNum type="arabicPeriod"/>
            </a:pPr>
            <a:r>
              <a:rPr lang="en-US" dirty="0"/>
              <a:t>SNV </a:t>
            </a:r>
            <a:br>
              <a:rPr lang="en-US" dirty="0"/>
            </a:br>
            <a:r>
              <a:rPr lang="en-US" dirty="0"/>
              <a:t>	</a:t>
            </a:r>
            <a:r>
              <a:rPr lang="en-US" b="0" dirty="0"/>
              <a:t>allelic fraction?</a:t>
            </a:r>
            <a:endParaRPr lang="en-US" dirty="0"/>
          </a:p>
          <a:p>
            <a:pPr marL="466725" indent="-457200">
              <a:buAutoNum type="arabicPeriod"/>
            </a:pPr>
            <a:r>
              <a:rPr lang="en-US" dirty="0"/>
              <a:t>Insertions/deletions</a:t>
            </a:r>
            <a:br>
              <a:rPr lang="en-US" dirty="0"/>
            </a:br>
            <a:r>
              <a:rPr lang="en-US" dirty="0"/>
              <a:t>	</a:t>
            </a:r>
            <a:r>
              <a:rPr lang="en-US" b="0" dirty="0"/>
              <a:t>allelic fraction?</a:t>
            </a:r>
            <a:endParaRPr lang="en-US" dirty="0"/>
          </a:p>
          <a:p>
            <a:pPr marL="466725" indent="-457200">
              <a:buAutoNum type="arabicPeriod"/>
            </a:pPr>
            <a:r>
              <a:rPr lang="en-US" dirty="0"/>
              <a:t>Copy Number Alterations</a:t>
            </a:r>
            <a:br>
              <a:rPr lang="en-US" dirty="0"/>
            </a:br>
            <a:r>
              <a:rPr lang="en-US" dirty="0"/>
              <a:t>	</a:t>
            </a:r>
            <a:r>
              <a:rPr lang="en-US" b="0" dirty="0"/>
              <a:t>how many copies?</a:t>
            </a:r>
          </a:p>
          <a:p>
            <a:pPr marL="466725" indent="-457200">
              <a:buAutoNum type="arabicPeriod"/>
            </a:pPr>
            <a:r>
              <a:rPr lang="en-US" dirty="0"/>
              <a:t>Structural rearrangements (fusions)</a:t>
            </a:r>
          </a:p>
          <a:p>
            <a:pPr marL="238125" lvl="1" indent="0">
              <a:buNone/>
            </a:pPr>
            <a:r>
              <a:rPr lang="en-US" dirty="0"/>
              <a:t>	</a:t>
            </a:r>
            <a:r>
              <a:rPr lang="en-US" u="sng" dirty="0"/>
              <a:t>how</a:t>
            </a:r>
            <a:r>
              <a:rPr lang="en-US" dirty="0"/>
              <a:t> are they re-arranged?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8F9BE4-B582-B845-A987-6945EACFE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112"/>
          <a:stretch/>
        </p:blipFill>
        <p:spPr>
          <a:xfrm>
            <a:off x="6806125" y="2094168"/>
            <a:ext cx="4734711" cy="20999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35BC6B-3413-914E-A9C4-94F982D4B409}"/>
              </a:ext>
            </a:extLst>
          </p:cNvPr>
          <p:cNvSpPr txBox="1"/>
          <p:nvPr/>
        </p:nvSpPr>
        <p:spPr>
          <a:xfrm>
            <a:off x="10022509" y="2338951"/>
            <a:ext cx="1704110" cy="1090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4706D-C6CE-9846-8A46-E2670107BD92}"/>
              </a:ext>
            </a:extLst>
          </p:cNvPr>
          <p:cNvSpPr txBox="1"/>
          <p:nvPr/>
        </p:nvSpPr>
        <p:spPr>
          <a:xfrm>
            <a:off x="329721" y="2338951"/>
            <a:ext cx="4768751" cy="2454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1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1A1E7-4EF3-094D-B4BD-61DFCA83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921F1-8A79-6D43-9301-A56819F0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16" y="381000"/>
            <a:ext cx="11344368" cy="535531"/>
          </a:xfrm>
        </p:spPr>
        <p:txBody>
          <a:bodyPr/>
          <a:lstStyle/>
          <a:p>
            <a:r>
              <a:rPr lang="en-US" dirty="0"/>
              <a:t>What is actionable makes what is minimal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06104-8A7E-C944-A088-268657EFFA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1333500"/>
            <a:ext cx="5037483" cy="4838700"/>
          </a:xfrm>
        </p:spPr>
        <p:txBody>
          <a:bodyPr/>
          <a:lstStyle/>
          <a:p>
            <a:pPr marL="9525" indent="0">
              <a:buNone/>
            </a:pPr>
            <a:r>
              <a:rPr lang="en-US" dirty="0"/>
              <a:t>4 major types of alterations that are actionable</a:t>
            </a:r>
            <a:br>
              <a:rPr lang="en-US" dirty="0"/>
            </a:br>
            <a:endParaRPr lang="en-US" dirty="0"/>
          </a:p>
          <a:p>
            <a:pPr marL="466725" indent="-457200">
              <a:buAutoNum type="arabicPeriod"/>
            </a:pPr>
            <a:r>
              <a:rPr lang="en-US" dirty="0"/>
              <a:t>SNV </a:t>
            </a:r>
            <a:br>
              <a:rPr lang="en-US" dirty="0"/>
            </a:br>
            <a:r>
              <a:rPr lang="en-US" dirty="0"/>
              <a:t>	</a:t>
            </a:r>
            <a:r>
              <a:rPr lang="en-US" b="0" dirty="0"/>
              <a:t>allelic fraction?</a:t>
            </a:r>
            <a:endParaRPr lang="en-US" dirty="0"/>
          </a:p>
          <a:p>
            <a:pPr marL="466725" indent="-457200">
              <a:buAutoNum type="arabicPeriod"/>
            </a:pPr>
            <a:r>
              <a:rPr lang="en-US" dirty="0"/>
              <a:t>Insertions/deletions</a:t>
            </a:r>
            <a:br>
              <a:rPr lang="en-US" dirty="0"/>
            </a:br>
            <a:r>
              <a:rPr lang="en-US" dirty="0"/>
              <a:t>	</a:t>
            </a:r>
            <a:r>
              <a:rPr lang="en-US" b="0" dirty="0"/>
              <a:t>allelic fraction?</a:t>
            </a:r>
            <a:endParaRPr lang="en-US" dirty="0"/>
          </a:p>
          <a:p>
            <a:pPr marL="466725" indent="-457200">
              <a:buAutoNum type="arabicPeriod"/>
            </a:pPr>
            <a:r>
              <a:rPr lang="en-US" dirty="0"/>
              <a:t>Copy Number Alterations</a:t>
            </a:r>
            <a:br>
              <a:rPr lang="en-US" dirty="0"/>
            </a:br>
            <a:r>
              <a:rPr lang="en-US" dirty="0"/>
              <a:t>	</a:t>
            </a:r>
            <a:r>
              <a:rPr lang="en-US" b="0" dirty="0"/>
              <a:t>how many copies?</a:t>
            </a:r>
            <a:endParaRPr lang="en-US" dirty="0"/>
          </a:p>
          <a:p>
            <a:pPr marL="466725" indent="-457200">
              <a:buAutoNum type="arabicPeriod"/>
            </a:pPr>
            <a:r>
              <a:rPr lang="en-US" dirty="0"/>
              <a:t>Structural rearrangements (fusions)</a:t>
            </a:r>
          </a:p>
          <a:p>
            <a:pPr marL="238125" lvl="1" indent="0">
              <a:buNone/>
            </a:pPr>
            <a:r>
              <a:rPr lang="en-US" dirty="0"/>
              <a:t>	</a:t>
            </a:r>
            <a:r>
              <a:rPr lang="en-US" u="sng" dirty="0"/>
              <a:t>how</a:t>
            </a:r>
            <a:r>
              <a:rPr lang="en-US" dirty="0"/>
              <a:t> are they re-arranged?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637C3C-186C-8144-A50A-F1E0FEEF5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261" y="3285141"/>
            <a:ext cx="4665224" cy="35413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1CAF40-DA57-4340-8D2E-AB88BD64ECA0}"/>
              </a:ext>
            </a:extLst>
          </p:cNvPr>
          <p:cNvSpPr txBox="1"/>
          <p:nvPr/>
        </p:nvSpPr>
        <p:spPr>
          <a:xfrm>
            <a:off x="6568966" y="4687614"/>
            <a:ext cx="2617075" cy="451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7EAA1-F247-1B4A-827B-D835DAAD4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261" y="990626"/>
            <a:ext cx="5181600" cy="2120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E3EE64-3B0C-F749-8B43-4E21416C7853}"/>
              </a:ext>
            </a:extLst>
          </p:cNvPr>
          <p:cNvSpPr txBox="1"/>
          <p:nvPr/>
        </p:nvSpPr>
        <p:spPr>
          <a:xfrm>
            <a:off x="377535" y="4743034"/>
            <a:ext cx="4817918" cy="1484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7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381DE-E094-4044-AEEE-04639209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4D206E-0B41-1E40-A398-CEDDF9A7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16" y="159401"/>
            <a:ext cx="11344368" cy="978729"/>
          </a:xfrm>
        </p:spPr>
        <p:txBody>
          <a:bodyPr/>
          <a:lstStyle/>
          <a:p>
            <a:r>
              <a:rPr lang="en-US" dirty="0"/>
              <a:t>RNA expression data are becoming standard portions of </a:t>
            </a:r>
            <a:br>
              <a:rPr lang="en-US" dirty="0"/>
            </a:br>
            <a:r>
              <a:rPr lang="en-US" dirty="0"/>
              <a:t>molecular reporting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AF51A0-F425-0B48-A8B2-D2CB5C5389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07739" y="1576455"/>
            <a:ext cx="4649788" cy="2140909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A8459-ED54-0E47-8844-76187436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THE MITRE CORPORATION. ALL RIGHTS RESERVED. FOR INTERNAL USE ONLY.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183B989-02E3-5A4A-8D2E-AA91ABB30813}"/>
              </a:ext>
            </a:extLst>
          </p:cNvPr>
          <p:cNvSpPr txBox="1">
            <a:spLocks/>
          </p:cNvSpPr>
          <p:nvPr/>
        </p:nvSpPr>
        <p:spPr>
          <a:xfrm>
            <a:off x="419100" y="1333500"/>
            <a:ext cx="5037483" cy="483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en-US" sz="2400" b="1" i="0" kern="1200" cap="none" baseline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 lang="en-US" sz="24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2pPr>
            <a:lvl3pPr marL="3492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tabLst/>
              <a:defRPr lang="en-US" sz="24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3pPr>
            <a:lvl4pPr marL="57943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tabLst/>
              <a:defRPr lang="en-US" sz="22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4pPr>
            <a:lvl5pPr marL="8001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tabLst/>
              <a:defRPr lang="en-US" sz="18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/>
            <a:r>
              <a:rPr lang="en-US" b="0" dirty="0"/>
              <a:t>Commercial Signatures:</a:t>
            </a:r>
          </a:p>
          <a:p>
            <a:pPr marL="9525"/>
            <a:r>
              <a:rPr lang="en-US" b="0" dirty="0"/>
              <a:t>	</a:t>
            </a:r>
            <a:r>
              <a:rPr lang="en-US" b="0" dirty="0" err="1"/>
              <a:t>Mammoprint</a:t>
            </a:r>
            <a:endParaRPr lang="en-US" b="0" dirty="0"/>
          </a:p>
          <a:p>
            <a:pPr marL="9525"/>
            <a:r>
              <a:rPr lang="en-US" b="0" dirty="0"/>
              <a:t>	</a:t>
            </a:r>
            <a:r>
              <a:rPr lang="en-US" b="0" dirty="0" err="1"/>
              <a:t>OncoTypeDx</a:t>
            </a:r>
            <a:r>
              <a:rPr lang="en-US" b="0" dirty="0"/>
              <a:t> breast</a:t>
            </a:r>
          </a:p>
          <a:p>
            <a:pPr marL="9525"/>
            <a:r>
              <a:rPr lang="en-US" b="0" dirty="0"/>
              <a:t>	</a:t>
            </a:r>
            <a:r>
              <a:rPr lang="en-US" b="0" dirty="0" err="1"/>
              <a:t>CancerType</a:t>
            </a:r>
            <a:r>
              <a:rPr lang="en-US" b="0" dirty="0"/>
              <a:t> ID</a:t>
            </a:r>
          </a:p>
          <a:p>
            <a:pPr marL="9525"/>
            <a:endParaRPr lang="en-US" b="0" dirty="0"/>
          </a:p>
          <a:p>
            <a:pPr marL="9525"/>
            <a:r>
              <a:rPr lang="en-US" b="0" dirty="0"/>
              <a:t>Embedded signatures:</a:t>
            </a:r>
          </a:p>
          <a:p>
            <a:pPr marL="9525"/>
            <a:r>
              <a:rPr lang="en-US" b="0" dirty="0"/>
              <a:t>	Specific gene changes</a:t>
            </a:r>
          </a:p>
          <a:p>
            <a:pPr marL="9525"/>
            <a:r>
              <a:rPr lang="en-US" b="0" dirty="0"/>
              <a:t>	HRD</a:t>
            </a:r>
          </a:p>
          <a:p>
            <a:pPr marL="9525"/>
            <a:r>
              <a:rPr lang="en-US" b="0" dirty="0"/>
              <a:t>	Immune signatures</a:t>
            </a:r>
          </a:p>
          <a:p>
            <a:pPr marL="9525"/>
            <a:endParaRPr lang="en-US" b="0" dirty="0"/>
          </a:p>
          <a:p>
            <a:pPr marL="9525"/>
            <a:endParaRPr lang="en-US" b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25FDAA-C9A7-9340-88FC-B8B513FA2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739" y="3366655"/>
            <a:ext cx="32258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42693"/>
      </p:ext>
    </p:extLst>
  </p:cSld>
  <p:clrMapOvr>
    <a:masterClrMapping/>
  </p:clrMapOvr>
</p:sld>
</file>

<file path=ppt/theme/theme1.xml><?xml version="1.0" encoding="utf-8"?>
<a:theme xmlns:a="http://schemas.openxmlformats.org/drawingml/2006/main" name="16:9_WhitePrint-MITRE">
  <a:themeElements>
    <a:clrScheme name="LB-1">
      <a:dk1>
        <a:srgbClr val="000000"/>
      </a:dk1>
      <a:lt1>
        <a:srgbClr val="FFFFFF"/>
      </a:lt1>
      <a:dk2>
        <a:srgbClr val="0E2641"/>
      </a:dk2>
      <a:lt2>
        <a:srgbClr val="E5EEEF"/>
      </a:lt2>
      <a:accent1>
        <a:srgbClr val="335EAC"/>
      </a:accent1>
      <a:accent2>
        <a:srgbClr val="167FAC"/>
      </a:accent2>
      <a:accent3>
        <a:srgbClr val="6E7881"/>
      </a:accent3>
      <a:accent4>
        <a:srgbClr val="238541"/>
      </a:accent4>
      <a:accent5>
        <a:srgbClr val="D3442E"/>
      </a:accent5>
      <a:accent6>
        <a:srgbClr val="5D499E"/>
      </a:accent6>
      <a:hlink>
        <a:srgbClr val="0068DA"/>
      </a:hlink>
      <a:folHlink>
        <a:srgbClr val="FF2D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DA5D221-2F87-7B45-AC35-4B8A769F4A4B}" vid="{93D4D1F7-A1F9-DC46-AC53-4EA5240238A2}"/>
    </a:ext>
  </a:extLst>
</a:theme>
</file>

<file path=ppt/theme/theme2.xml><?xml version="1.0" encoding="utf-8"?>
<a:theme xmlns:a="http://schemas.openxmlformats.org/drawingml/2006/main" name="16:9_NBlue_Presentation-MITRE">
  <a:themeElements>
    <a:clrScheme name="DB_theme">
      <a:dk1>
        <a:srgbClr val="E6E6E6"/>
      </a:dk1>
      <a:lt1>
        <a:srgbClr val="0D2541"/>
      </a:lt1>
      <a:dk2>
        <a:srgbClr val="FFFFFF"/>
      </a:dk2>
      <a:lt2>
        <a:srgbClr val="000000"/>
      </a:lt2>
      <a:accent1>
        <a:srgbClr val="8FD8F8"/>
      </a:accent1>
      <a:accent2>
        <a:srgbClr val="FEFB00"/>
      </a:accent2>
      <a:accent3>
        <a:srgbClr val="488DC9"/>
      </a:accent3>
      <a:accent4>
        <a:srgbClr val="4FB96E"/>
      </a:accent4>
      <a:accent5>
        <a:srgbClr val="FF6D2B"/>
      </a:accent5>
      <a:accent6>
        <a:srgbClr val="8E7FB9"/>
      </a:accent6>
      <a:hlink>
        <a:srgbClr val="0068DA"/>
      </a:hlink>
      <a:folHlink>
        <a:srgbClr val="FF2D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EDA5D221-2F87-7B45-AC35-4B8A769F4A4B}" vid="{22F4453F-DDAF-9E40-AF87-36293F10846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16:9_WhitePrint-MITRE</Template>
  <TotalTime>3237</TotalTime>
  <Words>936</Words>
  <Application>Microsoft Macintosh PowerPoint</Application>
  <PresentationFormat>Widescreen</PresentationFormat>
  <Paragraphs>162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Regular</vt:lpstr>
      <vt:lpstr>Menlo</vt:lpstr>
      <vt:lpstr>Wingdings</vt:lpstr>
      <vt:lpstr>16:9_WhitePrint-MITRE</vt:lpstr>
      <vt:lpstr>16:9_NBlue_Presentation-MITRE</vt:lpstr>
      <vt:lpstr>mCODE Genomics Update</vt:lpstr>
      <vt:lpstr>Agenda</vt:lpstr>
      <vt:lpstr>Current mCODE Status</vt:lpstr>
      <vt:lpstr>mCODE Genomics-related STU2 Changes</vt:lpstr>
      <vt:lpstr>For Discussion</vt:lpstr>
      <vt:lpstr>What is actionable makes what is minimal</vt:lpstr>
      <vt:lpstr>What is actionable makes what is minimal</vt:lpstr>
      <vt:lpstr>What is actionable makes what is minimal</vt:lpstr>
      <vt:lpstr>RNA expression data are becoming standard portions of  molecular reporting</vt:lpstr>
      <vt:lpstr>Fusion Genes in mCODE and CG Reporting IG</vt:lpstr>
      <vt:lpstr>Next Steps</vt:lpstr>
      <vt:lpstr>Thank You!</vt:lpstr>
      <vt:lpstr>Supplemental Slides</vt:lpstr>
      <vt:lpstr>Gene fusions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Terry</dc:creator>
  <cp:lastModifiedBy>May Terry</cp:lastModifiedBy>
  <cp:revision>45</cp:revision>
  <cp:lastPrinted>2020-12-17T13:42:49Z</cp:lastPrinted>
  <dcterms:created xsi:type="dcterms:W3CDTF">2021-01-23T23:44:20Z</dcterms:created>
  <dcterms:modified xsi:type="dcterms:W3CDTF">2021-01-27T15:17:03Z</dcterms:modified>
</cp:coreProperties>
</file>