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1" r:id="rId4"/>
    <p:sldId id="263" r:id="rId5"/>
    <p:sldId id="265" r:id="rId6"/>
    <p:sldId id="266" r:id="rId7"/>
    <p:sldId id="267" r:id="rId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14" y="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9/10/2020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9/10/2020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F7AD536F-12DD-4047-A5E1-D0F79FE1E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005C5975-8789-48B8-B086-1A47F4D38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DBF50D1-8693-4891-9BB7-FBADA3084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7194B379-A0D2-4382-AF7C-F5C2DF94165C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 dirty="0"/>
              <a:t>FHIR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Implementation Guides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Eric Haas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9/10/2020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26BE3-F26A-44BC-B1F1-8AC7C3576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7193" y="2767633"/>
            <a:ext cx="1929304" cy="4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26A6D-74FA-43B6-9403-2499E7750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E7A39D-7D27-433D-99F1-A2BA7416BC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FD7BF5-33BE-4FBC-8618-5123D816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B2C87-FDD9-4E77-B156-EB0F304DB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9896" y="4544296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134893"/>
            <a:ext cx="8228883" cy="3376051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1800"/>
            </a:lvl3pPr>
            <a:lvl4pPr>
              <a:spcBef>
                <a:spcPts val="600"/>
              </a:spcBef>
              <a:spcAft>
                <a:spcPts val="0"/>
              </a:spcAft>
              <a:defRPr sz="1800"/>
            </a:lvl4pPr>
            <a:lvl5pPr>
              <a:spcBef>
                <a:spcPts val="6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F398E7-6FEF-4D50-828A-862C7A6A8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527243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3FCF1-A627-45FF-9162-523A4427A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888F42-DC23-4311-B11C-554FD2426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2F6708-D3B4-4D74-A64C-F0F9110AA7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05C5EE-2A92-4D4B-A616-F54674BEF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9/10/2020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3588661-316C-42E7-A93E-9DF44255D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FHIR </a:t>
            </a:r>
            <a:r>
              <a:rPr lang="en-US" dirty="0" err="1"/>
              <a:t>Connectathon</a:t>
            </a:r>
            <a:r>
              <a:rPr lang="en-US" dirty="0"/>
              <a:t> 25</a:t>
            </a:r>
            <a:br>
              <a:rPr lang="en-US" dirty="0"/>
            </a:br>
            <a:r>
              <a:rPr lang="en-US" dirty="0"/>
              <a:t>Clinical Reasoning</a:t>
            </a:r>
          </a:p>
        </p:txBody>
      </p:sp>
      <p:sp>
        <p:nvSpPr>
          <p:cNvPr id="11266" name="Subtitle 20">
            <a:extLst>
              <a:ext uri="{FF2B5EF4-FFF2-40B4-BE49-F238E27FC236}">
                <a16:creationId xmlns:a16="http://schemas.microsoft.com/office/drawing/2014/main" id="{3B36C9AB-D2CA-4C7B-ADE0-E7B7FE502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Track Highlights</a:t>
            </a:r>
          </a:p>
        </p:txBody>
      </p:sp>
      <p:sp>
        <p:nvSpPr>
          <p:cNvPr id="11275" name="Text Placeholder 11274">
            <a:extLst>
              <a:ext uri="{FF2B5EF4-FFF2-40B4-BE49-F238E27FC236}">
                <a16:creationId xmlns:a16="http://schemas.microsoft.com/office/drawing/2014/main" id="{E1532812-243A-497D-85C8-F449F702B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Bryn Rhodes</a:t>
            </a:r>
          </a:p>
        </p:txBody>
      </p:sp>
      <p:sp>
        <p:nvSpPr>
          <p:cNvPr id="11268" name="Footer Placeholder 22">
            <a:extLst>
              <a:ext uri="{FF2B5EF4-FFF2-40B4-BE49-F238E27FC236}">
                <a16:creationId xmlns:a16="http://schemas.microsoft.com/office/drawing/2014/main" id="{E9F31111-C13D-4831-BE42-71ADFC43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1270" name="Date Placeholder 11269">
            <a:extLst>
              <a:ext uri="{FF2B5EF4-FFF2-40B4-BE49-F238E27FC236}">
                <a16:creationId xmlns:a16="http://schemas.microsoft.com/office/drawing/2014/main" id="{07B9A7B9-2084-46C8-8C3E-7896AEC7F12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en-US" dirty="0"/>
              <a:t>2020-09-11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FD8F-4ADA-4931-BCAA-64713D41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F051A-D1FF-427D-B7D3-2FF3F6EA6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Test the Clinical Reasoning Module and related implementation guides:</a:t>
            </a:r>
          </a:p>
          <a:p>
            <a:pPr lvl="1"/>
            <a:r>
              <a:rPr lang="en-US" dirty="0"/>
              <a:t>QI Core IG</a:t>
            </a:r>
          </a:p>
          <a:p>
            <a:pPr lvl="1"/>
            <a:r>
              <a:rPr lang="en-US" dirty="0"/>
              <a:t>Quality Measure IG</a:t>
            </a:r>
          </a:p>
          <a:p>
            <a:pPr lvl="1"/>
            <a:r>
              <a:rPr lang="en-US" dirty="0"/>
              <a:t>Data Exchange for Quality Measures IG</a:t>
            </a:r>
          </a:p>
          <a:p>
            <a:pPr lvl="1"/>
            <a:r>
              <a:rPr lang="en-US" dirty="0"/>
              <a:t>Clinical Practice Guidelines IG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789466-A007-4F47-9591-97E68553C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DB8E1-7A98-487C-B0B0-FFC12B9B6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966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2B923-D4AA-44DA-8E19-230F26A4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17DF2-41BC-4478-B094-B137A72527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2688" y="851593"/>
            <a:ext cx="3879312" cy="3440314"/>
          </a:xfrm>
        </p:spPr>
        <p:txBody>
          <a:bodyPr/>
          <a:lstStyle/>
          <a:p>
            <a:r>
              <a:rPr lang="en-US" sz="1600" dirty="0"/>
              <a:t>American Academy of Neurology</a:t>
            </a:r>
          </a:p>
          <a:p>
            <a:r>
              <a:rPr lang="en-US" sz="1600" dirty="0" err="1"/>
              <a:t>Bellese</a:t>
            </a:r>
            <a:r>
              <a:rPr lang="en-US" sz="1600" dirty="0"/>
              <a:t> Technologies</a:t>
            </a:r>
          </a:p>
          <a:p>
            <a:r>
              <a:rPr lang="en-US" sz="1600" dirty="0" err="1"/>
              <a:t>Commure</a:t>
            </a:r>
            <a:endParaRPr lang="en-US" sz="1600" dirty="0"/>
          </a:p>
          <a:p>
            <a:r>
              <a:rPr lang="en-US" sz="1600" dirty="0"/>
              <a:t>Dynamic Health IT</a:t>
            </a:r>
          </a:p>
          <a:p>
            <a:r>
              <a:rPr lang="en-US" sz="1600" dirty="0"/>
              <a:t>eHealth NSW</a:t>
            </a:r>
          </a:p>
          <a:p>
            <a:r>
              <a:rPr lang="en-US" sz="1600" dirty="0"/>
              <a:t>ESAC, Inc</a:t>
            </a:r>
          </a:p>
          <a:p>
            <a:r>
              <a:rPr lang="en-US" sz="1600" dirty="0"/>
              <a:t>Flexion, Inc</a:t>
            </a:r>
          </a:p>
          <a:p>
            <a:r>
              <a:rPr lang="en-US" sz="1600" dirty="0"/>
              <a:t>HRSA</a:t>
            </a:r>
          </a:p>
          <a:p>
            <a:r>
              <a:rPr lang="en-US" sz="1600" dirty="0" err="1"/>
              <a:t>Indicina</a:t>
            </a:r>
            <a:r>
              <a:rPr lang="en-US" sz="1600" dirty="0"/>
              <a:t>, LLC</a:t>
            </a:r>
          </a:p>
          <a:p>
            <a:r>
              <a:rPr lang="en-US" sz="1600" dirty="0" err="1"/>
              <a:t>iParsimony</a:t>
            </a:r>
            <a:r>
              <a:rPr lang="en-US" sz="1600" dirty="0"/>
              <a:t>, LLC</a:t>
            </a:r>
          </a:p>
          <a:p>
            <a:r>
              <a:rPr lang="en-US" sz="1600" dirty="0"/>
              <a:t>Lantana Consulting Group</a:t>
            </a:r>
          </a:p>
          <a:p>
            <a:r>
              <a:rPr lang="en-US" sz="1600" dirty="0"/>
              <a:t>Mathematica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A7B0A-898E-4034-A893-639FC08443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51041" y="851593"/>
            <a:ext cx="3878748" cy="3038260"/>
          </a:xfrm>
        </p:spPr>
        <p:txBody>
          <a:bodyPr/>
          <a:lstStyle/>
          <a:p>
            <a:r>
              <a:rPr lang="en-US" sz="1600" dirty="0" err="1"/>
              <a:t>Medisolv</a:t>
            </a:r>
            <a:r>
              <a:rPr lang="en-US" sz="1600" dirty="0"/>
              <a:t>, Inc</a:t>
            </a:r>
          </a:p>
          <a:p>
            <a:r>
              <a:rPr lang="en-US" sz="1600" dirty="0"/>
              <a:t>Oregon Urology Institute and Large Urology Group Practice Association</a:t>
            </a:r>
          </a:p>
          <a:p>
            <a:r>
              <a:rPr lang="en-US" sz="1600" dirty="0"/>
              <a:t>Philips Healthcare</a:t>
            </a:r>
          </a:p>
          <a:p>
            <a:r>
              <a:rPr lang="en-US" sz="1600" dirty="0"/>
              <a:t>PJM Consulting, LLC</a:t>
            </a:r>
          </a:p>
          <a:p>
            <a:r>
              <a:rPr lang="en-US" sz="1600" dirty="0"/>
              <a:t>SAMHSA</a:t>
            </a:r>
          </a:p>
          <a:p>
            <a:r>
              <a:rPr lang="en-US" sz="1600" dirty="0" err="1"/>
              <a:t>SemanticBits</a:t>
            </a:r>
            <a:endParaRPr lang="en-US" sz="1600" dirty="0"/>
          </a:p>
          <a:p>
            <a:r>
              <a:rPr lang="en-US" sz="1600" dirty="0" err="1"/>
              <a:t>Telligen</a:t>
            </a:r>
            <a:endParaRPr lang="en-US" sz="1600" dirty="0"/>
          </a:p>
          <a:p>
            <a:r>
              <a:rPr lang="en-US" sz="1600" dirty="0"/>
              <a:t>The Joint Commission</a:t>
            </a:r>
          </a:p>
          <a:p>
            <a:r>
              <a:rPr lang="en-US" sz="1600" dirty="0"/>
              <a:t>The MITRE Corporation</a:t>
            </a:r>
          </a:p>
          <a:p>
            <a:r>
              <a:rPr lang="en-US" sz="1600" dirty="0"/>
              <a:t>UPMC Enterprises</a:t>
            </a:r>
          </a:p>
          <a:p>
            <a:r>
              <a:rPr lang="en-US" sz="1600" dirty="0"/>
              <a:t>Yale-CORE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CADF8-8633-4A11-993D-D6DCE89C31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76DC2-2C54-4B96-BD7B-EB0CB4C9D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271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3C42-F228-4426-BDA9-A96A496F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31B0C-6ED9-4FC1-9566-A59804BF80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More Quality Measure Features</a:t>
            </a:r>
          </a:p>
          <a:p>
            <a:pPr lvl="1"/>
            <a:r>
              <a:rPr lang="en-US" dirty="0"/>
              <a:t>Supplemental Data</a:t>
            </a:r>
          </a:p>
          <a:p>
            <a:pPr lvl="1"/>
            <a:r>
              <a:rPr lang="en-US" dirty="0"/>
              <a:t>Continuous Variable Measures</a:t>
            </a:r>
          </a:p>
          <a:p>
            <a:r>
              <a:rPr lang="en-US" dirty="0"/>
              <a:t>PACIO Data in a FHIR </a:t>
            </a:r>
            <a:r>
              <a:rPr lang="en-US" dirty="0" err="1"/>
              <a:t>eCQM</a:t>
            </a:r>
            <a:endParaRPr lang="en-US" dirty="0"/>
          </a:p>
          <a:p>
            <a:pPr lvl="1"/>
            <a:r>
              <a:rPr lang="en-US" dirty="0"/>
              <a:t>Cognitive and Functional Status Assessment Data</a:t>
            </a:r>
          </a:p>
          <a:p>
            <a:r>
              <a:rPr lang="en-US" dirty="0"/>
              <a:t>End-to-End Gaps-in-Care Scenario</a:t>
            </a:r>
          </a:p>
          <a:p>
            <a:r>
              <a:rPr lang="en-US" dirty="0"/>
              <a:t>Continued testing of Opioid IG via CDS Hooks</a:t>
            </a:r>
          </a:p>
          <a:p>
            <a:r>
              <a:rPr lang="en-US" dirty="0"/>
              <a:t>MAT-on-FHIR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3CBC05-F74B-4F86-8209-61E4BF5F61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04E2A-3CBA-4538-80B2-2D35E0971E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89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44C8-4811-4DB8-946A-A010AF428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MAT-on-FHIR </a:t>
            </a:r>
            <a:r>
              <a:rPr lang="en-US" sz="2800" dirty="0"/>
              <a:t>(Measure Authoring Tool v6.0)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FB8CA-FEAC-4282-83CB-F669DA1CF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217" y="1626880"/>
            <a:ext cx="3498978" cy="2247614"/>
          </a:xfrm>
        </p:spPr>
        <p:txBody>
          <a:bodyPr/>
          <a:lstStyle/>
          <a:p>
            <a:r>
              <a:rPr lang="en-US" sz="2000" dirty="0"/>
              <a:t>Supports FHIR-based Measures</a:t>
            </a:r>
          </a:p>
          <a:p>
            <a:r>
              <a:rPr lang="en-US" sz="2000" dirty="0"/>
              <a:t>Exported packages conform to the Quality Measure IG</a:t>
            </a:r>
          </a:p>
          <a:p>
            <a:r>
              <a:rPr lang="en-US" sz="2000" dirty="0"/>
              <a:t>Developer-assisted QDM-to-FHIR measure conversion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5EB70-2F57-4C08-897C-3456E68DF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37B56-602B-4E89-830B-93A2E41462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366B4-893D-4F9F-98DC-1C1D269A9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035" y="986392"/>
            <a:ext cx="4643915" cy="35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73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923D-3544-4345-AE54-06776FBA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Results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A08F1-0A45-413E-A782-2021E80927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Successfully tested supplemental data with</a:t>
            </a:r>
          </a:p>
          <a:p>
            <a:pPr lvl="1"/>
            <a:r>
              <a:rPr lang="en-US" dirty="0"/>
              <a:t>124, 125, 111, 104, 108</a:t>
            </a:r>
          </a:p>
          <a:p>
            <a:r>
              <a:rPr lang="en-US" dirty="0"/>
              <a:t>Continuous Variable Measures still have some kinks</a:t>
            </a:r>
          </a:p>
          <a:p>
            <a:pPr lvl="1"/>
            <a:r>
              <a:rPr lang="en-US" dirty="0"/>
              <a:t>Tests pass in Atom, but failing in the reference implementation</a:t>
            </a:r>
          </a:p>
          <a:p>
            <a:r>
              <a:rPr lang="en-US" dirty="0"/>
              <a:t>Successfully packaged measures with MAT-on-FHIR</a:t>
            </a:r>
          </a:p>
          <a:p>
            <a:pPr lvl="1"/>
            <a:r>
              <a:rPr lang="en-US" dirty="0"/>
              <a:t>Found some issues attempting to load the packages and evaluate</a:t>
            </a:r>
          </a:p>
          <a:p>
            <a:r>
              <a:rPr lang="en-US" dirty="0"/>
              <a:t>Testing with PACIO data</a:t>
            </a:r>
          </a:p>
          <a:p>
            <a:pPr lvl="1"/>
            <a:r>
              <a:rPr lang="en-US" dirty="0"/>
              <a:t>Able to load PACIO data, currently investigating an evaluation failure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0A664-8CFA-45D6-8474-550E8C7A9C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D137B-211F-45D9-9997-DA89376C6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600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A3A0D-EBCD-4ECB-BA1E-E855DDBC4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40352" y="2244318"/>
            <a:ext cx="6458241" cy="654864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Thank you </a:t>
            </a:r>
            <a:r>
              <a:rPr lang="en-US" sz="3200" dirty="0" err="1"/>
              <a:t>Connectathon</a:t>
            </a:r>
            <a:r>
              <a:rPr lang="en-US" sz="3200" dirty="0"/>
              <a:t> Support!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1EEBC-CABC-4445-B644-DC70FC22B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935A1-3BD1-49B7-A8D9-84BBC84B1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826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HL7_PowerPoint_EduWebinar_032119</Template>
  <TotalTime>1691</TotalTime>
  <Words>549</Words>
  <Application>Microsoft Office PowerPoint</Application>
  <PresentationFormat>On-screen Show (16:9)</PresentationFormat>
  <Paragraphs>77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FHIR Connectathon 25 Clinical Reasoning</vt:lpstr>
      <vt:lpstr>Track Summary</vt:lpstr>
      <vt:lpstr>Participants</vt:lpstr>
      <vt:lpstr>Testing Focus</vt:lpstr>
      <vt:lpstr>MAT-on-FHIR (Measure Authoring Tool v6.0)</vt:lpstr>
      <vt:lpstr>Testing Results So Far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Patricia Guerra</dc:creator>
  <cp:lastModifiedBy>Bryn</cp:lastModifiedBy>
  <cp:revision>53</cp:revision>
  <dcterms:created xsi:type="dcterms:W3CDTF">2019-03-22T18:05:01Z</dcterms:created>
  <dcterms:modified xsi:type="dcterms:W3CDTF">2020-09-11T01:34:36Z</dcterms:modified>
</cp:coreProperties>
</file>