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24"/>
  </p:notesMasterIdLst>
  <p:handoutMasterIdLst>
    <p:handoutMasterId r:id="rId25"/>
  </p:handoutMasterIdLst>
  <p:sldIdLst>
    <p:sldId id="693" r:id="rId2"/>
    <p:sldId id="716" r:id="rId3"/>
    <p:sldId id="720" r:id="rId4"/>
    <p:sldId id="722" r:id="rId5"/>
    <p:sldId id="723" r:id="rId6"/>
    <p:sldId id="718" r:id="rId7"/>
    <p:sldId id="721" r:id="rId8"/>
    <p:sldId id="719" r:id="rId9"/>
    <p:sldId id="724" r:id="rId10"/>
    <p:sldId id="703" r:id="rId11"/>
    <p:sldId id="702" r:id="rId12"/>
    <p:sldId id="701" r:id="rId13"/>
    <p:sldId id="695" r:id="rId14"/>
    <p:sldId id="696" r:id="rId15"/>
    <p:sldId id="709" r:id="rId16"/>
    <p:sldId id="704" r:id="rId17"/>
    <p:sldId id="705" r:id="rId18"/>
    <p:sldId id="711" r:id="rId19"/>
    <p:sldId id="707" r:id="rId20"/>
    <p:sldId id="712" r:id="rId21"/>
    <p:sldId id="713" r:id="rId22"/>
    <p:sldId id="679" r:id="rId23"/>
  </p:sldIdLst>
  <p:sldSz cx="9144000" cy="5143500" type="screen16x9"/>
  <p:notesSz cx="7019925" cy="9305925"/>
  <p:custDataLst>
    <p:tags r:id="rId26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7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pos="2880">
          <p15:clr>
            <a:srgbClr val="A4A3A4"/>
          </p15:clr>
        </p15:guide>
        <p15:guide id="4" pos="212">
          <p15:clr>
            <a:srgbClr val="A4A3A4"/>
          </p15:clr>
        </p15:guide>
        <p15:guide id="5" pos="5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Millington" initials="JM" lastIdx="2" clrIdx="0"/>
  <p:cmAuthor id="1" name="Colleen Lupien" initials="C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FED"/>
    <a:srgbClr val="EE5536"/>
    <a:srgbClr val="139091"/>
    <a:srgbClr val="B9ADA0"/>
    <a:srgbClr val="000000"/>
    <a:srgbClr val="FFFFFF"/>
    <a:srgbClr val="626262"/>
    <a:srgbClr val="E9A41B"/>
    <a:srgbClr val="0559A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9" autoAdjust="0"/>
    <p:restoredTop sz="86161" autoAdjust="0"/>
  </p:normalViewPr>
  <p:slideViewPr>
    <p:cSldViewPr>
      <p:cViewPr varScale="1">
        <p:scale>
          <a:sx n="137" d="100"/>
          <a:sy n="137" d="100"/>
        </p:scale>
        <p:origin x="1262" y="96"/>
      </p:cViewPr>
      <p:guideLst>
        <p:guide orient="horz" pos="2987"/>
        <p:guide orient="horz" pos="384"/>
        <p:guide pos="2880"/>
        <p:guide pos="212"/>
        <p:guide pos="5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660" y="-7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97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97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971" y="1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5" y="4419657"/>
            <a:ext cx="5617195" cy="418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971" y="8839315"/>
            <a:ext cx="3042386" cy="464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custom-element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zone.com/articles/web-components-how-to-craft-your-own-custom-compo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https://developer.mozilla.org/en-US/docs/Web/HTML/Global_attributes/data-*</a:t>
            </a:r>
          </a:p>
          <a:p>
            <a:r>
              <a:rPr lang="en-US" dirty="0"/>
              <a:t>The </a:t>
            </a:r>
            <a:r>
              <a:rPr lang="en-US" dirty="0" err="1"/>
              <a:t>href</a:t>
            </a:r>
            <a:r>
              <a:rPr lang="en-US" dirty="0"/>
              <a:t> attribute is the launch </a:t>
            </a:r>
            <a:r>
              <a:rPr lang="en-US" dirty="0" err="1"/>
              <a:t>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09BFF-9304-4EE8-967B-56F816FBB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9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 http://docs.smarthealthit.org/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09BFF-9304-4EE8-967B-56F816FBB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9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58737">
              <a:buNone/>
            </a:pPr>
            <a:r>
              <a:rPr lang="en-US" sz="1200" dirty="0">
                <a:hlinkClick r:id="rId3"/>
              </a:rPr>
              <a:t>https://www.w3.org/TR/custom-elements/</a:t>
            </a:r>
            <a:endParaRPr lang="en-US" sz="1200" dirty="0"/>
          </a:p>
          <a:p>
            <a:pPr marL="0" indent="-58737">
              <a:buNone/>
            </a:pPr>
            <a:r>
              <a:rPr lang="en-US" sz="1200" dirty="0">
                <a:hlinkClick r:id="rId4"/>
              </a:rPr>
              <a:t>https://dzone.com/articles/web-components-how-to-craft-your-own-custom-compon</a:t>
            </a:r>
            <a:endParaRPr lang="en-US" sz="1200" dirty="0"/>
          </a:p>
          <a:p>
            <a:r>
              <a:rPr lang="en-US" dirty="0"/>
              <a:t>https://caniuse.com/#feat=custom-elements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6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add the redirect </a:t>
            </a:r>
            <a:r>
              <a:rPr lang="en-US" dirty="0" err="1"/>
              <a:t>url</a:t>
            </a:r>
            <a:r>
              <a:rPr lang="en-US" dirty="0"/>
              <a:t> to the custom schema?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 flipH="1">
            <a:off x="7493000" y="956732"/>
            <a:ext cx="1651000" cy="39751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9630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389103" y="824625"/>
            <a:ext cx="5408581" cy="2262281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66928" y="849544"/>
            <a:ext cx="5188086" cy="162127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21940" y="3012103"/>
            <a:ext cx="2474709" cy="4324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date</a:t>
            </a:r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 flipH="1">
            <a:off x="8571420" y="631316"/>
            <a:ext cx="422259" cy="2643660"/>
          </a:xfrm>
          <a:custGeom>
            <a:avLst/>
            <a:gdLst>
              <a:gd name="T0" fmla="*/ 395 w 395"/>
              <a:gd name="T1" fmla="*/ 2380 h 2473"/>
              <a:gd name="T2" fmla="*/ 90 w 395"/>
              <a:gd name="T3" fmla="*/ 2380 h 2473"/>
              <a:gd name="T4" fmla="*/ 90 w 395"/>
              <a:gd name="T5" fmla="*/ 89 h 2473"/>
              <a:gd name="T6" fmla="*/ 395 w 395"/>
              <a:gd name="T7" fmla="*/ 89 h 2473"/>
              <a:gd name="T8" fmla="*/ 395 w 395"/>
              <a:gd name="T9" fmla="*/ 0 h 2473"/>
              <a:gd name="T10" fmla="*/ 0 w 395"/>
              <a:gd name="T11" fmla="*/ 0 h 2473"/>
              <a:gd name="T12" fmla="*/ 0 w 395"/>
              <a:gd name="T13" fmla="*/ 2473 h 2473"/>
              <a:gd name="T14" fmla="*/ 395 w 395"/>
              <a:gd name="T15" fmla="*/ 2473 h 2473"/>
              <a:gd name="T16" fmla="*/ 395 w 395"/>
              <a:gd name="T17" fmla="*/ 2380 h 2473"/>
              <a:gd name="T18" fmla="*/ 395 w 395"/>
              <a:gd name="T19" fmla="*/ 2380 h 2473"/>
              <a:gd name="T20" fmla="*/ 395 w 395"/>
              <a:gd name="T21" fmla="*/ 2380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5" h="2473">
                <a:moveTo>
                  <a:pt x="395" y="2380"/>
                </a:moveTo>
                <a:lnTo>
                  <a:pt x="90" y="2380"/>
                </a:lnTo>
                <a:lnTo>
                  <a:pt x="90" y="89"/>
                </a:lnTo>
                <a:lnTo>
                  <a:pt x="395" y="89"/>
                </a:lnTo>
                <a:lnTo>
                  <a:pt x="395" y="0"/>
                </a:lnTo>
                <a:lnTo>
                  <a:pt x="0" y="0"/>
                </a:lnTo>
                <a:lnTo>
                  <a:pt x="0" y="2473"/>
                </a:lnTo>
                <a:lnTo>
                  <a:pt x="395" y="2473"/>
                </a:lnTo>
                <a:lnTo>
                  <a:pt x="395" y="2380"/>
                </a:lnTo>
                <a:lnTo>
                  <a:pt x="395" y="2380"/>
                </a:lnTo>
                <a:lnTo>
                  <a:pt x="395" y="2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3195262" y="631316"/>
            <a:ext cx="422259" cy="2643660"/>
          </a:xfrm>
          <a:custGeom>
            <a:avLst/>
            <a:gdLst>
              <a:gd name="T0" fmla="*/ 395 w 395"/>
              <a:gd name="T1" fmla="*/ 2380 h 2473"/>
              <a:gd name="T2" fmla="*/ 90 w 395"/>
              <a:gd name="T3" fmla="*/ 2380 h 2473"/>
              <a:gd name="T4" fmla="*/ 90 w 395"/>
              <a:gd name="T5" fmla="*/ 89 h 2473"/>
              <a:gd name="T6" fmla="*/ 395 w 395"/>
              <a:gd name="T7" fmla="*/ 89 h 2473"/>
              <a:gd name="T8" fmla="*/ 395 w 395"/>
              <a:gd name="T9" fmla="*/ 0 h 2473"/>
              <a:gd name="T10" fmla="*/ 0 w 395"/>
              <a:gd name="T11" fmla="*/ 0 h 2473"/>
              <a:gd name="T12" fmla="*/ 0 w 395"/>
              <a:gd name="T13" fmla="*/ 2473 h 2473"/>
              <a:gd name="T14" fmla="*/ 395 w 395"/>
              <a:gd name="T15" fmla="*/ 2473 h 2473"/>
              <a:gd name="T16" fmla="*/ 395 w 395"/>
              <a:gd name="T17" fmla="*/ 2380 h 2473"/>
              <a:gd name="T18" fmla="*/ 395 w 395"/>
              <a:gd name="T19" fmla="*/ 2380 h 2473"/>
              <a:gd name="T20" fmla="*/ 395 w 395"/>
              <a:gd name="T21" fmla="*/ 2380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5" h="2473">
                <a:moveTo>
                  <a:pt x="395" y="2380"/>
                </a:moveTo>
                <a:lnTo>
                  <a:pt x="90" y="2380"/>
                </a:lnTo>
                <a:lnTo>
                  <a:pt x="90" y="89"/>
                </a:lnTo>
                <a:lnTo>
                  <a:pt x="395" y="89"/>
                </a:lnTo>
                <a:lnTo>
                  <a:pt x="395" y="0"/>
                </a:lnTo>
                <a:lnTo>
                  <a:pt x="0" y="0"/>
                </a:lnTo>
                <a:lnTo>
                  <a:pt x="0" y="2473"/>
                </a:lnTo>
                <a:lnTo>
                  <a:pt x="395" y="2473"/>
                </a:lnTo>
                <a:lnTo>
                  <a:pt x="395" y="2380"/>
                </a:lnTo>
                <a:lnTo>
                  <a:pt x="395" y="2380"/>
                </a:lnTo>
                <a:lnTo>
                  <a:pt x="395" y="2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471561" y="2692400"/>
            <a:ext cx="3851275" cy="3143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Presenter Name, Presenter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34" y="3819163"/>
            <a:ext cx="2057400" cy="8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439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 flipH="1">
            <a:off x="0" y="0"/>
            <a:ext cx="9144000" cy="9630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52194" y="2244170"/>
            <a:ext cx="5960019" cy="632380"/>
          </a:xfrm>
          <a:prstGeom prst="rect">
            <a:avLst/>
          </a:prstGeom>
        </p:spPr>
        <p:txBody>
          <a:bodyPr anchor="t"/>
          <a:lstStyle>
            <a:lvl1pPr algn="l">
              <a:defRPr sz="2000" b="0" cap="none" baseline="0">
                <a:solidFill>
                  <a:srgbClr val="636466"/>
                </a:solidFill>
              </a:defRPr>
            </a:lvl1pPr>
          </a:lstStyle>
          <a:p>
            <a:r>
              <a:rPr lang="en-US" dirty="0"/>
              <a:t>Click to edit transition subtitle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2194" y="1386919"/>
            <a:ext cx="5960019" cy="8382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transition title</a:t>
            </a:r>
          </a:p>
        </p:txBody>
      </p:sp>
      <p:cxnSp>
        <p:nvCxnSpPr>
          <p:cNvPr id="12" name="Elbow Connector 11"/>
          <p:cNvCxnSpPr/>
          <p:nvPr userDrawn="1"/>
        </p:nvCxnSpPr>
        <p:spPr bwMode="auto">
          <a:xfrm rot="10800000" flipH="1" flipV="1">
            <a:off x="0" y="885792"/>
            <a:ext cx="9144000" cy="2016868"/>
          </a:xfrm>
          <a:prstGeom prst="bentConnector3">
            <a:avLst>
              <a:gd name="adj1" fmla="val 28635"/>
            </a:avLst>
          </a:prstGeom>
          <a:solidFill>
            <a:schemeClr val="accent2"/>
          </a:solidFill>
          <a:ln w="19050" cap="sq" cmpd="sng" algn="ctr">
            <a:solidFill>
              <a:srgbClr val="E0E0E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0967"/>
            <a:ext cx="1478709" cy="6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3004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12" y="1848581"/>
            <a:ext cx="3516376" cy="14463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23217" y="979250"/>
            <a:ext cx="8884596" cy="38910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5647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121030" y="964595"/>
            <a:ext cx="8889342" cy="3738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123217" y="1481666"/>
            <a:ext cx="8884596" cy="3388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116354" y="977459"/>
            <a:ext cx="4280322" cy="38937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10150" y="977460"/>
            <a:ext cx="4287835" cy="38937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116354" y="1502833"/>
            <a:ext cx="4280322" cy="33683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 bwMode="gray">
          <a:xfrm>
            <a:off x="4710150" y="1502833"/>
            <a:ext cx="4287835" cy="33683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 bwMode="gray">
          <a:xfrm>
            <a:off x="121030" y="964595"/>
            <a:ext cx="4275646" cy="3738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solidFill>
                  <a:srgbClr val="6364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4710295" y="972306"/>
            <a:ext cx="4275646" cy="3738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solidFill>
                  <a:srgbClr val="6364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116354" y="964596"/>
            <a:ext cx="4280322" cy="39066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557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742950"/>
            <a:ext cx="9144000" cy="44005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1433015" y="4981031"/>
            <a:ext cx="6114197" cy="1615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5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PSMI</a:t>
            </a:r>
            <a:r>
              <a:rPr lang="en-US" sz="5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&amp; </a:t>
            </a:r>
            <a:r>
              <a:rPr lang="en-US" sz="5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Meliorix</a:t>
            </a:r>
            <a:r>
              <a:rPr lang="en-US" sz="5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Inc.  | All Rights Reserved | Company Confidential Information</a:t>
            </a:r>
            <a:endParaRPr lang="en-US" sz="5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 flipH="1">
            <a:off x="0" y="0"/>
            <a:ext cx="9144000" cy="9630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2194" y="1885950"/>
            <a:ext cx="5960019" cy="8382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transition title</a:t>
            </a:r>
          </a:p>
        </p:txBody>
      </p:sp>
      <p:cxnSp>
        <p:nvCxnSpPr>
          <p:cNvPr id="12" name="Elbow Connector 11"/>
          <p:cNvCxnSpPr/>
          <p:nvPr userDrawn="1"/>
        </p:nvCxnSpPr>
        <p:spPr bwMode="auto">
          <a:xfrm rot="10800000" flipH="1" flipV="1">
            <a:off x="0" y="885792"/>
            <a:ext cx="9144000" cy="2016868"/>
          </a:xfrm>
          <a:prstGeom prst="bentConnector3">
            <a:avLst>
              <a:gd name="adj1" fmla="val 28635"/>
            </a:avLst>
          </a:prstGeom>
          <a:solidFill>
            <a:schemeClr val="accent2"/>
          </a:solidFill>
          <a:ln w="19050" cap="sq" cmpd="sng" algn="ctr">
            <a:solidFill>
              <a:srgbClr val="E0E0E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0967"/>
            <a:ext cx="1478709" cy="608215"/>
          </a:xfrm>
          <a:prstGeom prst="rect">
            <a:avLst/>
          </a:prstGeom>
        </p:spPr>
      </p:pic>
    </p:spTree>
    <p:extLst/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217" y="83125"/>
            <a:ext cx="71157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idx="1"/>
          </p:nvPr>
        </p:nvSpPr>
        <p:spPr>
          <a:xfrm>
            <a:off x="123216" y="992220"/>
            <a:ext cx="8891081" cy="3884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gray">
          <a:xfrm>
            <a:off x="8353529" y="4949359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lang="en-US" sz="800" b="0" kern="1200" noProof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0" kern="1200" noProof="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433015" y="4981031"/>
            <a:ext cx="6114197" cy="1615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5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Elimu Informatics, Inc.  | All Rights Reserved | Company Confidential Information</a:t>
            </a:r>
            <a:endParaRPr lang="en-US" sz="5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888459"/>
            <a:ext cx="9144000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0967"/>
            <a:ext cx="1478709" cy="608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1" r:id="rId3"/>
    <p:sldLayoutId id="2147483702" r:id="rId4"/>
    <p:sldLayoutId id="2147483712" r:id="rId5"/>
    <p:sldLayoutId id="2147483714" r:id="rId6"/>
    <p:sldLayoutId id="2147483704" r:id="rId7"/>
    <p:sldLayoutId id="2147483705" r:id="rId8"/>
    <p:sldLayoutId id="2147483724" r:id="rId9"/>
    <p:sldLayoutId id="2147483721" r:id="rId10"/>
    <p:sldLayoutId id="2147483699" r:id="rId11"/>
  </p:sldLayoutIdLst>
  <p:transition>
    <p:wipe dir="r"/>
  </p:transition>
  <p:hf sldNum="0" hdr="0" dt="0"/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800" b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2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8580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5000"/>
            <a:lumOff val="5000"/>
          </a:schemeClr>
        </a:buClr>
        <a:buChar char="–"/>
        <a:defRPr sz="2200">
          <a:solidFill>
            <a:schemeClr val="tx2">
              <a:lumMod val="95000"/>
              <a:lumOff val="5000"/>
            </a:schemeClr>
          </a:solidFill>
          <a:latin typeface="+mn-lt"/>
        </a:defRPr>
      </a:lvl2pPr>
      <a:lvl3pPr marL="10287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5000"/>
            <a:lumOff val="5000"/>
          </a:schemeClr>
        </a:buClr>
        <a:buFont typeface="Arial" pitchFamily="34" charset="0"/>
        <a:buChar char="‒"/>
        <a:defRPr sz="1800">
          <a:solidFill>
            <a:schemeClr val="tx2">
              <a:lumMod val="95000"/>
              <a:lumOff val="5000"/>
            </a:schemeClr>
          </a:solidFill>
          <a:latin typeface="+mn-lt"/>
        </a:defRPr>
      </a:lvl3pPr>
      <a:lvl4pPr marL="1485900" indent="-3429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5000"/>
            <a:lumOff val="5000"/>
          </a:schemeClr>
        </a:buClr>
        <a:buFont typeface="Arial" pitchFamily="34" charset="0"/>
        <a:buChar char="‒"/>
        <a:defRPr sz="1600">
          <a:solidFill>
            <a:schemeClr val="tx2">
              <a:lumMod val="95000"/>
              <a:lumOff val="5000"/>
            </a:schemeClr>
          </a:solidFill>
          <a:latin typeface="+mn-lt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2"/>
          </a:solidFill>
          <a:latin typeface="+mn-lt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xt.co.za/2014/05/01/mobile-printing-a-quick-how-to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x.stackexchange.com/questions/254074/how-to-draw-a-bunch-of-documents-icon-with-tikz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graphicdesign.stackexchange.com/questions/29088/easy-fast-secured-icon-recommendation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recursion.com/adventures-of-letterma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Context-aware app suggestions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6,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71561" y="2419350"/>
            <a:ext cx="4453239" cy="5873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Aziz Boxwala, MD, PhD, Elimu Informatics</a:t>
            </a:r>
          </a:p>
          <a:p>
            <a:r>
              <a:rPr lang="en-US" dirty="0"/>
              <a:t>Guilherme Del Fiol, MD, PhD University of Utah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402FB-2C87-42CF-98C2-4AAF1BCB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949788"/>
            <a:ext cx="2397972" cy="6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3721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8E8E08-9407-4362-B2A9-20C94E78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" y="83125"/>
            <a:ext cx="7315200" cy="723900"/>
          </a:xfrm>
        </p:spPr>
        <p:txBody>
          <a:bodyPr/>
          <a:lstStyle/>
          <a:p>
            <a:r>
              <a:rPr lang="en-US" dirty="0"/>
              <a:t>Launching apps in context</a:t>
            </a:r>
          </a:p>
        </p:txBody>
      </p:sp>
      <p:pic>
        <p:nvPicPr>
          <p:cNvPr id="1026" name="Picture 2" descr="Primary screenshot">
            <a:extLst>
              <a:ext uri="{FF2B5EF4-FFF2-40B4-BE49-F238E27FC236}">
                <a16:creationId xmlns:a16="http://schemas.microsoft.com/office/drawing/2014/main" id="{83D55271-2078-4159-AC40-D55E9B72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188">
            <a:off x="373030" y="1455569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1DB38-2B6C-4117-B97B-77B8B9AC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8920">
            <a:off x="3277341" y="852239"/>
            <a:ext cx="4038600" cy="3028950"/>
          </a:xfrm>
          <a:prstGeom prst="rect">
            <a:avLst/>
          </a:prstGeom>
        </p:spPr>
      </p:pic>
      <p:pic>
        <p:nvPicPr>
          <p:cNvPr id="1028" name="Picture 4" descr="https://res.cloudinary.com/hvhxvnxtg/hzznikvrx5hiqkw09wk9">
            <a:extLst>
              <a:ext uri="{FF2B5EF4-FFF2-40B4-BE49-F238E27FC236}">
                <a16:creationId xmlns:a16="http://schemas.microsoft.com/office/drawing/2014/main" id="{D6D9811D-5C1C-42AA-9743-013BEB3DD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4"/>
          <a:stretch/>
        </p:blipFill>
        <p:spPr bwMode="auto">
          <a:xfrm rot="20842958">
            <a:off x="4300470" y="1511186"/>
            <a:ext cx="4564018" cy="290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A8DD3E-5326-418B-BDCD-A1057E103D6C}"/>
              </a:ext>
            </a:extLst>
          </p:cNvPr>
          <p:cNvSpPr/>
          <p:nvPr/>
        </p:nvSpPr>
        <p:spPr>
          <a:xfrm>
            <a:off x="457200" y="3882781"/>
            <a:ext cx="4800600" cy="84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Many SMART on FHIR apps should be used in specific data contexts (problem, abnormal lab, med)</a:t>
            </a:r>
          </a:p>
        </p:txBody>
      </p:sp>
    </p:spTree>
    <p:extLst>
      <p:ext uri="{BB962C8B-B14F-4D97-AF65-F5344CB8AC3E}">
        <p14:creationId xmlns:p14="http://schemas.microsoft.com/office/powerpoint/2010/main" val="282756374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mart on fhir logo">
            <a:extLst>
              <a:ext uri="{FF2B5EF4-FFF2-40B4-BE49-F238E27FC236}">
                <a16:creationId xmlns:a16="http://schemas.microsoft.com/office/drawing/2014/main" id="{F78B8C3E-EBC4-499D-ABA7-68273761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7750"/>
            <a:ext cx="2133600" cy="20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F6815-7AF6-40B9-9C51-447D9D9B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50579" r="12355"/>
          <a:stretch/>
        </p:blipFill>
        <p:spPr>
          <a:xfrm>
            <a:off x="6674176" y="1733550"/>
            <a:ext cx="641023" cy="1295400"/>
          </a:xfrm>
          <a:prstGeom prst="rect">
            <a:avLst/>
          </a:prstGeom>
        </p:spPr>
      </p:pic>
      <p:pic>
        <p:nvPicPr>
          <p:cNvPr id="2054" name="Picture 6" descr="Image result for popup window">
            <a:extLst>
              <a:ext uri="{FF2B5EF4-FFF2-40B4-BE49-F238E27FC236}">
                <a16:creationId xmlns:a16="http://schemas.microsoft.com/office/drawing/2014/main" id="{9A49CCC9-6662-43A2-9E66-9A3E40B56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22" t="48419" r="40485" b="28559"/>
          <a:stretch/>
        </p:blipFill>
        <p:spPr bwMode="auto">
          <a:xfrm>
            <a:off x="7344962" y="2083594"/>
            <a:ext cx="990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Computer">
            <a:extLst>
              <a:ext uri="{FF2B5EF4-FFF2-40B4-BE49-F238E27FC236}">
                <a16:creationId xmlns:a16="http://schemas.microsoft.com/office/drawing/2014/main" id="{B5670665-BAB2-4456-B771-D71FA9FFB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8488" y="1200150"/>
            <a:ext cx="1219200" cy="1219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2720AB-9E7D-4276-B4C0-E85A3B65F7C3}"/>
              </a:ext>
            </a:extLst>
          </p:cNvPr>
          <p:cNvSpPr/>
          <p:nvPr/>
        </p:nvSpPr>
        <p:spPr>
          <a:xfrm>
            <a:off x="164689" y="3405935"/>
            <a:ext cx="2743200" cy="590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No standard for when an app should be surfaced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F0DCAC-405E-45D0-8349-12495568E502}"/>
              </a:ext>
            </a:extLst>
          </p:cNvPr>
          <p:cNvSpPr/>
          <p:nvPr/>
        </p:nvSpPr>
        <p:spPr>
          <a:xfrm>
            <a:off x="5867400" y="3281286"/>
            <a:ext cx="3114370" cy="84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Proprietary approaches to launching apps: write rules, menu configuration…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2462A2F-EC7B-4A73-8F78-4C5786894FAB}"/>
              </a:ext>
            </a:extLst>
          </p:cNvPr>
          <p:cNvSpPr/>
          <p:nvPr/>
        </p:nvSpPr>
        <p:spPr bwMode="auto">
          <a:xfrm>
            <a:off x="3200400" y="3486150"/>
            <a:ext cx="2514600" cy="438531"/>
          </a:xfrm>
          <a:prstGeom prst="rightArrow">
            <a:avLst/>
          </a:prstGeom>
          <a:solidFill>
            <a:srgbClr val="35C4E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A1507-C036-440C-81B1-255496497A9E}"/>
              </a:ext>
            </a:extLst>
          </p:cNvPr>
          <p:cNvSpPr txBox="1"/>
          <p:nvPr/>
        </p:nvSpPr>
        <p:spPr bwMode="auto">
          <a:xfrm>
            <a:off x="3810000" y="3315334"/>
            <a:ext cx="1069525" cy="3416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Leads to</a:t>
            </a:r>
          </a:p>
        </p:txBody>
      </p:sp>
    </p:spTree>
    <p:extLst>
      <p:ext uri="{BB962C8B-B14F-4D97-AF65-F5344CB8AC3E}">
        <p14:creationId xmlns:p14="http://schemas.microsoft.com/office/powerpoint/2010/main" val="5795131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D448-7762-4008-881D-3B1A3DBAD31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Surfaces </a:t>
            </a:r>
            <a:r>
              <a:rPr lang="en-US" i="1" dirty="0"/>
              <a:t>context-aware</a:t>
            </a:r>
            <a:r>
              <a:rPr lang="en-US" dirty="0"/>
              <a:t> patient information</a:t>
            </a:r>
          </a:p>
          <a:p>
            <a:r>
              <a:rPr lang="en-US" dirty="0"/>
              <a:t>But…no PHI exchanged – SMART apps need patient identifier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0397C5-870E-499E-B21C-0C65E34E3F0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Cards provide links to </a:t>
            </a:r>
            <a:r>
              <a:rPr lang="en-US" i="1" dirty="0"/>
              <a:t>SMART</a:t>
            </a:r>
            <a:r>
              <a:rPr lang="en-US" dirty="0"/>
              <a:t> apps</a:t>
            </a:r>
          </a:p>
          <a:p>
            <a:r>
              <a:rPr lang="en-US" dirty="0"/>
              <a:t>But … initial hooks are workflow triggered, not user triggered in specific data contexts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C365FD-B2BA-4B94-983C-0FDCC6A8BC1A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8B6325-C04C-4AD4-A1F4-305344709CA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57BA1-CBD8-477A-9CFF-2976A5F8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standards with partial capability to fill this need</a:t>
            </a:r>
          </a:p>
        </p:txBody>
      </p:sp>
      <p:pic>
        <p:nvPicPr>
          <p:cNvPr id="3076" name="Picture 4" descr="Image result for cds hooks">
            <a:extLst>
              <a:ext uri="{FF2B5EF4-FFF2-40B4-BE49-F238E27FC236}">
                <a16:creationId xmlns:a16="http://schemas.microsoft.com/office/drawing/2014/main" id="{0B879FB0-3F5B-4227-8D55-A7AD6CF5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02" y="1129772"/>
            <a:ext cx="2543875" cy="3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AA5795-37C5-451F-A837-8CCB947BF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7" t="6463" r="5938" b="28231"/>
          <a:stretch/>
        </p:blipFill>
        <p:spPr>
          <a:xfrm>
            <a:off x="304800" y="1036046"/>
            <a:ext cx="1676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77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30C93-E470-43D1-A87B-4024EDA20D14}"/>
              </a:ext>
            </a:extLst>
          </p:cNvPr>
          <p:cNvSpPr/>
          <p:nvPr/>
        </p:nvSpPr>
        <p:spPr>
          <a:xfrm>
            <a:off x="5867400" y="971550"/>
            <a:ext cx="2743200" cy="8402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New hook: similar launch triggers as </a:t>
            </a:r>
            <a:r>
              <a:rPr lang="en-US" dirty="0" err="1"/>
              <a:t>infobutton</a:t>
            </a:r>
            <a:r>
              <a:rPr lang="en-US" dirty="0"/>
              <a:t> – “app button”</a:t>
            </a: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A135475-D936-4BE8-9B91-2BF22218D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5272087" cy="37568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55B163-76DA-4323-841D-72AA09E5849B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0800" y="1657350"/>
            <a:ext cx="3429000" cy="838200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28AA32-E299-4E4B-B652-19A65D7F3684}"/>
              </a:ext>
            </a:extLst>
          </p:cNvPr>
          <p:cNvCxnSpPr>
            <a:cxnSpLocks/>
          </p:cNvCxnSpPr>
          <p:nvPr/>
        </p:nvCxnSpPr>
        <p:spPr bwMode="auto">
          <a:xfrm>
            <a:off x="2667000" y="2647951"/>
            <a:ext cx="3352800" cy="160019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DCC18CE-3F86-439C-864F-D65FFF60B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9546"/>
            <a:ext cx="2085975" cy="185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A7382C-9732-4BE2-B613-DE33447A1E99}"/>
              </a:ext>
            </a:extLst>
          </p:cNvPr>
          <p:cNvSpPr/>
          <p:nvPr/>
        </p:nvSpPr>
        <p:spPr>
          <a:xfrm>
            <a:off x="5715000" y="2095881"/>
            <a:ext cx="3200400" cy="10895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Clicking on those buttons evokes </a:t>
            </a:r>
            <a:r>
              <a:rPr lang="en-US" dirty="0" err="1"/>
              <a:t>cds</a:t>
            </a:r>
            <a:r>
              <a:rPr lang="en-US" dirty="0"/>
              <a:t>-hooks request with app cards (or others) returned</a:t>
            </a:r>
          </a:p>
        </p:txBody>
      </p:sp>
    </p:spTree>
    <p:extLst>
      <p:ext uri="{BB962C8B-B14F-4D97-AF65-F5344CB8AC3E}">
        <p14:creationId xmlns:p14="http://schemas.microsoft.com/office/powerpoint/2010/main" val="141863185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47FF-D5B3-438F-8296-E4741C1D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DBC7-38CA-4753-9339-E57C24A20B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Workflow</a:t>
            </a:r>
          </a:p>
          <a:p>
            <a:pPr lvl="1"/>
            <a:r>
              <a:rPr lang="en-US" dirty="0"/>
              <a:t>User initiates request </a:t>
            </a:r>
          </a:p>
          <a:p>
            <a:pPr lvl="1"/>
            <a:r>
              <a:rPr lang="en-US" dirty="0"/>
              <a:t>Same triggers as </a:t>
            </a:r>
            <a:r>
              <a:rPr lang="en-US" dirty="0" err="1"/>
              <a:t>infobutton</a:t>
            </a:r>
            <a:endParaRPr lang="en-US" dirty="0"/>
          </a:p>
          <a:p>
            <a:r>
              <a:rPr lang="en-US" dirty="0"/>
              <a:t>Hook: </a:t>
            </a:r>
          </a:p>
          <a:p>
            <a:pPr lvl="1"/>
            <a:r>
              <a:rPr lang="en-US" dirty="0"/>
              <a:t>Context-aware-app-request</a:t>
            </a:r>
          </a:p>
          <a:p>
            <a:pPr lvl="2"/>
            <a:r>
              <a:rPr lang="en-US" dirty="0"/>
              <a:t>Or any other name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 err="1"/>
              <a:t>patientId</a:t>
            </a:r>
            <a:endParaRPr lang="en-US" dirty="0"/>
          </a:p>
          <a:p>
            <a:pPr lvl="1"/>
            <a:r>
              <a:rPr lang="en-US" dirty="0"/>
              <a:t>context-item: The resource representing the condition/medication-statement/observation/… that the user clicked on </a:t>
            </a:r>
          </a:p>
          <a:p>
            <a:pPr lvl="2"/>
            <a:r>
              <a:rPr lang="en-US" dirty="0"/>
              <a:t>The Diabetes condition resource in the example on the previous page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56DB83-DC02-4B88-830A-64B10E7CE933}"/>
              </a:ext>
            </a:extLst>
          </p:cNvPr>
          <p:cNvSpPr/>
          <p:nvPr/>
        </p:nvSpPr>
        <p:spPr>
          <a:xfrm rot="20716735">
            <a:off x="5257800" y="1809750"/>
            <a:ext cx="3581400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Note: this is purely a </a:t>
            </a:r>
            <a:r>
              <a:rPr lang="en-US" sz="1200" dirty="0" err="1"/>
              <a:t>cds</a:t>
            </a:r>
            <a:r>
              <a:rPr lang="en-US" sz="1200" dirty="0"/>
              <a:t>-hooks proposal, influenced and informed by the </a:t>
            </a:r>
            <a:r>
              <a:rPr lang="en-US" sz="1200" dirty="0" err="1"/>
              <a:t>infobutton</a:t>
            </a:r>
            <a:r>
              <a:rPr lang="en-US" sz="1200" dirty="0"/>
              <a:t> spec</a:t>
            </a:r>
          </a:p>
        </p:txBody>
      </p:sp>
    </p:spTree>
    <p:extLst>
      <p:ext uri="{BB962C8B-B14F-4D97-AF65-F5344CB8AC3E}">
        <p14:creationId xmlns:p14="http://schemas.microsoft.com/office/powerpoint/2010/main" val="158208757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AE033-C599-41EB-80FF-7988A7D8C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Infobutton</a:t>
            </a:r>
            <a:r>
              <a:rPr lang="en-US" dirty="0"/>
              <a:t>-based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2B689-10D6-4281-BDC5-15DAC5481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7" t="6463" r="5938" b="28231"/>
          <a:stretch/>
        </p:blipFill>
        <p:spPr>
          <a:xfrm rot="20686170">
            <a:off x="3264706" y="502831"/>
            <a:ext cx="3521441" cy="9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4377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3048-7BB4-45C7-AC27-8BF86D3D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</a:t>
            </a:r>
            <a:r>
              <a:rPr lang="en-US" dirty="0" err="1"/>
              <a:t>infobuttons</a:t>
            </a:r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F1A65FE-56EC-4792-93F1-C9848E7BB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0800" y="2943832"/>
            <a:ext cx="2438400" cy="1584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1EDE34-5922-4EED-B0A4-66A4C16EB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1000" y="1179549"/>
            <a:ext cx="1066800" cy="1066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7F16BBE-F906-4BB2-A697-5D34010A3038}"/>
              </a:ext>
            </a:extLst>
          </p:cNvPr>
          <p:cNvSpPr/>
          <p:nvPr/>
        </p:nvSpPr>
        <p:spPr>
          <a:xfrm>
            <a:off x="1676400" y="1428689"/>
            <a:ext cx="5257800" cy="341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Infobuttons</a:t>
            </a:r>
            <a:r>
              <a:rPr lang="en-US" dirty="0"/>
              <a:t> retrieve context-relevant resources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A98E83-4595-48AB-B5AB-A685EAEFB802}"/>
              </a:ext>
            </a:extLst>
          </p:cNvPr>
          <p:cNvSpPr/>
          <p:nvPr/>
        </p:nvSpPr>
        <p:spPr>
          <a:xfrm>
            <a:off x="2209800" y="3394680"/>
            <a:ext cx="3993401" cy="341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Can they be used for returning apps?</a:t>
            </a:r>
          </a:p>
        </p:txBody>
      </p:sp>
    </p:spTree>
    <p:extLst>
      <p:ext uri="{BB962C8B-B14F-4D97-AF65-F5344CB8AC3E}">
        <p14:creationId xmlns:p14="http://schemas.microsoft.com/office/powerpoint/2010/main" val="355247428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137DE2-9B6D-4998-AB81-D1961E6B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limitations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90962-FF87-4367-B453-34C4F1C05E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Apps less patient-specific</a:t>
            </a:r>
          </a:p>
          <a:p>
            <a:pPr lvl="1"/>
            <a:r>
              <a:rPr lang="en-US" dirty="0"/>
              <a:t>With </a:t>
            </a:r>
            <a:r>
              <a:rPr lang="en-US" dirty="0" err="1"/>
              <a:t>infobutton</a:t>
            </a:r>
            <a:r>
              <a:rPr lang="en-US" dirty="0"/>
              <a:t>, app-discovery can only be driven by codes sent in request for age group, gender, diagnosis, and such</a:t>
            </a:r>
          </a:p>
          <a:p>
            <a:pPr lvl="2"/>
            <a:r>
              <a:rPr lang="en-US" dirty="0"/>
              <a:t>This is less-specific than using all FHIR data as in hooks</a:t>
            </a:r>
          </a:p>
          <a:p>
            <a:pPr marL="800100" lvl="2" indent="0">
              <a:buNone/>
            </a:pPr>
            <a:r>
              <a:rPr lang="en-US" dirty="0"/>
              <a:t>But…</a:t>
            </a:r>
          </a:p>
          <a:p>
            <a:pPr lvl="2"/>
            <a:r>
              <a:rPr lang="en-US" dirty="0"/>
              <a:t>Acceptable for discovering apps, perhaps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80C46-A41D-46BE-ADCE-1E91DA8340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Distinguishing app links</a:t>
            </a:r>
          </a:p>
          <a:p>
            <a:pPr lvl="1"/>
            <a:r>
              <a:rPr lang="en-US" dirty="0"/>
              <a:t>In the widely used URL-based implementation, response is HTML</a:t>
            </a:r>
          </a:p>
          <a:p>
            <a:pPr lvl="1"/>
            <a:r>
              <a:rPr lang="en-US" dirty="0"/>
              <a:t>How does a client distinguish between SMART on FHIR app links versus a reference resource link?</a:t>
            </a:r>
          </a:p>
        </p:txBody>
      </p:sp>
    </p:spTree>
    <p:extLst>
      <p:ext uri="{BB962C8B-B14F-4D97-AF65-F5344CB8AC3E}">
        <p14:creationId xmlns:p14="http://schemas.microsoft.com/office/powerpoint/2010/main" val="84516765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2891-1E21-437C-9D29-982A8B84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app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6476A-C3F9-4C16-9A3A-36F7EC76E3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response</a:t>
            </a:r>
          </a:p>
          <a:p>
            <a:pPr lvl="1"/>
            <a:r>
              <a:rPr lang="en-US" dirty="0"/>
              <a:t>Use HTML syntax to distinguish links to apps</a:t>
            </a:r>
          </a:p>
          <a:p>
            <a:pPr lvl="1"/>
            <a:r>
              <a:rPr lang="en-US" dirty="0"/>
              <a:t>Approaches</a:t>
            </a:r>
          </a:p>
          <a:p>
            <a:pPr lvl="2"/>
            <a:r>
              <a:rPr lang="en-US" dirty="0"/>
              <a:t>Custom tags</a:t>
            </a:r>
          </a:p>
          <a:p>
            <a:pPr lvl="2"/>
            <a:r>
              <a:rPr lang="en-US" dirty="0"/>
              <a:t>data-* attributes</a:t>
            </a:r>
          </a:p>
          <a:p>
            <a:pPr lvl="2"/>
            <a:r>
              <a:rPr lang="en-US" dirty="0"/>
              <a:t>Custom URL scheme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D7FE2-5E22-4B6F-B9F7-EE07754737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JSON (SOA) response</a:t>
            </a:r>
          </a:p>
          <a:p>
            <a:pPr lvl="1"/>
            <a:r>
              <a:rPr lang="en-US" dirty="0"/>
              <a:t>The json schema is extended with new attributes to indicate app links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0DF53E4-F7B8-4B4C-A78F-714B300E2E41}"/>
              </a:ext>
            </a:extLst>
          </p:cNvPr>
          <p:cNvSpPr/>
          <p:nvPr/>
        </p:nvSpPr>
        <p:spPr bwMode="auto">
          <a:xfrm>
            <a:off x="5867400" y="3562350"/>
            <a:ext cx="2209800" cy="457200"/>
          </a:xfrm>
          <a:prstGeom prst="rightArrow">
            <a:avLst/>
          </a:prstGeom>
          <a:solidFill>
            <a:srgbClr val="35C4E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n-lt"/>
              </a:rPr>
              <a:t>http://myinfobutton...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B8715006-3C49-482F-B159-C85BEDBAFAEC}"/>
              </a:ext>
            </a:extLst>
          </p:cNvPr>
          <p:cNvSpPr/>
          <p:nvPr/>
        </p:nvSpPr>
        <p:spPr bwMode="auto">
          <a:xfrm>
            <a:off x="5864352" y="4019550"/>
            <a:ext cx="2212848" cy="457200"/>
          </a:xfrm>
          <a:prstGeom prst="leftArrow">
            <a:avLst/>
          </a:prstGeom>
          <a:solidFill>
            <a:srgbClr val="35C4E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n-lt"/>
              </a:rPr>
              <a:t>{…}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DA6B2-EC75-45E3-8E89-7B0247361C9D}"/>
              </a:ext>
            </a:extLst>
          </p:cNvPr>
          <p:cNvSpPr txBox="1"/>
          <p:nvPr/>
        </p:nvSpPr>
        <p:spPr bwMode="auto">
          <a:xfrm>
            <a:off x="6400800" y="3409950"/>
            <a:ext cx="1183080" cy="286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URL request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1EE42B-D5B5-4193-81EE-063FCAE7F624}"/>
              </a:ext>
            </a:extLst>
          </p:cNvPr>
          <p:cNvSpPr txBox="1"/>
          <p:nvPr/>
        </p:nvSpPr>
        <p:spPr bwMode="auto">
          <a:xfrm>
            <a:off x="6267624" y="4400550"/>
            <a:ext cx="1449436" cy="286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JSON response</a:t>
            </a:r>
          </a:p>
        </p:txBody>
      </p:sp>
    </p:spTree>
    <p:extLst>
      <p:ext uri="{BB962C8B-B14F-4D97-AF65-F5344CB8AC3E}">
        <p14:creationId xmlns:p14="http://schemas.microsoft.com/office/powerpoint/2010/main" val="979435638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4295-17DD-451E-8520-0C2FAA49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schema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AE829-8815-47B2-97A5-89B0CD7585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Why JSON</a:t>
            </a:r>
          </a:p>
          <a:p>
            <a:pPr lvl="1"/>
            <a:r>
              <a:rPr lang="en-US" dirty="0"/>
              <a:t>Small change to existing SOA spec</a:t>
            </a:r>
          </a:p>
          <a:p>
            <a:r>
              <a:rPr lang="en-US" dirty="0"/>
              <a:t>Why not JSON</a:t>
            </a:r>
          </a:p>
          <a:p>
            <a:pPr lvl="1"/>
            <a:r>
              <a:rPr lang="en-US" dirty="0"/>
              <a:t>Most </a:t>
            </a:r>
            <a:r>
              <a:rPr lang="en-US" dirty="0" err="1"/>
              <a:t>infobutton</a:t>
            </a:r>
            <a:r>
              <a:rPr lang="en-US" dirty="0"/>
              <a:t> clients implement URL-based spec</a:t>
            </a:r>
          </a:p>
          <a:p>
            <a:pPr lvl="2"/>
            <a:r>
              <a:rPr lang="en-US" dirty="0"/>
              <a:t>Bigger task for those clients to support this approach</a:t>
            </a:r>
          </a:p>
        </p:txBody>
      </p:sp>
      <p:pic>
        <p:nvPicPr>
          <p:cNvPr id="6" name="Graphic 5" descr="Sad Face with Solid Fill">
            <a:extLst>
              <a:ext uri="{FF2B5EF4-FFF2-40B4-BE49-F238E27FC236}">
                <a16:creationId xmlns:a16="http://schemas.microsoft.com/office/drawing/2014/main" id="{DC38BB55-4356-4FEA-8C15-EB78295D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0177" y="3062287"/>
            <a:ext cx="914400" cy="9144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6E40D50-9E0F-43DE-8E63-D1147E4F0CB4}"/>
              </a:ext>
            </a:extLst>
          </p:cNvPr>
          <p:cNvSpPr/>
          <p:nvPr/>
        </p:nvSpPr>
        <p:spPr bwMode="auto">
          <a:xfrm>
            <a:off x="1143000" y="2190750"/>
            <a:ext cx="2209800" cy="457200"/>
          </a:xfrm>
          <a:prstGeom prst="rightArrow">
            <a:avLst/>
          </a:prstGeom>
          <a:solidFill>
            <a:srgbClr val="35C4E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n-lt"/>
              </a:rPr>
              <a:t>http://myinfobutton...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92AB7345-15A9-4424-B4E9-ADA0BF0E609A}"/>
              </a:ext>
            </a:extLst>
          </p:cNvPr>
          <p:cNvSpPr/>
          <p:nvPr/>
        </p:nvSpPr>
        <p:spPr bwMode="auto">
          <a:xfrm>
            <a:off x="1139952" y="2647950"/>
            <a:ext cx="2212848" cy="457200"/>
          </a:xfrm>
          <a:prstGeom prst="leftArrow">
            <a:avLst/>
          </a:prstGeom>
          <a:solidFill>
            <a:srgbClr val="35C4E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n-lt"/>
              </a:rPr>
              <a:t>{…}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65475-728E-40CE-8D6D-4E289479C3F9}"/>
              </a:ext>
            </a:extLst>
          </p:cNvPr>
          <p:cNvSpPr txBox="1"/>
          <p:nvPr/>
        </p:nvSpPr>
        <p:spPr bwMode="auto">
          <a:xfrm>
            <a:off x="1676400" y="2038350"/>
            <a:ext cx="1183080" cy="286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URL request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C224F-ECFE-47E5-976B-3AD32633B296}"/>
              </a:ext>
            </a:extLst>
          </p:cNvPr>
          <p:cNvSpPr txBox="1"/>
          <p:nvPr/>
        </p:nvSpPr>
        <p:spPr bwMode="auto">
          <a:xfrm>
            <a:off x="1543224" y="3028950"/>
            <a:ext cx="1449436" cy="286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JSON response</a:t>
            </a:r>
          </a:p>
        </p:txBody>
      </p:sp>
    </p:spTree>
    <p:extLst>
      <p:ext uri="{BB962C8B-B14F-4D97-AF65-F5344CB8AC3E}">
        <p14:creationId xmlns:p14="http://schemas.microsoft.com/office/powerpoint/2010/main" val="192701121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0AF1-4701-4A44-A5BE-E2E39274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Sep 12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06A16-BF6E-48D5-9CAF-5D7CC4CEEA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Develop a standard approach for users to discover apps available around specific data contexts (e.g., apps for a problem or a med in a patient’s chart)</a:t>
            </a:r>
          </a:p>
          <a:p>
            <a:r>
              <a:rPr lang="en-US" dirty="0"/>
              <a:t>Previously, we have looked at </a:t>
            </a:r>
          </a:p>
          <a:p>
            <a:pPr lvl="1"/>
            <a:r>
              <a:rPr lang="en-US" dirty="0"/>
              <a:t>Using CDS Hooks with new triggers</a:t>
            </a:r>
          </a:p>
          <a:p>
            <a:pPr lvl="2"/>
            <a:r>
              <a:rPr lang="en-US" dirty="0"/>
              <a:t>Concerns about this type of trigger not falling in hooks spec</a:t>
            </a:r>
          </a:p>
          <a:p>
            <a:pPr lvl="2"/>
            <a:r>
              <a:rPr lang="en-US" dirty="0"/>
              <a:t>Usability</a:t>
            </a:r>
          </a:p>
          <a:p>
            <a:pPr lvl="1"/>
            <a:r>
              <a:rPr lang="en-US" dirty="0"/>
              <a:t>Extending </a:t>
            </a:r>
            <a:r>
              <a:rPr lang="en-US" dirty="0" err="1"/>
              <a:t>Infobutton</a:t>
            </a:r>
            <a:r>
              <a:rPr lang="en-US" dirty="0"/>
              <a:t> spec to include apps in responses</a:t>
            </a:r>
          </a:p>
          <a:p>
            <a:pPr lvl="2"/>
            <a:r>
              <a:rPr lang="en-US" dirty="0"/>
              <a:t>Major issue is with distinguishing app links from other links in the popular URL-based spec</a:t>
            </a:r>
          </a:p>
          <a:p>
            <a:pPr lvl="2"/>
            <a:r>
              <a:rPr lang="en-US" dirty="0"/>
              <a:t>Last week, we looked at a proposal for adding new tag types to HTML</a:t>
            </a:r>
          </a:p>
          <a:p>
            <a:pPr lvl="3"/>
            <a:r>
              <a:rPr lang="en-US" dirty="0"/>
              <a:t>Concern around difficulties for clients to implement this spec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52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11BB-C990-42FB-957B-87F4E515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HTML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BDD7-9DA8-4A7F-9D29-4909B336C2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HTML5 is extensible with custom tags</a:t>
            </a:r>
          </a:p>
          <a:p>
            <a:pPr lvl="1"/>
            <a:r>
              <a:rPr lang="en-US" dirty="0"/>
              <a:t>Create new tags for app links</a:t>
            </a:r>
          </a:p>
          <a:p>
            <a:pPr lvl="1"/>
            <a:r>
              <a:rPr lang="en-US" dirty="0" err="1"/>
              <a:t>Javascript</a:t>
            </a:r>
            <a:r>
              <a:rPr lang="en-US" dirty="0"/>
              <a:t> added to the page can support these tags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B70A7-93F9-4D4F-BAB2-438F8ECEE0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Why tags</a:t>
            </a:r>
          </a:p>
          <a:p>
            <a:pPr lvl="1"/>
            <a:r>
              <a:rPr lang="en-US" dirty="0"/>
              <a:t>Small change to URL-based spec</a:t>
            </a:r>
          </a:p>
          <a:p>
            <a:pPr lvl="1"/>
            <a:r>
              <a:rPr lang="en-US" dirty="0"/>
              <a:t>Relatively simpler for clients to implement</a:t>
            </a:r>
          </a:p>
          <a:p>
            <a:r>
              <a:rPr lang="en-US" dirty="0"/>
              <a:t>Why not tags</a:t>
            </a:r>
          </a:p>
          <a:p>
            <a:pPr lvl="1"/>
            <a:r>
              <a:rPr lang="en-US" dirty="0"/>
              <a:t>New technology element in HL7 standards</a:t>
            </a:r>
          </a:p>
          <a:p>
            <a:pPr lvl="1"/>
            <a:r>
              <a:rPr lang="en-US" dirty="0"/>
              <a:t>Not universally supported in browsers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68D01-27CF-4B52-AFB2-6F11262A2985}"/>
              </a:ext>
            </a:extLst>
          </p:cNvPr>
          <p:cNvSpPr txBox="1"/>
          <p:nvPr/>
        </p:nvSpPr>
        <p:spPr bwMode="auto">
          <a:xfrm>
            <a:off x="304800" y="2755046"/>
            <a:ext cx="4495800" cy="211615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&lt;h1&gt;Patient handout&lt;/h1&gt;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=“https://medlineplus.gov/some-disease”&gt;Learn more about some disease&lt;/a&gt;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&lt;h1&gt;Apps&lt;/h1&gt;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app-link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launchURL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=“https://supersmart.app.com” name=“Risk calculator for some disease”/&gt;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7051836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70CD-D9C3-41A0-A7AD-439EF320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URL scheme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0D6F2-25A1-402C-9533-1B1900FBD3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Why not URL scheme</a:t>
            </a:r>
          </a:p>
          <a:p>
            <a:pPr lvl="1"/>
            <a:r>
              <a:rPr lang="en-US" dirty="0"/>
              <a:t>Common in </a:t>
            </a:r>
            <a:r>
              <a:rPr lang="en-US" dirty="0" err="1"/>
              <a:t>ios</a:t>
            </a:r>
            <a:r>
              <a:rPr lang="en-US" dirty="0"/>
              <a:t> but otherwise not widely used</a:t>
            </a:r>
          </a:p>
          <a:p>
            <a:pPr lvl="2"/>
            <a:r>
              <a:rPr lang="en-US" dirty="0"/>
              <a:t>Possibly difficult to implement in non-</a:t>
            </a:r>
            <a:r>
              <a:rPr lang="en-US" dirty="0" err="1"/>
              <a:t>ios</a:t>
            </a:r>
            <a:endParaRPr lang="en-US" dirty="0"/>
          </a:p>
          <a:p>
            <a:pPr lvl="1"/>
            <a:r>
              <a:rPr lang="en-US" dirty="0"/>
              <a:t>New technical approach for HL7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BB008-8DE9-4775-80A8-937C16E1CFAC}"/>
              </a:ext>
            </a:extLst>
          </p:cNvPr>
          <p:cNvSpPr txBox="1"/>
          <p:nvPr/>
        </p:nvSpPr>
        <p:spPr bwMode="auto">
          <a:xfrm>
            <a:off x="228600" y="2924331"/>
            <a:ext cx="8610600" cy="182530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&lt;h1&gt;Patient handout&lt;/h1&gt;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=“https://medlineplus.gov/some-disease”&gt;Learn more about some disease&lt;/a&gt;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&lt;h1&gt;Apps&lt;/h1&gt;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en-US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="hl7.org:fhir-app"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fhirapp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launchUrl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=smartapp.com/diabetes/launch.html”&gt;Diabetes app&lt;/a&gt;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161267479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61686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2891-1E21-437C-9D29-982A8B84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pic>
        <p:nvPicPr>
          <p:cNvPr id="1026" name="Picture 2" descr="Image result for chris moesel">
            <a:extLst>
              <a:ext uri="{FF2B5EF4-FFF2-40B4-BE49-F238E27FC236}">
                <a16:creationId xmlns:a16="http://schemas.microsoft.com/office/drawing/2014/main" id="{17EAB4D2-461B-456C-8267-DB573E87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550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410A8-0BAA-48F9-A320-6A6195B0D0FC}"/>
              </a:ext>
            </a:extLst>
          </p:cNvPr>
          <p:cNvSpPr txBox="1"/>
          <p:nvPr/>
        </p:nvSpPr>
        <p:spPr bwMode="auto">
          <a:xfrm rot="20805380">
            <a:off x="6839802" y="4042900"/>
            <a:ext cx="1838965" cy="3485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Bradley Hand ITC" panose="03070402050302030203" pitchFamily="66" charset="0"/>
              </a:rPr>
              <a:t>Thanks Chris M!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3D0169-3FD5-4452-8F4E-78B5F9C1F2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HTML syntax to distinguish links to apps</a:t>
            </a:r>
          </a:p>
          <a:p>
            <a:pPr lvl="1"/>
            <a:r>
              <a:rPr lang="en-US" dirty="0"/>
              <a:t>Custom tags</a:t>
            </a:r>
          </a:p>
          <a:p>
            <a:pPr lvl="1"/>
            <a:r>
              <a:rPr lang="en-US" dirty="0"/>
              <a:t>Custom URL scheme </a:t>
            </a:r>
          </a:p>
          <a:p>
            <a:pPr lvl="1"/>
            <a:r>
              <a:rPr lang="en-US" dirty="0"/>
              <a:t>data-* attribute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A3CA8C-FDE2-47F8-A14E-8E50B3889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7" t="6463" r="5938" b="28231"/>
          <a:stretch/>
        </p:blipFill>
        <p:spPr>
          <a:xfrm>
            <a:off x="381001" y="2038350"/>
            <a:ext cx="1955800" cy="53340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20C806-508F-475A-840C-DD3F26C4EA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34508" y="1943100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61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15C3-AFCB-43DC-8EDE-69914DC7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D46B-F651-4FEC-8C00-E757295009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Request</a:t>
            </a:r>
          </a:p>
          <a:p>
            <a:pPr lvl="1"/>
            <a:r>
              <a:rPr lang="en-US" dirty="0"/>
              <a:t>Add optional parameter for </a:t>
            </a:r>
            <a:r>
              <a:rPr lang="en-US" i="1" dirty="0" err="1"/>
              <a:t>resourceType</a:t>
            </a:r>
            <a:endParaRPr lang="en-US" i="1" dirty="0"/>
          </a:p>
          <a:p>
            <a:pPr lvl="2"/>
            <a:r>
              <a:rPr lang="en-US" dirty="0"/>
              <a:t>Define value-set to include “apps”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78D2B-893A-4729-ADC1-087EC38F09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  <a:p>
            <a:pPr lvl="1"/>
            <a:r>
              <a:rPr lang="en-US" dirty="0"/>
              <a:t>data-* attribute approach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121F53F-D517-4724-B8C7-DDE137D08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gray">
          <a:xfrm>
            <a:off x="4191000" y="2571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2076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5421-3D1A-422E-986A-E51799A4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F01FC-1135-40A6-9313-0B78A37E80E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Add a request parameter to allow the client to specify the types of resources it will accept</a:t>
            </a:r>
          </a:p>
          <a:p>
            <a:pPr lvl="1"/>
            <a:r>
              <a:rPr lang="en-US" sz="1800" dirty="0"/>
              <a:t>Didactic resources</a:t>
            </a:r>
          </a:p>
          <a:p>
            <a:pPr lvl="1"/>
            <a:r>
              <a:rPr lang="en-US" sz="1800" dirty="0"/>
              <a:t>Apps</a:t>
            </a:r>
          </a:p>
          <a:p>
            <a:pPr lvl="1"/>
            <a:r>
              <a:rPr lang="en-US" sz="1800" dirty="0"/>
              <a:t>…</a:t>
            </a:r>
            <a:r>
              <a:rPr lang="en-US" sz="1800" i="1" dirty="0"/>
              <a:t>[value set to be developed]</a:t>
            </a:r>
          </a:p>
          <a:p>
            <a:r>
              <a:rPr lang="en-US" sz="1800" dirty="0"/>
              <a:t>Default will be didactic resources only</a:t>
            </a:r>
          </a:p>
          <a:p>
            <a:pPr lvl="1"/>
            <a:r>
              <a:rPr lang="en-US" sz="1800" dirty="0"/>
              <a:t>For backward compatibility, so “legacy” clients don’t receive app links</a:t>
            </a:r>
          </a:p>
          <a:p>
            <a:pPr lvl="1"/>
            <a:r>
              <a:rPr lang="en-US" sz="1800" dirty="0"/>
              <a:t>As clients start accepting apps, they can include apps in their request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615816-DAA1-45B9-B215-0CB8A5AC3B50}"/>
              </a:ext>
            </a:extLst>
          </p:cNvPr>
          <p:cNvSpPr/>
          <p:nvPr/>
        </p:nvSpPr>
        <p:spPr>
          <a:xfrm>
            <a:off x="762000" y="3804445"/>
            <a:ext cx="7816985" cy="106586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ageGroup.v.c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=D000368&amp;ageGroup.v.cs=2.16.840.1.113883.6.177&amp;</a:t>
            </a:r>
          </a:p>
          <a:p>
            <a:pPr algn="l"/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taskContext.c.c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PROBLISTREV&amp;taskContext.c.dn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Problem+list+review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</a:p>
          <a:p>
            <a:pPr algn="l"/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mainSearchCriteria.v.c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=D018410&amp;mainSearchCriteria.v.cs=2.16.840.1.113883.6.177&amp;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mainSearchCriteria.v.dn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Bacterial+Pneumonia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</a:p>
          <a:p>
            <a:pPr algn="l"/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mainSearchCriteria.v.ot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Pneumonia</a:t>
            </a:r>
            <a:r>
              <a:rPr lang="en-US" sz="105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&amp;resourceType</a:t>
            </a:r>
            <a:r>
              <a:rPr lang="en-US" sz="105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05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apps&amp;resourceType</a:t>
            </a:r>
            <a:r>
              <a:rPr lang="en-US" sz="105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=didactic</a:t>
            </a:r>
          </a:p>
        </p:txBody>
      </p:sp>
    </p:spTree>
    <p:extLst>
      <p:ext uri="{BB962C8B-B14F-4D97-AF65-F5344CB8AC3E}">
        <p14:creationId xmlns:p14="http://schemas.microsoft.com/office/powerpoint/2010/main" val="388519430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A1A0-16CE-4E2F-A4E4-550C617D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data-* attribute in response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A99ECCC-6D70-4CC1-97BC-702DA62235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HTML5 allows custom attributes starting with the prefix “data-”</a:t>
            </a:r>
          </a:p>
          <a:p>
            <a:pPr lvl="1"/>
            <a:r>
              <a:rPr lang="en-US" dirty="0"/>
              <a:t>Plus, we also specify a class for </a:t>
            </a:r>
            <a:r>
              <a:rPr lang="en-US" dirty="0" err="1"/>
              <a:t>css</a:t>
            </a:r>
            <a:r>
              <a:rPr lang="en-US" dirty="0"/>
              <a:t> or other processing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2A82A-B503-435F-AADB-86568A7067F0}"/>
              </a:ext>
            </a:extLst>
          </p:cNvPr>
          <p:cNvSpPr txBox="1"/>
          <p:nvPr/>
        </p:nvSpPr>
        <p:spPr bwMode="auto">
          <a:xfrm>
            <a:off x="762000" y="2419350"/>
            <a:ext cx="7808446" cy="1970732"/>
          </a:xfrm>
          <a:prstGeom prst="rect">
            <a:avLst/>
          </a:prstGeom>
          <a:noFill/>
          <a:ln w="12700" cap="sq" algn="ctr">
            <a:solidFill>
              <a:schemeClr val="bg2">
                <a:lumMod val="7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&lt;html&gt;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&lt;h1&gt;Patient handout&lt;/h1&gt;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href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=“https://medlineplus.gov/some-disease”&gt;Learn more about some disease&lt;/a&gt;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&lt;h1&gt;Apps&lt;/h1&gt;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&lt;a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class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="hl7.org:fhir-app"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data-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fhir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-app-redirect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="https://smartapp.com/diabetes/redirect.html"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href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 =“https://smartapp.com/diabetes/launch.html”&gt;Diabetes app&lt;/a&gt;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08577813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FF26-66E9-40B7-B615-075791D6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data-*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6436E-5BF3-4B15-B625-E43F4805FCF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  <a:p>
            <a:pPr lvl="1"/>
            <a:r>
              <a:rPr lang="en-US" dirty="0"/>
              <a:t>Likely easiest to implement of the HTML response approach</a:t>
            </a:r>
          </a:p>
          <a:p>
            <a:pPr lvl="1"/>
            <a:r>
              <a:rPr lang="en-US" dirty="0"/>
              <a:t>Browser support universal</a:t>
            </a:r>
          </a:p>
        </p:txBody>
      </p:sp>
    </p:spTree>
    <p:extLst>
      <p:ext uri="{BB962C8B-B14F-4D97-AF65-F5344CB8AC3E}">
        <p14:creationId xmlns:p14="http://schemas.microsoft.com/office/powerpoint/2010/main" val="213941691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4F16-A8BB-47CD-877E-F4FE7A59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data-* in “legacy”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3A4DB-A903-4FB9-AEBA-10F1DC2FE8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data-* is a feature of HTML5</a:t>
            </a:r>
          </a:p>
          <a:p>
            <a:pPr lvl="1"/>
            <a:r>
              <a:rPr lang="en-US" dirty="0"/>
              <a:t>SMART on FHIR requires HTML5</a:t>
            </a:r>
            <a:r>
              <a:rPr lang="en-US" baseline="30000" dirty="0"/>
              <a:t>$</a:t>
            </a:r>
          </a:p>
          <a:p>
            <a:pPr lvl="2"/>
            <a:r>
              <a:rPr lang="en-US" dirty="0"/>
              <a:t>So any client that gets app links should support HTML5 anyways</a:t>
            </a:r>
          </a:p>
          <a:p>
            <a:r>
              <a:rPr lang="en-US" dirty="0"/>
              <a:t>Solutions for backward compatibility</a:t>
            </a:r>
          </a:p>
          <a:p>
            <a:pPr lvl="1"/>
            <a:r>
              <a:rPr lang="en-US" dirty="0" err="1"/>
              <a:t>Infobutton</a:t>
            </a:r>
            <a:r>
              <a:rPr lang="en-US" dirty="0"/>
              <a:t> </a:t>
            </a:r>
            <a:r>
              <a:rPr lang="en-US" b="1" dirty="0"/>
              <a:t>request</a:t>
            </a:r>
            <a:r>
              <a:rPr lang="en-US" dirty="0"/>
              <a:t> includes a new parameter to indicate that response may contain app links</a:t>
            </a:r>
          </a:p>
          <a:p>
            <a:pPr lvl="2"/>
            <a:r>
              <a:rPr lang="en-US" dirty="0"/>
              <a:t>By default, </a:t>
            </a:r>
            <a:r>
              <a:rPr lang="en-US" dirty="0" err="1"/>
              <a:t>infobutton</a:t>
            </a:r>
            <a:r>
              <a:rPr lang="en-US" dirty="0"/>
              <a:t> servers will not send app links</a:t>
            </a:r>
          </a:p>
        </p:txBody>
      </p:sp>
    </p:spTree>
    <p:extLst>
      <p:ext uri="{BB962C8B-B14F-4D97-AF65-F5344CB8AC3E}">
        <p14:creationId xmlns:p14="http://schemas.microsoft.com/office/powerpoint/2010/main" val="104817731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7375C-F918-40FC-B527-2E919DE4B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slides</a:t>
            </a:r>
          </a:p>
        </p:txBody>
      </p:sp>
    </p:spTree>
    <p:extLst>
      <p:ext uri="{BB962C8B-B14F-4D97-AF65-F5344CB8AC3E}">
        <p14:creationId xmlns:p14="http://schemas.microsoft.com/office/powerpoint/2010/main" val="4023933270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mprivata_Template_Master_April_2014_V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5C4E8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>
          <a:defRPr sz="1600" dirty="0">
            <a:solidFill>
              <a:schemeClr val="bg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3810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limu_PPT_Template.pptx" id="{444B315F-95C4-4C06-BC12-C8971C7E7A41}" vid="{51BA13EA-110D-4BA8-8983-0580EB4BDB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Elimu</Template>
  <TotalTime>4921</TotalTime>
  <Words>1168</Words>
  <Application>Microsoft Office PowerPoint</Application>
  <PresentationFormat>On-screen Show (16:9)</PresentationFormat>
  <Paragraphs>166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Bradley Hand ITC</vt:lpstr>
      <vt:lpstr>Calibri</vt:lpstr>
      <vt:lpstr>Courier New</vt:lpstr>
      <vt:lpstr>Imprivata_Template_Master_April_2014_V2</vt:lpstr>
      <vt:lpstr>PowerPoint Presentation</vt:lpstr>
      <vt:lpstr>Recap: Sep 12 2018</vt:lpstr>
      <vt:lpstr>Updates</vt:lpstr>
      <vt:lpstr>New proposal</vt:lpstr>
      <vt:lpstr>Request - </vt:lpstr>
      <vt:lpstr>Use data-* attribute in response</vt:lpstr>
      <vt:lpstr>Why data-*</vt:lpstr>
      <vt:lpstr>Handling data-* in “legacy” clients</vt:lpstr>
      <vt:lpstr>PowerPoint Presentation</vt:lpstr>
      <vt:lpstr>Launching apps in context</vt:lpstr>
      <vt:lpstr>PowerPoint Presentation</vt:lpstr>
      <vt:lpstr>Two standards with partial capability to fill this need</vt:lpstr>
      <vt:lpstr>Proposal</vt:lpstr>
      <vt:lpstr>Hook proposal</vt:lpstr>
      <vt:lpstr>PowerPoint Presentation</vt:lpstr>
      <vt:lpstr>Extending infobuttons</vt:lpstr>
      <vt:lpstr>Key limitations</vt:lpstr>
      <vt:lpstr>Identifying app links</vt:lpstr>
      <vt:lpstr>JSON schema approach</vt:lpstr>
      <vt:lpstr>Custom HTML tags</vt:lpstr>
      <vt:lpstr>Custom URL scheme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 Boxwala</dc:creator>
  <cp:lastModifiedBy>Aziz Boxwala</cp:lastModifiedBy>
  <cp:revision>57</cp:revision>
  <cp:lastPrinted>2016-02-05T23:58:08Z</cp:lastPrinted>
  <dcterms:created xsi:type="dcterms:W3CDTF">2018-06-06T15:49:49Z</dcterms:created>
  <dcterms:modified xsi:type="dcterms:W3CDTF">2018-09-12T14:45:26Z</dcterms:modified>
</cp:coreProperties>
</file>