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7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E2B38-912B-4077-B5F6-985528C65EDC}" type="datetimeFigureOut">
              <a:rPr lang="en-GB" smtClean="0"/>
              <a:pPr/>
              <a:t>30/09/2018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8DD17-7C25-4558-9478-ED34480901C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pworden@me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Transforming to FHIR - Breakout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43528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FHIR is an interchange standard</a:t>
            </a:r>
          </a:p>
          <a:p>
            <a:r>
              <a:rPr lang="en-GB" dirty="0" smtClean="0"/>
              <a:t>Its main use case is: 	       A =&gt; FHIR =&gt; B</a:t>
            </a:r>
          </a:p>
          <a:p>
            <a:r>
              <a:rPr lang="en-GB" dirty="0" smtClean="0"/>
              <a:t>This requires transforms: A </a:t>
            </a:r>
            <a:r>
              <a:rPr lang="en-GB" dirty="0" smtClean="0">
                <a:sym typeface="Wingdings" pitchFamily="2" charset="2"/>
              </a:rPr>
              <a:t> FHIR and B  FHIR</a:t>
            </a:r>
          </a:p>
          <a:p>
            <a:r>
              <a:rPr lang="en-GB" dirty="0" smtClean="0"/>
              <a:t>A and B can be: RDB, HL7 V2, </a:t>
            </a:r>
            <a:r>
              <a:rPr lang="en-GB" dirty="0" err="1" smtClean="0"/>
              <a:t>OpenEHR</a:t>
            </a:r>
            <a:r>
              <a:rPr lang="en-GB" dirty="0" smtClean="0"/>
              <a:t>, CDA, XML ....</a:t>
            </a:r>
          </a:p>
          <a:p>
            <a:r>
              <a:rPr lang="en-GB" dirty="0" smtClean="0">
                <a:sym typeface="Wingdings" pitchFamily="2" charset="2"/>
              </a:rPr>
              <a:t>Developing and maintaining those transforms will consume 1000s of man years effort</a:t>
            </a:r>
          </a:p>
          <a:p>
            <a:r>
              <a:rPr lang="en-GB" dirty="0" smtClean="0">
                <a:sym typeface="Wingdings" pitchFamily="2" charset="2"/>
              </a:rPr>
              <a:t>What are the </a:t>
            </a:r>
            <a:r>
              <a:rPr lang="en-GB" dirty="0" smtClean="0">
                <a:sym typeface="Wingdings" pitchFamily="2" charset="2"/>
              </a:rPr>
              <a:t>most important use </a:t>
            </a:r>
            <a:r>
              <a:rPr lang="en-GB" dirty="0" smtClean="0">
                <a:sym typeface="Wingdings" pitchFamily="2" charset="2"/>
              </a:rPr>
              <a:t>cases?</a:t>
            </a:r>
          </a:p>
          <a:p>
            <a:r>
              <a:rPr lang="en-GB" dirty="0" smtClean="0">
                <a:sym typeface="Wingdings" pitchFamily="2" charset="2"/>
              </a:rPr>
              <a:t>What is the best way to do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Transforms By Example  (TBX)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ym typeface="Wingdings" pitchFamily="2" charset="2"/>
              </a:rPr>
              <a:t>Build Transforms by making examples of what you want (source + target)</a:t>
            </a:r>
          </a:p>
          <a:p>
            <a:r>
              <a:rPr lang="en-GB" dirty="0" smtClean="0">
                <a:sym typeface="Wingdings" pitchFamily="2" charset="2"/>
              </a:rPr>
              <a:t>Is this the most </a:t>
            </a:r>
            <a:r>
              <a:rPr lang="en-GB" dirty="0" smtClean="0">
                <a:sym typeface="Wingdings" pitchFamily="2" charset="2"/>
              </a:rPr>
              <a:t>cost effective </a:t>
            </a:r>
            <a:r>
              <a:rPr lang="en-GB" dirty="0" smtClean="0">
                <a:sym typeface="Wingdings" pitchFamily="2" charset="2"/>
              </a:rPr>
              <a:t>way to build transforms?</a:t>
            </a:r>
          </a:p>
          <a:p>
            <a:r>
              <a:rPr lang="en-GB" dirty="0" smtClean="0">
                <a:sym typeface="Wingdings" pitchFamily="2" charset="2"/>
              </a:rPr>
              <a:t>Try it for yourself and find out</a:t>
            </a:r>
          </a:p>
          <a:p>
            <a:r>
              <a:rPr lang="en-GB" dirty="0" smtClean="0">
                <a:sym typeface="Wingdings" pitchFamily="2" charset="2"/>
              </a:rPr>
              <a:t>Now in free Beta Test (limited)</a:t>
            </a:r>
          </a:p>
          <a:p>
            <a:r>
              <a:rPr lang="en-GB" dirty="0" smtClean="0"/>
              <a:t>Aim is to evaluate cost savings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TBX: How it 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</a:t>
            </a:r>
            <a:r>
              <a:rPr lang="en-GB" dirty="0" smtClean="0"/>
              <a:t>o build a transform, you usually write code or make mappings.</a:t>
            </a:r>
          </a:p>
          <a:p>
            <a:r>
              <a:rPr lang="en-GB" dirty="0" smtClean="0"/>
              <a:t>With TBX, you do neither. </a:t>
            </a:r>
          </a:p>
          <a:p>
            <a:r>
              <a:rPr lang="en-GB" dirty="0"/>
              <a:t>Y</a:t>
            </a:r>
            <a:r>
              <a:rPr lang="en-GB" dirty="0" smtClean="0"/>
              <a:t>ou build a few good </a:t>
            </a:r>
            <a:r>
              <a:rPr lang="en-GB" b="1" dirty="0" smtClean="0"/>
              <a:t>example pairs</a:t>
            </a:r>
            <a:r>
              <a:rPr lang="en-GB" dirty="0" smtClean="0"/>
              <a:t> of what you want:</a:t>
            </a:r>
          </a:p>
          <a:p>
            <a:pPr lvl="1"/>
            <a:r>
              <a:rPr lang="en-GB" dirty="0" smtClean="0"/>
              <a:t>An instance of the source</a:t>
            </a:r>
          </a:p>
          <a:p>
            <a:pPr lvl="1"/>
            <a:r>
              <a:rPr lang="en-GB" dirty="0" smtClean="0"/>
              <a:t>The instance of the target that you want from it</a:t>
            </a:r>
          </a:p>
          <a:p>
            <a:r>
              <a:rPr lang="en-GB" dirty="0" smtClean="0"/>
              <a:t>TBX does the rest:</a:t>
            </a:r>
          </a:p>
          <a:p>
            <a:pPr lvl="1"/>
            <a:r>
              <a:rPr lang="en-GB" dirty="0" smtClean="0"/>
              <a:t>Generate a transform</a:t>
            </a:r>
          </a:p>
          <a:p>
            <a:pPr lvl="1"/>
            <a:r>
              <a:rPr lang="en-GB" dirty="0" smtClean="0"/>
              <a:t>Test it and highlight problems</a:t>
            </a:r>
          </a:p>
          <a:p>
            <a:pPr lvl="1"/>
            <a:r>
              <a:rPr lang="en-GB" dirty="0" smtClean="0"/>
              <a:t>Deliver it  as FML, Java, XSLT,.....</a:t>
            </a:r>
          </a:p>
          <a:p>
            <a:r>
              <a:rPr lang="en-GB" dirty="0" smtClean="0"/>
              <a:t>Rapid, test-driven refinement cycle (TDD)</a:t>
            </a:r>
          </a:p>
          <a:p>
            <a:r>
              <a:rPr lang="en-GB" dirty="0" smtClean="0"/>
              <a:t>Depends only on knowledge of the requirement</a:t>
            </a:r>
          </a:p>
          <a:p>
            <a:r>
              <a:rPr lang="en-GB" dirty="0" smtClean="0"/>
              <a:t>High quality transforms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/>
              <a:t>Economy </a:t>
            </a:r>
            <a:r>
              <a:rPr lang="en-GB" dirty="0" smtClean="0"/>
              <a:t>of TBX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229200"/>
            <a:ext cx="8229600" cy="1628800"/>
          </a:xfrm>
        </p:spPr>
        <p:txBody>
          <a:bodyPr>
            <a:noAutofit/>
          </a:bodyPr>
          <a:lstStyle/>
          <a:p>
            <a:r>
              <a:rPr lang="en-GB" sz="2000" dirty="0" smtClean="0"/>
              <a:t>To </a:t>
            </a:r>
            <a:r>
              <a:rPr lang="en-GB" sz="2000" b="1" dirty="0" smtClean="0"/>
              <a:t>maintain</a:t>
            </a:r>
            <a:r>
              <a:rPr lang="en-GB" sz="2000" dirty="0" smtClean="0"/>
              <a:t> a transform, maintain the test cases – easier than maintaining code</a:t>
            </a:r>
          </a:p>
          <a:p>
            <a:r>
              <a:rPr lang="en-GB" sz="2000" dirty="0" smtClean="0"/>
              <a:t>You can </a:t>
            </a:r>
            <a:r>
              <a:rPr lang="en-GB" sz="2000" b="1" dirty="0" smtClean="0"/>
              <a:t>reverse engineer </a:t>
            </a:r>
            <a:r>
              <a:rPr lang="en-GB" sz="2000" dirty="0" smtClean="0"/>
              <a:t>any existing transform into TBX (from its test cases) </a:t>
            </a:r>
            <a:endParaRPr lang="en-GB" sz="2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484784"/>
            <a:ext cx="489654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Relational Databases and FHIR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80% of healthcare data is in relational databases (discuss)</a:t>
            </a:r>
          </a:p>
          <a:p>
            <a:r>
              <a:rPr lang="en-GB" dirty="0"/>
              <a:t>T</a:t>
            </a:r>
            <a:r>
              <a:rPr lang="en-GB" dirty="0" smtClean="0"/>
              <a:t>he most important transform use case is </a:t>
            </a:r>
            <a:br>
              <a:rPr lang="en-GB" dirty="0" smtClean="0"/>
            </a:br>
            <a:r>
              <a:rPr lang="en-GB" dirty="0" smtClean="0"/>
              <a:t>RDB </a:t>
            </a:r>
            <a:r>
              <a:rPr lang="en-GB" dirty="0" smtClean="0">
                <a:sym typeface="Wingdings" pitchFamily="2" charset="2"/>
              </a:rPr>
              <a:t> FHIR</a:t>
            </a:r>
          </a:p>
          <a:p>
            <a:r>
              <a:rPr lang="en-GB" dirty="0" smtClean="0">
                <a:sym typeface="Wingdings" pitchFamily="2" charset="2"/>
              </a:rPr>
              <a:t>TBX can generate from an example pair: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RDB to FHIR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FHIR to RDB</a:t>
            </a:r>
          </a:p>
          <a:p>
            <a:pPr lvl="1"/>
            <a:r>
              <a:rPr lang="en-GB" dirty="0" err="1" smtClean="0">
                <a:sym typeface="Wingdings" pitchFamily="2" charset="2"/>
              </a:rPr>
              <a:t>RESTful</a:t>
            </a:r>
            <a:r>
              <a:rPr lang="en-GB" dirty="0" smtClean="0">
                <a:sym typeface="Wingdings" pitchFamily="2" charset="2"/>
              </a:rPr>
              <a:t> search to SQL Query</a:t>
            </a:r>
          </a:p>
          <a:p>
            <a:r>
              <a:rPr lang="en-GB" dirty="0" smtClean="0">
                <a:sym typeface="Wingdings" pitchFamily="2" charset="2"/>
              </a:rPr>
              <a:t>This is the best way to build a FHIR server from legacy data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GB" dirty="0" smtClean="0"/>
              <a:t>TBX Screenshot (V2 to FHIR)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9" y="2420888"/>
            <a:ext cx="5544616" cy="36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67744" y="1340768"/>
            <a:ext cx="876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 </a:t>
            </a:r>
          </a:p>
          <a:p>
            <a:r>
              <a:rPr lang="en-GB" dirty="0" smtClean="0"/>
              <a:t>Editor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96136" y="1268760"/>
            <a:ext cx="764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Target</a:t>
            </a:r>
          </a:p>
          <a:p>
            <a:r>
              <a:rPr lang="en-GB" dirty="0" smtClean="0"/>
              <a:t>Editor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96336" y="2564904"/>
            <a:ext cx="1240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Generation</a:t>
            </a:r>
          </a:p>
          <a:p>
            <a:r>
              <a:rPr lang="en-GB" dirty="0" smtClean="0"/>
              <a:t>Issue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668344" y="3717032"/>
            <a:ext cx="1036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Selected </a:t>
            </a:r>
          </a:p>
          <a:p>
            <a:r>
              <a:rPr lang="en-GB" dirty="0" smtClean="0"/>
              <a:t>Target </a:t>
            </a:r>
          </a:p>
          <a:p>
            <a:r>
              <a:rPr lang="en-GB" dirty="0" smtClean="0"/>
              <a:t>Node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2780928"/>
            <a:ext cx="103111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 </a:t>
            </a:r>
          </a:p>
          <a:p>
            <a:r>
              <a:rPr lang="en-GB" dirty="0" smtClean="0"/>
              <a:t>Nodes</a:t>
            </a:r>
          </a:p>
          <a:p>
            <a:r>
              <a:rPr lang="en-GB" dirty="0" smtClean="0"/>
              <a:t>Mapped</a:t>
            </a:r>
          </a:p>
          <a:p>
            <a:r>
              <a:rPr lang="en-GB" dirty="0" smtClean="0"/>
              <a:t>To Target</a:t>
            </a:r>
          </a:p>
          <a:p>
            <a:r>
              <a:rPr lang="en-GB" dirty="0" smtClean="0"/>
              <a:t>Node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699792" y="6453336"/>
            <a:ext cx="3090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Generated Java for target node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555776" y="2060848"/>
            <a:ext cx="72008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868144" y="2060848"/>
            <a:ext cx="72008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516216" y="2852936"/>
            <a:ext cx="936104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5580112" y="3645024"/>
            <a:ext cx="1944216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043608" y="4077072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3635896" y="5949280"/>
            <a:ext cx="216024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Generated FHIR Mapping Language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388374" cy="389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99592" y="5949280"/>
            <a:ext cx="6652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To try out TBX, contact </a:t>
            </a:r>
            <a:r>
              <a:rPr lang="en-GB" sz="2800" dirty="0" smtClean="0">
                <a:hlinkClick r:id="rId3"/>
              </a:rPr>
              <a:t>rpworden@me.com</a:t>
            </a:r>
            <a:r>
              <a:rPr lang="en-GB" sz="2800" dirty="0" smtClean="0"/>
              <a:t> 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253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Transforming to FHIR - Breakout</vt:lpstr>
      <vt:lpstr>Transforms By Example  (TBX)</vt:lpstr>
      <vt:lpstr>TBX: How it Works</vt:lpstr>
      <vt:lpstr>Economy of TBX</vt:lpstr>
      <vt:lpstr>Relational Databases and FHIR</vt:lpstr>
      <vt:lpstr>TBX Screenshot (V2 to FHIR)</vt:lpstr>
      <vt:lpstr>Generated FHIR Mapping Language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Transforms By Example</dc:title>
  <dc:creator>robert</dc:creator>
  <cp:lastModifiedBy>robert</cp:lastModifiedBy>
  <cp:revision>12</cp:revision>
  <dcterms:created xsi:type="dcterms:W3CDTF">2018-09-29T09:55:11Z</dcterms:created>
  <dcterms:modified xsi:type="dcterms:W3CDTF">2018-09-30T18:27:43Z</dcterms:modified>
</cp:coreProperties>
</file>