
<file path=[Content_Types].xml><?xml version="1.0" encoding="utf-8"?>
<Types xmlns="http://schemas.openxmlformats.org/package/2006/content-types">
  <Default Extension="jpeg" ContentType="image/jpe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4"/>
  </p:notesMasterIdLst>
  <p:sldIdLst>
    <p:sldId id="271" r:id="rId2"/>
    <p:sldId id="289" r:id="rId3"/>
    <p:sldId id="281" r:id="rId4"/>
    <p:sldId id="280" r:id="rId5"/>
    <p:sldId id="282" r:id="rId6"/>
    <p:sldId id="284" r:id="rId7"/>
    <p:sldId id="285" r:id="rId8"/>
    <p:sldId id="286" r:id="rId9"/>
    <p:sldId id="268" r:id="rId10"/>
    <p:sldId id="267" r:id="rId11"/>
    <p:sldId id="290" r:id="rId12"/>
    <p:sldId id="274"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F5597"/>
    <a:srgbClr val="4472C4"/>
    <a:srgbClr val="1D1E1F"/>
    <a:srgbClr val="2F528F"/>
    <a:srgbClr val="73FEFF"/>
    <a:srgbClr val="D883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310"/>
    <p:restoredTop sz="77551"/>
  </p:normalViewPr>
  <p:slideViewPr>
    <p:cSldViewPr snapToGrid="0" snapToObjects="1">
      <p:cViewPr varScale="1">
        <p:scale>
          <a:sx n="98" d="100"/>
          <a:sy n="98" d="100"/>
        </p:scale>
        <p:origin x="2056"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5D7114A-9059-2646-B81A-82420819E206}" type="datetimeFigureOut">
              <a:rPr lang="en-US" smtClean="0"/>
              <a:t>5/29/20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8F9265A-FE3D-CB4D-BC5D-42B8E0215D8B}" type="slidenum">
              <a:rPr lang="en-US" smtClean="0"/>
              <a:t>‹#›</a:t>
            </a:fld>
            <a:endParaRPr lang="en-US"/>
          </a:p>
        </p:txBody>
      </p:sp>
    </p:spTree>
    <p:extLst>
      <p:ext uri="{BB962C8B-B14F-4D97-AF65-F5344CB8AC3E}">
        <p14:creationId xmlns:p14="http://schemas.microsoft.com/office/powerpoint/2010/main" val="2051794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Left Image: Example </a:t>
            </a:r>
            <a:r>
              <a:rPr lang="en-US" dirty="0" err="1"/>
              <a:t>config.yaml</a:t>
            </a:r>
            <a:r>
              <a:rPr lang="en-US" dirty="0"/>
              <a:t> file from a SUSHI project</a:t>
            </a:r>
          </a:p>
          <a:p>
            <a:r>
              <a:rPr lang="en-US" dirty="0"/>
              <a:t>Right Image: Resulting </a:t>
            </a:r>
            <a:r>
              <a:rPr lang="en-US" dirty="0" err="1"/>
              <a:t>ImplementationGuide</a:t>
            </a:r>
            <a:r>
              <a:rPr lang="en-US" dirty="0"/>
              <a:t> resource from the example </a:t>
            </a:r>
            <a:r>
              <a:rPr lang="en-US" dirty="0" err="1"/>
              <a:t>config.yaml</a:t>
            </a:r>
            <a:endParaRPr lang="en-US" dirty="0"/>
          </a:p>
          <a:p>
            <a:endParaRPr lang="en-US" dirty="0"/>
          </a:p>
          <a:p>
            <a:r>
              <a:rPr lang="en-US" dirty="0"/>
              <a:t>Much of the new </a:t>
            </a:r>
            <a:r>
              <a:rPr lang="en-US" dirty="0" err="1"/>
              <a:t>config.yaml</a:t>
            </a:r>
            <a:r>
              <a:rPr lang="en-US" dirty="0"/>
              <a:t> file is based on FHIR’s </a:t>
            </a:r>
            <a:r>
              <a:rPr lang="en-US" dirty="0" err="1"/>
              <a:t>ImplementationGuide</a:t>
            </a:r>
            <a:r>
              <a:rPr lang="en-US" dirty="0"/>
              <a:t> resource.  For many properties there is a 1:1 correspondence.  The primary differences are:</a:t>
            </a:r>
          </a:p>
          <a:p>
            <a:pPr marL="171450" indent="-171450">
              <a:buFontTx/>
              <a:buChar char="-"/>
            </a:pPr>
            <a:r>
              <a:rPr lang="en-US" dirty="0" err="1"/>
              <a:t>config.yaml</a:t>
            </a:r>
            <a:r>
              <a:rPr lang="en-US" dirty="0"/>
              <a:t> is YAML, a user-friendly whitespace-sensitive language for structuring information in key-value pairs with support for lists and nested objects</a:t>
            </a:r>
          </a:p>
          <a:p>
            <a:pPr marL="171450" indent="-171450">
              <a:buFontTx/>
              <a:buChar char="-"/>
            </a:pPr>
            <a:r>
              <a:rPr lang="en-US" dirty="0" err="1"/>
              <a:t>config.yaml</a:t>
            </a:r>
            <a:r>
              <a:rPr lang="en-US" dirty="0"/>
              <a:t> allows some 0..* IG fields to be represented as a single value </a:t>
            </a:r>
            <a:r>
              <a:rPr lang="en-US" i="1" dirty="0"/>
              <a:t>or</a:t>
            </a:r>
            <a:r>
              <a:rPr lang="en-US" i="0" dirty="0"/>
              <a:t> a list to enhance readability (</a:t>
            </a:r>
            <a:r>
              <a:rPr lang="en-US" i="0" dirty="0" err="1"/>
              <a:t>e.g.,contact</a:t>
            </a:r>
            <a:r>
              <a:rPr lang="en-US" i="0" dirty="0"/>
              <a:t>, </a:t>
            </a:r>
            <a:r>
              <a:rPr lang="en-US" i="0" dirty="0" err="1"/>
              <a:t>fhirVersion</a:t>
            </a:r>
            <a:r>
              <a:rPr lang="en-US" i="0" dirty="0"/>
              <a:t>)</a:t>
            </a:r>
          </a:p>
          <a:p>
            <a:pPr marL="171450" indent="-171450">
              <a:buFontTx/>
              <a:buChar char="-"/>
            </a:pPr>
            <a:r>
              <a:rPr lang="en-US" i="0" dirty="0" err="1"/>
              <a:t>config.yaml</a:t>
            </a:r>
            <a:r>
              <a:rPr lang="en-US" i="0" dirty="0"/>
              <a:t> represents some 0..* IG fields more simply as key-value pairs (e.g., pages, dependencies, parameters)</a:t>
            </a:r>
          </a:p>
          <a:p>
            <a:pPr marL="171450" indent="-171450">
              <a:buFontTx/>
              <a:buChar char="-"/>
            </a:pPr>
            <a:r>
              <a:rPr lang="en-US" i="0" dirty="0" err="1"/>
              <a:t>config.yaml</a:t>
            </a:r>
            <a:r>
              <a:rPr lang="en-US" i="0" dirty="0"/>
              <a:t> allows concepts to be represented using FSH syntax (e.g., </a:t>
            </a:r>
            <a:r>
              <a:rPr lang="en-US" i="0" dirty="0" err="1"/>
              <a:t>SYSTEM#code</a:t>
            </a:r>
            <a:r>
              <a:rPr lang="en-US" i="0" dirty="0"/>
              <a:t>)</a:t>
            </a:r>
          </a:p>
          <a:p>
            <a:pPr marL="171450" indent="-171450">
              <a:buFontTx/>
              <a:buChar char="-"/>
            </a:pPr>
            <a:endParaRPr lang="en-US" i="0" dirty="0"/>
          </a:p>
          <a:p>
            <a:pPr marL="0" indent="0">
              <a:buFontTx/>
              <a:buNone/>
            </a:pPr>
            <a:r>
              <a:rPr lang="en-US" i="0" dirty="0"/>
              <a:t>When the new SUSHI Configuration Beta is used with existing SUSHI project (using </a:t>
            </a:r>
            <a:r>
              <a:rPr lang="en-US" i="0" dirty="0" err="1"/>
              <a:t>package.json</a:t>
            </a:r>
            <a:r>
              <a:rPr lang="en-US" i="0" dirty="0"/>
              <a:t>), it will automatically generate a </a:t>
            </a:r>
            <a:r>
              <a:rPr lang="en-US" i="0" dirty="0" err="1"/>
              <a:t>config.yaml</a:t>
            </a:r>
            <a:r>
              <a:rPr lang="en-US" i="0" dirty="0"/>
              <a:t> for the project, using existing project sources. Once this is done, the </a:t>
            </a:r>
            <a:r>
              <a:rPr lang="en-US" i="0" dirty="0" err="1"/>
              <a:t>config.yaml</a:t>
            </a:r>
            <a:r>
              <a:rPr lang="en-US" i="0" dirty="0"/>
              <a:t> is considered the “gold source” configuration and the </a:t>
            </a:r>
            <a:r>
              <a:rPr lang="en-US" i="0" dirty="0" err="1"/>
              <a:t>package.json</a:t>
            </a:r>
            <a:r>
              <a:rPr lang="en-US" i="0" dirty="0"/>
              <a:t> can be removed (but don’t forget to check in your </a:t>
            </a:r>
            <a:r>
              <a:rPr lang="en-US" i="0" dirty="0" err="1"/>
              <a:t>config.yaml</a:t>
            </a:r>
            <a:r>
              <a:rPr lang="en-US" i="0" dirty="0"/>
              <a:t> file too!).</a:t>
            </a:r>
          </a:p>
          <a:p>
            <a:pPr marL="171450" indent="-171450">
              <a:buFontTx/>
              <a:buChar char="-"/>
            </a:pPr>
            <a:endParaRPr lang="en-US" i="0" dirty="0"/>
          </a:p>
        </p:txBody>
      </p:sp>
      <p:sp>
        <p:nvSpPr>
          <p:cNvPr id="4" name="Slide Number Placeholder 3"/>
          <p:cNvSpPr>
            <a:spLocks noGrp="1"/>
          </p:cNvSpPr>
          <p:nvPr>
            <p:ph type="sldNum" sz="quarter" idx="5"/>
          </p:nvPr>
        </p:nvSpPr>
        <p:spPr/>
        <p:txBody>
          <a:bodyPr/>
          <a:lstStyle/>
          <a:p>
            <a:fld id="{48F9265A-FE3D-CB4D-BC5D-42B8E0215D8B}" type="slidenum">
              <a:rPr lang="en-US" smtClean="0"/>
              <a:t>3</a:t>
            </a:fld>
            <a:endParaRPr lang="en-US"/>
          </a:p>
        </p:txBody>
      </p:sp>
    </p:spTree>
    <p:extLst>
      <p:ext uri="{BB962C8B-B14F-4D97-AF65-F5344CB8AC3E}">
        <p14:creationId xmlns:p14="http://schemas.microsoft.com/office/powerpoint/2010/main" val="2777929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Top Image: An instance defined in a .</a:t>
            </a:r>
            <a:r>
              <a:rPr lang="en-US" dirty="0" err="1"/>
              <a:t>fsh</a:t>
            </a:r>
            <a:r>
              <a:rPr lang="en-US" dirty="0"/>
              <a:t> file using FHIR Shorthand</a:t>
            </a:r>
          </a:p>
          <a:p>
            <a:r>
              <a:rPr lang="en-US" dirty="0"/>
              <a:t>Bottom Image: How SUSHI automatically populates the Implementation Guide resource with metadata from the instance definition</a:t>
            </a:r>
          </a:p>
          <a:p>
            <a:endParaRPr lang="en-US" dirty="0"/>
          </a:p>
          <a:p>
            <a:r>
              <a:rPr lang="en-US" dirty="0"/>
              <a:t>SUSHI will use the project’s FSH definitions to automatically populate the resource list in the </a:t>
            </a:r>
            <a:r>
              <a:rPr lang="en-US" dirty="0" err="1"/>
              <a:t>ImplemenationGuide</a:t>
            </a:r>
            <a:r>
              <a:rPr lang="en-US" dirty="0"/>
              <a:t> resource.  Although it is not shown here, authors can also provide their own metadata in the </a:t>
            </a:r>
            <a:r>
              <a:rPr lang="en-US" dirty="0" err="1"/>
              <a:t>config.yaml</a:t>
            </a:r>
            <a:r>
              <a:rPr lang="en-US" dirty="0"/>
              <a:t> that will be merged with or appended to the generated resource list. In the near future, the SUSHI team will be investigating the IG Publisher’s auto-resource-population mechanism to determine if the SUSHI implementation can be streamlined further by leveraging the capability of the IG Publisher.</a:t>
            </a:r>
          </a:p>
        </p:txBody>
      </p:sp>
      <p:sp>
        <p:nvSpPr>
          <p:cNvPr id="4" name="Slide Number Placeholder 3"/>
          <p:cNvSpPr>
            <a:spLocks noGrp="1"/>
          </p:cNvSpPr>
          <p:nvPr>
            <p:ph type="sldNum" sz="quarter" idx="5"/>
          </p:nvPr>
        </p:nvSpPr>
        <p:spPr/>
        <p:txBody>
          <a:bodyPr/>
          <a:lstStyle/>
          <a:p>
            <a:fld id="{48F9265A-FE3D-CB4D-BC5D-42B8E0215D8B}" type="slidenum">
              <a:rPr lang="en-US" smtClean="0"/>
              <a:t>4</a:t>
            </a:fld>
            <a:endParaRPr lang="en-US"/>
          </a:p>
        </p:txBody>
      </p:sp>
    </p:spTree>
    <p:extLst>
      <p:ext uri="{BB962C8B-B14F-4D97-AF65-F5344CB8AC3E}">
        <p14:creationId xmlns:p14="http://schemas.microsoft.com/office/powerpoint/2010/main" val="10664998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Left Image: An author-provided pages configuration in </a:t>
            </a:r>
            <a:r>
              <a:rPr lang="en-US" dirty="0" err="1"/>
              <a:t>config.yaml</a:t>
            </a:r>
            <a:endParaRPr lang="en-US" dirty="0"/>
          </a:p>
          <a:p>
            <a:r>
              <a:rPr lang="en-US" dirty="0"/>
              <a:t>Center Image: The page files in the filesystem at path: </a:t>
            </a:r>
            <a:r>
              <a:rPr lang="en-US" dirty="0" err="1"/>
              <a:t>ig</a:t>
            </a:r>
            <a:r>
              <a:rPr lang="en-US" dirty="0"/>
              <a:t>-data/input/</a:t>
            </a:r>
            <a:r>
              <a:rPr lang="en-US" dirty="0" err="1"/>
              <a:t>pagecontent</a:t>
            </a:r>
            <a:endParaRPr lang="en-US" dirty="0"/>
          </a:p>
          <a:p>
            <a:r>
              <a:rPr lang="en-US" dirty="0"/>
              <a:t>Right Image: The generated page list in the </a:t>
            </a:r>
            <a:r>
              <a:rPr lang="en-US" dirty="0" err="1"/>
              <a:t>ImplementationGuide</a:t>
            </a:r>
            <a:r>
              <a:rPr lang="en-US" dirty="0"/>
              <a:t> resource</a:t>
            </a:r>
          </a:p>
          <a:p>
            <a:endParaRPr lang="en-US" dirty="0"/>
          </a:p>
          <a:p>
            <a:r>
              <a:rPr lang="en-US" dirty="0"/>
              <a:t>The page list in the </a:t>
            </a:r>
            <a:r>
              <a:rPr lang="en-US" dirty="0" err="1"/>
              <a:t>ImplementationGuide</a:t>
            </a:r>
            <a:r>
              <a:rPr lang="en-US" dirty="0"/>
              <a:t> resource determines the order of the pages in the Table of Contents and the page numbering.  Authors can define their own page configuration in the </a:t>
            </a:r>
            <a:r>
              <a:rPr lang="en-US" dirty="0" err="1"/>
              <a:t>config.yaml</a:t>
            </a:r>
            <a:r>
              <a:rPr lang="en-US" dirty="0"/>
              <a:t>. This gives them total control of the page list, allowing for custom page titles and nested pages. If authors do not specify a pages property in the </a:t>
            </a:r>
            <a:r>
              <a:rPr lang="en-US" dirty="0" err="1"/>
              <a:t>config.yaml</a:t>
            </a:r>
            <a:r>
              <a:rPr lang="en-US" dirty="0"/>
              <a:t>, SUSHI will generate one based on the files in </a:t>
            </a:r>
            <a:r>
              <a:rPr lang="en-US" dirty="0" err="1"/>
              <a:t>ig</a:t>
            </a:r>
            <a:r>
              <a:rPr lang="en-US" dirty="0"/>
              <a:t>-data/input/</a:t>
            </a:r>
            <a:r>
              <a:rPr lang="en-US" dirty="0" err="1"/>
              <a:t>pagecontent</a:t>
            </a:r>
            <a:r>
              <a:rPr lang="en-US" dirty="0"/>
              <a:t> (or </a:t>
            </a:r>
            <a:r>
              <a:rPr lang="en-US" dirty="0" err="1"/>
              <a:t>ig</a:t>
            </a:r>
            <a:r>
              <a:rPr lang="en-US" dirty="0"/>
              <a:t>-data/input/pages). In this case, SUSHI will use prefixed numbers to determine the order and will attempt to extract user-friendly titles from the file names.</a:t>
            </a:r>
          </a:p>
        </p:txBody>
      </p:sp>
      <p:sp>
        <p:nvSpPr>
          <p:cNvPr id="4" name="Slide Number Placeholder 3"/>
          <p:cNvSpPr>
            <a:spLocks noGrp="1"/>
          </p:cNvSpPr>
          <p:nvPr>
            <p:ph type="sldNum" sz="quarter" idx="5"/>
          </p:nvPr>
        </p:nvSpPr>
        <p:spPr/>
        <p:txBody>
          <a:bodyPr/>
          <a:lstStyle/>
          <a:p>
            <a:fld id="{48F9265A-FE3D-CB4D-BC5D-42B8E0215D8B}" type="slidenum">
              <a:rPr lang="en-US" smtClean="0"/>
              <a:t>5</a:t>
            </a:fld>
            <a:endParaRPr lang="en-US"/>
          </a:p>
        </p:txBody>
      </p:sp>
    </p:spTree>
    <p:extLst>
      <p:ext uri="{BB962C8B-B14F-4D97-AF65-F5344CB8AC3E}">
        <p14:creationId xmlns:p14="http://schemas.microsoft.com/office/powerpoint/2010/main" val="4176275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Top Image: The template property in </a:t>
            </a:r>
            <a:r>
              <a:rPr lang="en-US" dirty="0" err="1"/>
              <a:t>config.yaml</a:t>
            </a:r>
            <a:r>
              <a:rPr lang="en-US" dirty="0"/>
              <a:t>, used to indicate the template the IG should use in publishing</a:t>
            </a:r>
          </a:p>
          <a:p>
            <a:r>
              <a:rPr lang="en-US" dirty="0"/>
              <a:t>Bottom Image: The </a:t>
            </a:r>
            <a:r>
              <a:rPr lang="en-US" dirty="0" err="1"/>
              <a:t>ig.ini</a:t>
            </a:r>
            <a:r>
              <a:rPr lang="en-US" dirty="0"/>
              <a:t> file generated from the </a:t>
            </a:r>
            <a:r>
              <a:rPr lang="en-US" dirty="0" err="1"/>
              <a:t>config.yaml</a:t>
            </a:r>
            <a:r>
              <a:rPr lang="en-US" dirty="0"/>
              <a:t> template property</a:t>
            </a:r>
          </a:p>
          <a:p>
            <a:endParaRPr lang="en-US" dirty="0"/>
          </a:p>
          <a:p>
            <a:r>
              <a:rPr lang="en-US" dirty="0"/>
              <a:t>In most cases, </a:t>
            </a:r>
            <a:r>
              <a:rPr lang="en-US" dirty="0" err="1"/>
              <a:t>ig.ini</a:t>
            </a:r>
            <a:r>
              <a:rPr lang="en-US" dirty="0"/>
              <a:t> contains only two properties: </a:t>
            </a:r>
            <a:r>
              <a:rPr lang="en-US" dirty="0" err="1"/>
              <a:t>ig</a:t>
            </a:r>
            <a:r>
              <a:rPr lang="en-US" dirty="0"/>
              <a:t> and template.  The </a:t>
            </a:r>
            <a:r>
              <a:rPr lang="en-US" dirty="0" err="1"/>
              <a:t>ig</a:t>
            </a:r>
            <a:r>
              <a:rPr lang="en-US" dirty="0"/>
              <a:t> property points to the location of the </a:t>
            </a:r>
            <a:r>
              <a:rPr lang="en-US" dirty="0" err="1"/>
              <a:t>ImplementationGuide</a:t>
            </a:r>
            <a:r>
              <a:rPr lang="en-US" dirty="0"/>
              <a:t> resource; SUSHI provides this value automatically. The template property can be provided by the user in the </a:t>
            </a:r>
            <a:r>
              <a:rPr lang="en-US" dirty="0" err="1"/>
              <a:t>config.yaml</a:t>
            </a:r>
            <a:r>
              <a:rPr lang="en-US" dirty="0"/>
              <a:t> file. If the user does not specify a template property in the </a:t>
            </a:r>
            <a:r>
              <a:rPr lang="en-US" dirty="0" err="1"/>
              <a:t>config.yaml</a:t>
            </a:r>
            <a:r>
              <a:rPr lang="en-US" dirty="0"/>
              <a:t> file, then </a:t>
            </a:r>
            <a:r>
              <a:rPr lang="en-US" dirty="0" err="1"/>
              <a:t>ig</a:t>
            </a:r>
            <a:r>
              <a:rPr lang="en-US" dirty="0"/>
              <a:t>-data/</a:t>
            </a:r>
            <a:r>
              <a:rPr lang="en-US" dirty="0" err="1"/>
              <a:t>ig.ini</a:t>
            </a:r>
            <a:r>
              <a:rPr lang="en-US" dirty="0"/>
              <a:t> will be copied to the output instead.  If the user does not specify a template property in the </a:t>
            </a:r>
            <a:r>
              <a:rPr lang="en-US" dirty="0" err="1"/>
              <a:t>config.yaml</a:t>
            </a:r>
            <a:r>
              <a:rPr lang="en-US" dirty="0"/>
              <a:t> file </a:t>
            </a:r>
            <a:r>
              <a:rPr lang="en-US" dirty="0" err="1"/>
              <a:t>ig</a:t>
            </a:r>
            <a:r>
              <a:rPr lang="en-US" dirty="0"/>
              <a:t>-data/</a:t>
            </a:r>
            <a:r>
              <a:rPr lang="en-US" dirty="0" err="1"/>
              <a:t>ig.ini</a:t>
            </a:r>
            <a:r>
              <a:rPr lang="en-US" dirty="0"/>
              <a:t> does not exist, then SUSHI will not do anything regarding </a:t>
            </a:r>
            <a:r>
              <a:rPr lang="en-US" dirty="0" err="1"/>
              <a:t>ig.ini</a:t>
            </a:r>
            <a:r>
              <a:rPr lang="en-US" dirty="0"/>
              <a:t>.</a:t>
            </a:r>
          </a:p>
        </p:txBody>
      </p:sp>
      <p:sp>
        <p:nvSpPr>
          <p:cNvPr id="4" name="Slide Number Placeholder 3"/>
          <p:cNvSpPr>
            <a:spLocks noGrp="1"/>
          </p:cNvSpPr>
          <p:nvPr>
            <p:ph type="sldNum" sz="quarter" idx="5"/>
          </p:nvPr>
        </p:nvSpPr>
        <p:spPr/>
        <p:txBody>
          <a:bodyPr/>
          <a:lstStyle/>
          <a:p>
            <a:fld id="{48F9265A-FE3D-CB4D-BC5D-42B8E0215D8B}" type="slidenum">
              <a:rPr lang="en-US" smtClean="0"/>
              <a:t>6</a:t>
            </a:fld>
            <a:endParaRPr lang="en-US"/>
          </a:p>
        </p:txBody>
      </p:sp>
    </p:spTree>
    <p:extLst>
      <p:ext uri="{BB962C8B-B14F-4D97-AF65-F5344CB8AC3E}">
        <p14:creationId xmlns:p14="http://schemas.microsoft.com/office/powerpoint/2010/main" val="19704525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Left Image: the menu property in </a:t>
            </a:r>
            <a:r>
              <a:rPr lang="en-US" dirty="0" err="1"/>
              <a:t>config.yaml</a:t>
            </a:r>
            <a:r>
              <a:rPr lang="en-US" dirty="0"/>
              <a:t>, used for generating the </a:t>
            </a:r>
            <a:r>
              <a:rPr lang="en-US" dirty="0" err="1"/>
              <a:t>menu.xml</a:t>
            </a:r>
            <a:r>
              <a:rPr lang="en-US" dirty="0"/>
              <a:t> file</a:t>
            </a:r>
          </a:p>
          <a:p>
            <a:r>
              <a:rPr lang="en-US" dirty="0"/>
              <a:t>Right Image: the </a:t>
            </a:r>
            <a:r>
              <a:rPr lang="en-US" dirty="0" err="1"/>
              <a:t>menu.xml</a:t>
            </a:r>
            <a:r>
              <a:rPr lang="en-US" dirty="0"/>
              <a:t> file generated from the </a:t>
            </a:r>
            <a:r>
              <a:rPr lang="en-US" dirty="0" err="1"/>
              <a:t>config.yaml</a:t>
            </a:r>
            <a:r>
              <a:rPr lang="en-US" dirty="0"/>
              <a:t> menu property</a:t>
            </a:r>
          </a:p>
          <a:p>
            <a:endParaRPr lang="en-US" dirty="0"/>
          </a:p>
          <a:p>
            <a:r>
              <a:rPr lang="en-US" dirty="0"/>
              <a:t>The publisher templating framework requires a </a:t>
            </a:r>
            <a:r>
              <a:rPr lang="en-US" dirty="0" err="1"/>
              <a:t>menu.xml</a:t>
            </a:r>
            <a:r>
              <a:rPr lang="en-US" dirty="0"/>
              <a:t> file with an XHTML-formatted menu. Authors can use a simple menu configuration property in </a:t>
            </a:r>
            <a:r>
              <a:rPr lang="en-US" dirty="0" err="1"/>
              <a:t>config.yaml</a:t>
            </a:r>
            <a:r>
              <a:rPr lang="en-US" dirty="0"/>
              <a:t> to have SUSHI generate the proper menu structure for you. If the user does not specify a menu property in the </a:t>
            </a:r>
            <a:r>
              <a:rPr lang="en-US" dirty="0" err="1"/>
              <a:t>config.yaml</a:t>
            </a:r>
            <a:r>
              <a:rPr lang="en-US" dirty="0"/>
              <a:t> file, then </a:t>
            </a:r>
            <a:r>
              <a:rPr lang="en-US" dirty="0" err="1"/>
              <a:t>ig</a:t>
            </a:r>
            <a:r>
              <a:rPr lang="en-US" dirty="0"/>
              <a:t>-data/input/includes/</a:t>
            </a:r>
            <a:r>
              <a:rPr lang="en-US" dirty="0" err="1"/>
              <a:t>menu.xml</a:t>
            </a:r>
            <a:r>
              <a:rPr lang="en-US" dirty="0"/>
              <a:t> will be copied to the output instead.  If the user does not specify a menu property in the </a:t>
            </a:r>
            <a:r>
              <a:rPr lang="en-US" dirty="0" err="1"/>
              <a:t>config.yaml</a:t>
            </a:r>
            <a:r>
              <a:rPr lang="en-US" dirty="0"/>
              <a:t> file and </a:t>
            </a:r>
            <a:r>
              <a:rPr lang="en-US" dirty="0" err="1"/>
              <a:t>ig</a:t>
            </a:r>
            <a:r>
              <a:rPr lang="en-US" dirty="0"/>
              <a:t>-data/input/includes/</a:t>
            </a:r>
            <a:r>
              <a:rPr lang="en-US" dirty="0" err="1"/>
              <a:t>menu.xml</a:t>
            </a:r>
            <a:r>
              <a:rPr lang="en-US" dirty="0"/>
              <a:t> does not exist, then SUSHI will not do anything regarding </a:t>
            </a:r>
            <a:r>
              <a:rPr lang="en-US" dirty="0" err="1"/>
              <a:t>menu.xml</a:t>
            </a:r>
            <a:r>
              <a:rPr lang="en-US" dirty="0"/>
              <a:t>.</a:t>
            </a:r>
          </a:p>
        </p:txBody>
      </p:sp>
      <p:sp>
        <p:nvSpPr>
          <p:cNvPr id="4" name="Slide Number Placeholder 3"/>
          <p:cNvSpPr>
            <a:spLocks noGrp="1"/>
          </p:cNvSpPr>
          <p:nvPr>
            <p:ph type="sldNum" sz="quarter" idx="5"/>
          </p:nvPr>
        </p:nvSpPr>
        <p:spPr/>
        <p:txBody>
          <a:bodyPr/>
          <a:lstStyle/>
          <a:p>
            <a:fld id="{48F9265A-FE3D-CB4D-BC5D-42B8E0215D8B}" type="slidenum">
              <a:rPr lang="en-US" smtClean="0"/>
              <a:t>7</a:t>
            </a:fld>
            <a:endParaRPr lang="en-US"/>
          </a:p>
        </p:txBody>
      </p:sp>
    </p:spTree>
    <p:extLst>
      <p:ext uri="{BB962C8B-B14F-4D97-AF65-F5344CB8AC3E}">
        <p14:creationId xmlns:p14="http://schemas.microsoft.com/office/powerpoint/2010/main" val="7287263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Left Image: The history property in the </a:t>
            </a:r>
            <a:r>
              <a:rPr lang="en-US" dirty="0" err="1"/>
              <a:t>config.yaml</a:t>
            </a:r>
            <a:r>
              <a:rPr lang="en-US" dirty="0"/>
              <a:t> file, used for generating a package-</a:t>
            </a:r>
            <a:r>
              <a:rPr lang="en-US" dirty="0" err="1"/>
              <a:t>list.json</a:t>
            </a:r>
            <a:r>
              <a:rPr lang="en-US" dirty="0"/>
              <a:t> file</a:t>
            </a:r>
          </a:p>
          <a:p>
            <a:r>
              <a:rPr lang="en-US" dirty="0"/>
              <a:t>Right Image: The package-</a:t>
            </a:r>
            <a:r>
              <a:rPr lang="en-US" dirty="0" err="1"/>
              <a:t>list.json</a:t>
            </a:r>
            <a:r>
              <a:rPr lang="en-US" dirty="0"/>
              <a:t> file generated from the </a:t>
            </a:r>
            <a:r>
              <a:rPr lang="en-US" dirty="0" err="1"/>
              <a:t>config.yaml</a:t>
            </a:r>
            <a:r>
              <a:rPr lang="en-US" dirty="0"/>
              <a:t> history property</a:t>
            </a:r>
          </a:p>
          <a:p>
            <a:endParaRPr lang="en-US" dirty="0"/>
          </a:p>
          <a:p>
            <a:r>
              <a:rPr lang="en-US" dirty="0"/>
              <a:t>The IG Publisher currently uses a package-</a:t>
            </a:r>
            <a:r>
              <a:rPr lang="en-US" dirty="0" err="1"/>
              <a:t>list.json</a:t>
            </a:r>
            <a:r>
              <a:rPr lang="en-US" dirty="0"/>
              <a:t> file to generate information about a package’s history. Authors can specify a history property in </a:t>
            </a:r>
            <a:r>
              <a:rPr lang="en-US" dirty="0" err="1"/>
              <a:t>config.yaml</a:t>
            </a:r>
            <a:r>
              <a:rPr lang="en-US" dirty="0"/>
              <a:t> to have SUSHI generate the package-</a:t>
            </a:r>
            <a:r>
              <a:rPr lang="en-US" dirty="0" err="1"/>
              <a:t>list.json</a:t>
            </a:r>
            <a:r>
              <a:rPr lang="en-US" dirty="0"/>
              <a:t> file for them. The history property corresponds closely with the package-</a:t>
            </a:r>
            <a:r>
              <a:rPr lang="en-US" dirty="0" err="1"/>
              <a:t>list.json</a:t>
            </a:r>
            <a:r>
              <a:rPr lang="en-US" dirty="0"/>
              <a:t> format but allows some metadata to be left out, in which case it defaults to meaningful values based on other information in </a:t>
            </a:r>
            <a:r>
              <a:rPr lang="en-US" dirty="0" err="1"/>
              <a:t>config.yaml</a:t>
            </a:r>
            <a:r>
              <a:rPr lang="en-US" dirty="0"/>
              <a:t>. If the user does not specify a history property in the </a:t>
            </a:r>
            <a:r>
              <a:rPr lang="en-US" dirty="0" err="1"/>
              <a:t>config.yaml</a:t>
            </a:r>
            <a:r>
              <a:rPr lang="en-US" dirty="0"/>
              <a:t> file, then </a:t>
            </a:r>
            <a:r>
              <a:rPr lang="en-US" dirty="0" err="1"/>
              <a:t>ig</a:t>
            </a:r>
            <a:r>
              <a:rPr lang="en-US" dirty="0"/>
              <a:t>-data/package-</a:t>
            </a:r>
            <a:r>
              <a:rPr lang="en-US" dirty="0" err="1"/>
              <a:t>list.json</a:t>
            </a:r>
            <a:r>
              <a:rPr lang="en-US" dirty="0"/>
              <a:t> will be copied to the output instead.  If the user does not specify a history property in the </a:t>
            </a:r>
            <a:r>
              <a:rPr lang="en-US" dirty="0" err="1"/>
              <a:t>config.yaml</a:t>
            </a:r>
            <a:r>
              <a:rPr lang="en-US" dirty="0"/>
              <a:t> file and </a:t>
            </a:r>
            <a:r>
              <a:rPr lang="en-US" dirty="0" err="1"/>
              <a:t>ig</a:t>
            </a:r>
            <a:r>
              <a:rPr lang="en-US" dirty="0"/>
              <a:t>-data/package-</a:t>
            </a:r>
            <a:r>
              <a:rPr lang="en-US" dirty="0" err="1"/>
              <a:t>list.json</a:t>
            </a:r>
            <a:r>
              <a:rPr lang="en-US" dirty="0"/>
              <a:t> does not exist, then SUSHI will not do anything regarding </a:t>
            </a:r>
            <a:r>
              <a:rPr lang="en-US" dirty="0" err="1"/>
              <a:t>menu.xml</a:t>
            </a:r>
            <a:r>
              <a:rPr lang="en-US" dirty="0"/>
              <a:t>.</a:t>
            </a:r>
          </a:p>
          <a:p>
            <a:endParaRPr lang="en-US" dirty="0"/>
          </a:p>
          <a:p>
            <a:r>
              <a:rPr lang="en-US" dirty="0"/>
              <a:t>NOTE: The IG Publisher team has indicated that package-</a:t>
            </a:r>
            <a:r>
              <a:rPr lang="en-US" dirty="0" err="1"/>
              <a:t>list.json</a:t>
            </a:r>
            <a:r>
              <a:rPr lang="en-US" dirty="0"/>
              <a:t> may be deprecated in the future.</a:t>
            </a:r>
          </a:p>
        </p:txBody>
      </p:sp>
      <p:sp>
        <p:nvSpPr>
          <p:cNvPr id="4" name="Slide Number Placeholder 3"/>
          <p:cNvSpPr>
            <a:spLocks noGrp="1"/>
          </p:cNvSpPr>
          <p:nvPr>
            <p:ph type="sldNum" sz="quarter" idx="5"/>
          </p:nvPr>
        </p:nvSpPr>
        <p:spPr/>
        <p:txBody>
          <a:bodyPr/>
          <a:lstStyle/>
          <a:p>
            <a:fld id="{48F9265A-FE3D-CB4D-BC5D-42B8E0215D8B}" type="slidenum">
              <a:rPr lang="en-US" smtClean="0"/>
              <a:t>8</a:t>
            </a:fld>
            <a:endParaRPr lang="en-US"/>
          </a:p>
        </p:txBody>
      </p:sp>
    </p:spTree>
    <p:extLst>
      <p:ext uri="{BB962C8B-B14F-4D97-AF65-F5344CB8AC3E}">
        <p14:creationId xmlns:p14="http://schemas.microsoft.com/office/powerpoint/2010/main" val="7360031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demonstrates how users can continue to specify extra configuration files (e.g., </a:t>
            </a:r>
            <a:r>
              <a:rPr lang="en-US" dirty="0" err="1"/>
              <a:t>ig.ini</a:t>
            </a:r>
            <a:r>
              <a:rPr lang="en-US" dirty="0"/>
              <a:t>, package-</a:t>
            </a:r>
            <a:r>
              <a:rPr lang="en-US" dirty="0" err="1"/>
              <a:t>list.json</a:t>
            </a:r>
            <a:r>
              <a:rPr lang="en-US" dirty="0"/>
              <a:t>, </a:t>
            </a:r>
            <a:r>
              <a:rPr lang="en-US" dirty="0" err="1"/>
              <a:t>etc</a:t>
            </a:r>
            <a:r>
              <a:rPr lang="en-US" dirty="0"/>
              <a:t>) independently – as shown in the file structure on the left-hand side. When this is done, those files will be copied into the target destination where IG Publisher expects them. The rest of the data in </a:t>
            </a:r>
            <a:r>
              <a:rPr lang="en-US" dirty="0" err="1"/>
              <a:t>config.yaml</a:t>
            </a:r>
            <a:r>
              <a:rPr lang="en-US" dirty="0"/>
              <a:t> is still used for generation of the </a:t>
            </a:r>
            <a:r>
              <a:rPr lang="en-US" dirty="0" err="1"/>
              <a:t>ImplementationGuide</a:t>
            </a:r>
            <a:r>
              <a:rPr lang="en-US" dirty="0"/>
              <a:t> resource.</a:t>
            </a:r>
          </a:p>
          <a:p>
            <a:endParaRPr lang="en-US" dirty="0"/>
          </a:p>
          <a:p>
            <a:r>
              <a:rPr lang="en-US" dirty="0"/>
              <a:t>This is still an improvement over SUSHI 0.12.x in that the user has more control over the </a:t>
            </a:r>
            <a:r>
              <a:rPr lang="en-US" dirty="0" err="1"/>
              <a:t>ImplementationGuide</a:t>
            </a:r>
            <a:r>
              <a:rPr lang="en-US" dirty="0"/>
              <a:t> resource file. This still suffers from the problem of having duplicate files and folder names after running SUSHI (e.g., </a:t>
            </a:r>
            <a:r>
              <a:rPr lang="en-US" dirty="0" err="1"/>
              <a:t>ig.ini</a:t>
            </a:r>
            <a:r>
              <a:rPr lang="en-US" dirty="0"/>
              <a:t> exists at ./</a:t>
            </a:r>
            <a:r>
              <a:rPr lang="en-US" dirty="0" err="1"/>
              <a:t>fsh</a:t>
            </a:r>
            <a:r>
              <a:rPr lang="en-US" dirty="0"/>
              <a:t>/</a:t>
            </a:r>
            <a:r>
              <a:rPr lang="en-US" dirty="0" err="1"/>
              <a:t>ig</a:t>
            </a:r>
            <a:r>
              <a:rPr lang="en-US" dirty="0"/>
              <a:t>-</a:t>
            </a:r>
          </a:p>
          <a:p>
            <a:r>
              <a:rPr lang="en-US" dirty="0"/>
              <a:t>data/</a:t>
            </a:r>
            <a:r>
              <a:rPr lang="en-US" dirty="0" err="1"/>
              <a:t>ig.ini</a:t>
            </a:r>
            <a:r>
              <a:rPr lang="en-US" dirty="0"/>
              <a:t> and at ./</a:t>
            </a:r>
            <a:r>
              <a:rPr lang="en-US" dirty="0" err="1"/>
              <a:t>ig.ini</a:t>
            </a:r>
            <a:r>
              <a:rPr lang="en-US" dirty="0"/>
              <a:t>). Furthermore, if a user manually edits the file in SUSHI’s output path (e.g., ./</a:t>
            </a:r>
            <a:r>
              <a:rPr lang="en-US" dirty="0" err="1"/>
              <a:t>ig.ini</a:t>
            </a:r>
            <a:r>
              <a:rPr lang="en-US" dirty="0"/>
              <a:t>) it will be overwritten the next time SUSHI is run.</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NOTE: File structures on this slide assume the current IG Publisher integration configuration, in which all FSH/SUSHI related files go in a “</a:t>
            </a:r>
            <a:r>
              <a:rPr lang="en-US" dirty="0" err="1"/>
              <a:t>fsh</a:t>
            </a:r>
            <a:r>
              <a:rPr lang="en-US" dirty="0"/>
              <a:t>” subfolder.  This causes the IG Publisher to automatically run SUSHI and put the output in the same root folder as contains the “</a:t>
            </a:r>
            <a:r>
              <a:rPr lang="en-US" dirty="0" err="1"/>
              <a:t>fsh</a:t>
            </a:r>
            <a:r>
              <a:rPr lang="en-US" dirty="0"/>
              <a:t>” sub-folder.</a:t>
            </a:r>
          </a:p>
          <a:p>
            <a:endParaRPr lang="en-US" dirty="0"/>
          </a:p>
        </p:txBody>
      </p:sp>
      <p:sp>
        <p:nvSpPr>
          <p:cNvPr id="4" name="Slide Number Placeholder 3"/>
          <p:cNvSpPr>
            <a:spLocks noGrp="1"/>
          </p:cNvSpPr>
          <p:nvPr>
            <p:ph type="sldNum" sz="quarter" idx="5"/>
          </p:nvPr>
        </p:nvSpPr>
        <p:spPr/>
        <p:txBody>
          <a:bodyPr/>
          <a:lstStyle/>
          <a:p>
            <a:fld id="{48F9265A-FE3D-CB4D-BC5D-42B8E0215D8B}" type="slidenum">
              <a:rPr lang="en-US" smtClean="0"/>
              <a:t>9</a:t>
            </a:fld>
            <a:endParaRPr lang="en-US"/>
          </a:p>
        </p:txBody>
      </p:sp>
    </p:spTree>
    <p:extLst>
      <p:ext uri="{BB962C8B-B14F-4D97-AF65-F5344CB8AC3E}">
        <p14:creationId xmlns:p14="http://schemas.microsoft.com/office/powerpoint/2010/main" val="38960248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demonstrates how users can specify the content of extra configuration files in a single </a:t>
            </a:r>
            <a:r>
              <a:rPr lang="en-US" dirty="0" err="1"/>
              <a:t>config.yaml</a:t>
            </a:r>
            <a:r>
              <a:rPr lang="en-US" dirty="0"/>
              <a:t> file – as shown in the file structure on the left-hand side. When this is done, the extra configuration files (e.g., </a:t>
            </a:r>
            <a:r>
              <a:rPr lang="en-US" dirty="0" err="1"/>
              <a:t>ig.ini</a:t>
            </a:r>
            <a:r>
              <a:rPr lang="en-US" dirty="0"/>
              <a:t>, package-</a:t>
            </a:r>
            <a:r>
              <a:rPr lang="en-US" dirty="0" err="1"/>
              <a:t>list.json</a:t>
            </a:r>
            <a:r>
              <a:rPr lang="en-US" dirty="0"/>
              <a:t>, </a:t>
            </a:r>
            <a:r>
              <a:rPr lang="en-US" dirty="0" err="1"/>
              <a:t>etc</a:t>
            </a:r>
            <a:r>
              <a:rPr lang="en-US" dirty="0"/>
              <a:t>) will be generated into the target destination where IG Publisher expects them. The rest of the data in </a:t>
            </a:r>
            <a:r>
              <a:rPr lang="en-US" dirty="0" err="1"/>
              <a:t>config.yaml</a:t>
            </a:r>
            <a:r>
              <a:rPr lang="en-US" dirty="0"/>
              <a:t> is still used for generation of the </a:t>
            </a:r>
            <a:r>
              <a:rPr lang="en-US" dirty="0" err="1"/>
              <a:t>ImplementationGuide</a:t>
            </a:r>
            <a:r>
              <a:rPr lang="en-US" dirty="0"/>
              <a:t> resource.</a:t>
            </a:r>
          </a:p>
          <a:p>
            <a:endParaRPr lang="en-US" dirty="0"/>
          </a:p>
          <a:p>
            <a:r>
              <a:rPr lang="en-US" dirty="0"/>
              <a:t>This is an improvement over SUSHI 0.12.x in that the user has more control over the </a:t>
            </a:r>
            <a:r>
              <a:rPr lang="en-US" dirty="0" err="1"/>
              <a:t>ImplementationGuide</a:t>
            </a:r>
            <a:r>
              <a:rPr lang="en-US" dirty="0"/>
              <a:t> resource file, there is a single source of truth for all config, and there are fewer duplicate files and folder names. Unfortunately, typical IGs will still have some duplicate files and folders (e.g., page files). An additional downside is that SUSHI is tightly coupled to the expectations of the IG Publisher; any changes in the publisher-required configuration files require changes in SUSHI. Some users also feel that IG support should be outside the scope of SUSHI.</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NOTE: File structures on this slide assume the current IG Publisher integration configuration, in which all FSH/SUSHI related files go in a “</a:t>
            </a:r>
            <a:r>
              <a:rPr lang="en-US" dirty="0" err="1"/>
              <a:t>fsh</a:t>
            </a:r>
            <a:r>
              <a:rPr lang="en-US" dirty="0"/>
              <a:t>” subfolder.  This causes the IG Publisher to automatically run SUSHI and put the output in the same root folder as contains the “</a:t>
            </a:r>
            <a:r>
              <a:rPr lang="en-US" dirty="0" err="1"/>
              <a:t>fsh</a:t>
            </a:r>
            <a:r>
              <a:rPr lang="en-US" dirty="0"/>
              <a:t>” sub-folder.</a:t>
            </a:r>
          </a:p>
          <a:p>
            <a:endParaRPr lang="en-US" dirty="0"/>
          </a:p>
        </p:txBody>
      </p:sp>
      <p:sp>
        <p:nvSpPr>
          <p:cNvPr id="4" name="Slide Number Placeholder 3"/>
          <p:cNvSpPr>
            <a:spLocks noGrp="1"/>
          </p:cNvSpPr>
          <p:nvPr>
            <p:ph type="sldNum" sz="quarter" idx="5"/>
          </p:nvPr>
        </p:nvSpPr>
        <p:spPr/>
        <p:txBody>
          <a:bodyPr/>
          <a:lstStyle/>
          <a:p>
            <a:fld id="{48F9265A-FE3D-CB4D-BC5D-42B8E0215D8B}" type="slidenum">
              <a:rPr lang="en-US" smtClean="0"/>
              <a:t>10</a:t>
            </a:fld>
            <a:endParaRPr lang="en-US"/>
          </a:p>
        </p:txBody>
      </p:sp>
    </p:spTree>
    <p:extLst>
      <p:ext uri="{BB962C8B-B14F-4D97-AF65-F5344CB8AC3E}">
        <p14:creationId xmlns:p14="http://schemas.microsoft.com/office/powerpoint/2010/main" val="29215985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demonstrates how users who really do not like SUSHI’s IG-related features can avoid using them by having no </a:t>
            </a:r>
            <a:r>
              <a:rPr lang="en-US" dirty="0" err="1"/>
              <a:t>ig</a:t>
            </a:r>
            <a:r>
              <a:rPr lang="en-US" dirty="0"/>
              <a:t>-data folder and not specifying special config properties in </a:t>
            </a:r>
            <a:r>
              <a:rPr lang="en-US" dirty="0" err="1"/>
              <a:t>config.yaml</a:t>
            </a:r>
            <a:r>
              <a:rPr lang="en-US" dirty="0"/>
              <a:t> – as shown in the file structure on the left-hand side. When this is done, SUSHI only generates the </a:t>
            </a:r>
            <a:r>
              <a:rPr lang="en-US" dirty="0" err="1"/>
              <a:t>ImplementationGuide</a:t>
            </a:r>
            <a:r>
              <a:rPr lang="en-US" dirty="0"/>
              <a:t> JSON and the FHIR resources defined using FSH.  The author is responsible for all other files being in the correct locations for the IG Publisher.</a:t>
            </a:r>
          </a:p>
          <a:p>
            <a:endParaRPr lang="en-US" dirty="0"/>
          </a:p>
          <a:p>
            <a:r>
              <a:rPr lang="en-US" dirty="0"/>
              <a:t>While this approach may work well for some, more novice users may find it difficult. Since SUSHI does not have access to the page files or to bring-your-own-JSON files, it cannot populate them in the </a:t>
            </a:r>
            <a:r>
              <a:rPr lang="en-US" dirty="0" err="1"/>
              <a:t>ImplementationGuide</a:t>
            </a:r>
            <a:r>
              <a:rPr lang="en-US" dirty="0"/>
              <a:t> resource, so the author must do that. In addition, if FSH definitions reference definitions from bring-your-own-JSON files, SUSHI will not be able to resolve those definitions (unless the author moves them to </a:t>
            </a:r>
            <a:r>
              <a:rPr lang="en-US" dirty="0" err="1"/>
              <a:t>ig</a:t>
            </a:r>
            <a:r>
              <a:rPr lang="en-US" dirty="0"/>
              <a:t>-data/input/resources). Lastly, this approach mixes SUSHI output with author input, making a “clean build” more difficult since you must find and delete all SUSHI-generated files among the non-SUSHI-generated files.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NOTE: File structures on this slide assume the current IG Publisher integration configuration, in which all FSH/SUSHI related files go in a “</a:t>
            </a:r>
            <a:r>
              <a:rPr lang="en-US" dirty="0" err="1"/>
              <a:t>fsh</a:t>
            </a:r>
            <a:r>
              <a:rPr lang="en-US" dirty="0"/>
              <a:t>” subfolder.  This causes the IG Publisher to automatically run SUSHI and put the output in the same root folder as contains the “</a:t>
            </a:r>
            <a:r>
              <a:rPr lang="en-US" dirty="0" err="1"/>
              <a:t>fsh</a:t>
            </a:r>
            <a:r>
              <a:rPr lang="en-US" dirty="0"/>
              <a:t>” sub-folder.</a:t>
            </a:r>
          </a:p>
          <a:p>
            <a:endParaRPr lang="en-US" dirty="0"/>
          </a:p>
        </p:txBody>
      </p:sp>
      <p:sp>
        <p:nvSpPr>
          <p:cNvPr id="4" name="Slide Number Placeholder 3"/>
          <p:cNvSpPr>
            <a:spLocks noGrp="1"/>
          </p:cNvSpPr>
          <p:nvPr>
            <p:ph type="sldNum" sz="quarter" idx="5"/>
          </p:nvPr>
        </p:nvSpPr>
        <p:spPr/>
        <p:txBody>
          <a:bodyPr/>
          <a:lstStyle/>
          <a:p>
            <a:fld id="{48F9265A-FE3D-CB4D-BC5D-42B8E0215D8B}" type="slidenum">
              <a:rPr lang="en-US" smtClean="0"/>
              <a:t>11</a:t>
            </a:fld>
            <a:endParaRPr lang="en-US"/>
          </a:p>
        </p:txBody>
      </p:sp>
    </p:spTree>
    <p:extLst>
      <p:ext uri="{BB962C8B-B14F-4D97-AF65-F5344CB8AC3E}">
        <p14:creationId xmlns:p14="http://schemas.microsoft.com/office/powerpoint/2010/main" val="14986758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C5F075-7740-8F46-AF1B-1B43C53220D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B624BCF-4DF7-4542-8C39-44CD3210B6A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58FAD9E-4021-8549-AB22-52CA0B963A97}"/>
              </a:ext>
            </a:extLst>
          </p:cNvPr>
          <p:cNvSpPr>
            <a:spLocks noGrp="1"/>
          </p:cNvSpPr>
          <p:nvPr>
            <p:ph type="dt" sz="half" idx="10"/>
          </p:nvPr>
        </p:nvSpPr>
        <p:spPr>
          <a:xfrm>
            <a:off x="838200" y="6356350"/>
            <a:ext cx="2743200" cy="365125"/>
          </a:xfrm>
          <a:prstGeom prst="rect">
            <a:avLst/>
          </a:prstGeom>
        </p:spPr>
        <p:txBody>
          <a:bodyPr/>
          <a:lstStyle/>
          <a:p>
            <a:fld id="{886C0F92-475A-1F4C-840A-E9F235A4BE95}" type="datetimeFigureOut">
              <a:rPr lang="en-US" smtClean="0"/>
              <a:t>5/29/20</a:t>
            </a:fld>
            <a:endParaRPr lang="en-US"/>
          </a:p>
        </p:txBody>
      </p:sp>
      <p:sp>
        <p:nvSpPr>
          <p:cNvPr id="5" name="Footer Placeholder 4">
            <a:extLst>
              <a:ext uri="{FF2B5EF4-FFF2-40B4-BE49-F238E27FC236}">
                <a16:creationId xmlns:a16="http://schemas.microsoft.com/office/drawing/2014/main" id="{581AB28D-5B97-1F4E-B1B0-6E12E328B15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A0C38C0-E69F-004E-B214-BDB4985E9568}"/>
              </a:ext>
            </a:extLst>
          </p:cNvPr>
          <p:cNvSpPr>
            <a:spLocks noGrp="1"/>
          </p:cNvSpPr>
          <p:nvPr>
            <p:ph type="sldNum" sz="quarter" idx="12"/>
          </p:nvPr>
        </p:nvSpPr>
        <p:spPr>
          <a:xfrm>
            <a:off x="8610600" y="6356350"/>
            <a:ext cx="2743200" cy="365125"/>
          </a:xfrm>
          <a:prstGeom prst="rect">
            <a:avLst/>
          </a:prstGeom>
        </p:spPr>
        <p:txBody>
          <a:bodyPr/>
          <a:lstStyle/>
          <a:p>
            <a:fld id="{3689A302-A5E5-6E47-8B92-7716D9A864E1}" type="slidenum">
              <a:rPr lang="en-US" smtClean="0"/>
              <a:t>‹#›</a:t>
            </a:fld>
            <a:endParaRPr lang="en-US"/>
          </a:p>
        </p:txBody>
      </p:sp>
    </p:spTree>
    <p:extLst>
      <p:ext uri="{BB962C8B-B14F-4D97-AF65-F5344CB8AC3E}">
        <p14:creationId xmlns:p14="http://schemas.microsoft.com/office/powerpoint/2010/main" val="5634724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D71D93-AF8A-7E4C-B4CB-659B357EB3A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AA6458A-44ED-214B-A428-0BEAB2E21A2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A932F4-7B15-F24E-8A9D-B4EBFB389B69}"/>
              </a:ext>
            </a:extLst>
          </p:cNvPr>
          <p:cNvSpPr>
            <a:spLocks noGrp="1"/>
          </p:cNvSpPr>
          <p:nvPr>
            <p:ph type="dt" sz="half" idx="10"/>
          </p:nvPr>
        </p:nvSpPr>
        <p:spPr>
          <a:xfrm>
            <a:off x="838200" y="6356350"/>
            <a:ext cx="2743200" cy="365125"/>
          </a:xfrm>
          <a:prstGeom prst="rect">
            <a:avLst/>
          </a:prstGeom>
        </p:spPr>
        <p:txBody>
          <a:bodyPr/>
          <a:lstStyle/>
          <a:p>
            <a:fld id="{886C0F92-475A-1F4C-840A-E9F235A4BE95}" type="datetimeFigureOut">
              <a:rPr lang="en-US" smtClean="0"/>
              <a:t>5/29/20</a:t>
            </a:fld>
            <a:endParaRPr lang="en-US"/>
          </a:p>
        </p:txBody>
      </p:sp>
      <p:sp>
        <p:nvSpPr>
          <p:cNvPr id="5" name="Footer Placeholder 4">
            <a:extLst>
              <a:ext uri="{FF2B5EF4-FFF2-40B4-BE49-F238E27FC236}">
                <a16:creationId xmlns:a16="http://schemas.microsoft.com/office/drawing/2014/main" id="{B3562C69-4F4B-1D40-A987-6218D3E19B1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C5177F6-4362-104C-A2B2-176EE7F1608A}"/>
              </a:ext>
            </a:extLst>
          </p:cNvPr>
          <p:cNvSpPr>
            <a:spLocks noGrp="1"/>
          </p:cNvSpPr>
          <p:nvPr>
            <p:ph type="sldNum" sz="quarter" idx="12"/>
          </p:nvPr>
        </p:nvSpPr>
        <p:spPr>
          <a:xfrm>
            <a:off x="8610600" y="6356350"/>
            <a:ext cx="2743200" cy="365125"/>
          </a:xfrm>
          <a:prstGeom prst="rect">
            <a:avLst/>
          </a:prstGeom>
        </p:spPr>
        <p:txBody>
          <a:bodyPr/>
          <a:lstStyle/>
          <a:p>
            <a:fld id="{3689A302-A5E5-6E47-8B92-7716D9A864E1}" type="slidenum">
              <a:rPr lang="en-US" smtClean="0"/>
              <a:t>‹#›</a:t>
            </a:fld>
            <a:endParaRPr lang="en-US"/>
          </a:p>
        </p:txBody>
      </p:sp>
    </p:spTree>
    <p:extLst>
      <p:ext uri="{BB962C8B-B14F-4D97-AF65-F5344CB8AC3E}">
        <p14:creationId xmlns:p14="http://schemas.microsoft.com/office/powerpoint/2010/main" val="14693822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B7C0F44-3A00-4A45-A88B-3869CB89B07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03CE3C9-974B-AA41-8FED-7E27D362C4A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9970A8-B23F-BE4B-A83D-657AA2E998BC}"/>
              </a:ext>
            </a:extLst>
          </p:cNvPr>
          <p:cNvSpPr>
            <a:spLocks noGrp="1"/>
          </p:cNvSpPr>
          <p:nvPr>
            <p:ph type="dt" sz="half" idx="10"/>
          </p:nvPr>
        </p:nvSpPr>
        <p:spPr>
          <a:xfrm>
            <a:off x="838200" y="6356350"/>
            <a:ext cx="2743200" cy="365125"/>
          </a:xfrm>
          <a:prstGeom prst="rect">
            <a:avLst/>
          </a:prstGeom>
        </p:spPr>
        <p:txBody>
          <a:bodyPr/>
          <a:lstStyle/>
          <a:p>
            <a:fld id="{886C0F92-475A-1F4C-840A-E9F235A4BE95}" type="datetimeFigureOut">
              <a:rPr lang="en-US" smtClean="0"/>
              <a:t>5/29/20</a:t>
            </a:fld>
            <a:endParaRPr lang="en-US"/>
          </a:p>
        </p:txBody>
      </p:sp>
      <p:sp>
        <p:nvSpPr>
          <p:cNvPr id="5" name="Footer Placeholder 4">
            <a:extLst>
              <a:ext uri="{FF2B5EF4-FFF2-40B4-BE49-F238E27FC236}">
                <a16:creationId xmlns:a16="http://schemas.microsoft.com/office/drawing/2014/main" id="{62843C52-D91E-064A-B431-7C56ABCBEF6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284F647-F836-324C-A5D9-B88C68869D32}"/>
              </a:ext>
            </a:extLst>
          </p:cNvPr>
          <p:cNvSpPr>
            <a:spLocks noGrp="1"/>
          </p:cNvSpPr>
          <p:nvPr>
            <p:ph type="sldNum" sz="quarter" idx="12"/>
          </p:nvPr>
        </p:nvSpPr>
        <p:spPr>
          <a:xfrm>
            <a:off x="8610600" y="6356350"/>
            <a:ext cx="2743200" cy="365125"/>
          </a:xfrm>
          <a:prstGeom prst="rect">
            <a:avLst/>
          </a:prstGeom>
        </p:spPr>
        <p:txBody>
          <a:bodyPr/>
          <a:lstStyle/>
          <a:p>
            <a:fld id="{3689A302-A5E5-6E47-8B92-7716D9A864E1}" type="slidenum">
              <a:rPr lang="en-US" smtClean="0"/>
              <a:t>‹#›</a:t>
            </a:fld>
            <a:endParaRPr lang="en-US"/>
          </a:p>
        </p:txBody>
      </p:sp>
    </p:spTree>
    <p:extLst>
      <p:ext uri="{BB962C8B-B14F-4D97-AF65-F5344CB8AC3E}">
        <p14:creationId xmlns:p14="http://schemas.microsoft.com/office/powerpoint/2010/main" val="9756282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90A7E0-67C9-E447-9137-33FAA5F5BE0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3FF02C0-95A2-9B48-8861-96420CBC351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243728-79D0-CC49-B59E-15756BC4F00B}"/>
              </a:ext>
            </a:extLst>
          </p:cNvPr>
          <p:cNvSpPr>
            <a:spLocks noGrp="1"/>
          </p:cNvSpPr>
          <p:nvPr>
            <p:ph type="dt" sz="half" idx="10"/>
          </p:nvPr>
        </p:nvSpPr>
        <p:spPr>
          <a:xfrm>
            <a:off x="838200" y="6356350"/>
            <a:ext cx="2743200" cy="365125"/>
          </a:xfrm>
          <a:prstGeom prst="rect">
            <a:avLst/>
          </a:prstGeom>
        </p:spPr>
        <p:txBody>
          <a:bodyPr/>
          <a:lstStyle/>
          <a:p>
            <a:fld id="{886C0F92-475A-1F4C-840A-E9F235A4BE95}" type="datetimeFigureOut">
              <a:rPr lang="en-US" smtClean="0"/>
              <a:t>5/29/20</a:t>
            </a:fld>
            <a:endParaRPr lang="en-US"/>
          </a:p>
        </p:txBody>
      </p:sp>
      <p:sp>
        <p:nvSpPr>
          <p:cNvPr id="5" name="Footer Placeholder 4">
            <a:extLst>
              <a:ext uri="{FF2B5EF4-FFF2-40B4-BE49-F238E27FC236}">
                <a16:creationId xmlns:a16="http://schemas.microsoft.com/office/drawing/2014/main" id="{10A9B1DE-CFB5-8A45-8BB2-CD9A08E4435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C846FE9-DFCE-244D-ABF4-AECBA31FD4A1}"/>
              </a:ext>
            </a:extLst>
          </p:cNvPr>
          <p:cNvSpPr>
            <a:spLocks noGrp="1"/>
          </p:cNvSpPr>
          <p:nvPr>
            <p:ph type="sldNum" sz="quarter" idx="12"/>
          </p:nvPr>
        </p:nvSpPr>
        <p:spPr>
          <a:xfrm>
            <a:off x="8610600" y="6356350"/>
            <a:ext cx="2743200" cy="365125"/>
          </a:xfrm>
          <a:prstGeom prst="rect">
            <a:avLst/>
          </a:prstGeom>
        </p:spPr>
        <p:txBody>
          <a:bodyPr/>
          <a:lstStyle/>
          <a:p>
            <a:fld id="{3689A302-A5E5-6E47-8B92-7716D9A864E1}" type="slidenum">
              <a:rPr lang="en-US" smtClean="0"/>
              <a:t>‹#›</a:t>
            </a:fld>
            <a:endParaRPr lang="en-US"/>
          </a:p>
        </p:txBody>
      </p:sp>
    </p:spTree>
    <p:extLst>
      <p:ext uri="{BB962C8B-B14F-4D97-AF65-F5344CB8AC3E}">
        <p14:creationId xmlns:p14="http://schemas.microsoft.com/office/powerpoint/2010/main" val="19633787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828D2-56DD-244E-A227-E1DA0892C67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0A11110-F222-7E44-8A10-DA1762D1E1F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237D7EE-6993-8E4F-A9AB-35D793A7A33B}"/>
              </a:ext>
            </a:extLst>
          </p:cNvPr>
          <p:cNvSpPr>
            <a:spLocks noGrp="1"/>
          </p:cNvSpPr>
          <p:nvPr>
            <p:ph type="dt" sz="half" idx="10"/>
          </p:nvPr>
        </p:nvSpPr>
        <p:spPr>
          <a:xfrm>
            <a:off x="838200" y="6356350"/>
            <a:ext cx="2743200" cy="365125"/>
          </a:xfrm>
          <a:prstGeom prst="rect">
            <a:avLst/>
          </a:prstGeom>
        </p:spPr>
        <p:txBody>
          <a:bodyPr/>
          <a:lstStyle/>
          <a:p>
            <a:fld id="{886C0F92-475A-1F4C-840A-E9F235A4BE95}" type="datetimeFigureOut">
              <a:rPr lang="en-US" smtClean="0"/>
              <a:t>5/29/20</a:t>
            </a:fld>
            <a:endParaRPr lang="en-US"/>
          </a:p>
        </p:txBody>
      </p:sp>
      <p:sp>
        <p:nvSpPr>
          <p:cNvPr id="5" name="Footer Placeholder 4">
            <a:extLst>
              <a:ext uri="{FF2B5EF4-FFF2-40B4-BE49-F238E27FC236}">
                <a16:creationId xmlns:a16="http://schemas.microsoft.com/office/drawing/2014/main" id="{BA1732E9-7FBE-C046-AC44-DCF155903AC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1A503EE-E56E-0A48-BED9-5489BFAF91C0}"/>
              </a:ext>
            </a:extLst>
          </p:cNvPr>
          <p:cNvSpPr>
            <a:spLocks noGrp="1"/>
          </p:cNvSpPr>
          <p:nvPr>
            <p:ph type="sldNum" sz="quarter" idx="12"/>
          </p:nvPr>
        </p:nvSpPr>
        <p:spPr>
          <a:xfrm>
            <a:off x="8610600" y="6356350"/>
            <a:ext cx="2743200" cy="365125"/>
          </a:xfrm>
          <a:prstGeom prst="rect">
            <a:avLst/>
          </a:prstGeom>
        </p:spPr>
        <p:txBody>
          <a:bodyPr/>
          <a:lstStyle/>
          <a:p>
            <a:fld id="{3689A302-A5E5-6E47-8B92-7716D9A864E1}" type="slidenum">
              <a:rPr lang="en-US" smtClean="0"/>
              <a:t>‹#›</a:t>
            </a:fld>
            <a:endParaRPr lang="en-US"/>
          </a:p>
        </p:txBody>
      </p:sp>
    </p:spTree>
    <p:extLst>
      <p:ext uri="{BB962C8B-B14F-4D97-AF65-F5344CB8AC3E}">
        <p14:creationId xmlns:p14="http://schemas.microsoft.com/office/powerpoint/2010/main" val="6793012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E5B8DF-B2C2-1245-9F95-AB31734F50D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0BFF15-B6AB-3549-975B-606C9BE79E7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441E152-E339-4748-9751-E57CEE5FD19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91FA41B-1958-3A4F-A445-4EA474F7ED2B}"/>
              </a:ext>
            </a:extLst>
          </p:cNvPr>
          <p:cNvSpPr>
            <a:spLocks noGrp="1"/>
          </p:cNvSpPr>
          <p:nvPr>
            <p:ph type="dt" sz="half" idx="10"/>
          </p:nvPr>
        </p:nvSpPr>
        <p:spPr>
          <a:xfrm>
            <a:off x="838200" y="6356350"/>
            <a:ext cx="2743200" cy="365125"/>
          </a:xfrm>
          <a:prstGeom prst="rect">
            <a:avLst/>
          </a:prstGeom>
        </p:spPr>
        <p:txBody>
          <a:bodyPr/>
          <a:lstStyle/>
          <a:p>
            <a:fld id="{886C0F92-475A-1F4C-840A-E9F235A4BE95}" type="datetimeFigureOut">
              <a:rPr lang="en-US" smtClean="0"/>
              <a:t>5/29/20</a:t>
            </a:fld>
            <a:endParaRPr lang="en-US"/>
          </a:p>
        </p:txBody>
      </p:sp>
      <p:sp>
        <p:nvSpPr>
          <p:cNvPr id="6" name="Footer Placeholder 5">
            <a:extLst>
              <a:ext uri="{FF2B5EF4-FFF2-40B4-BE49-F238E27FC236}">
                <a16:creationId xmlns:a16="http://schemas.microsoft.com/office/drawing/2014/main" id="{C04AC56A-4ED5-8541-BADE-032897AE5B0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FE12C35-7EF2-3840-957D-F4D696D75CC3}"/>
              </a:ext>
            </a:extLst>
          </p:cNvPr>
          <p:cNvSpPr>
            <a:spLocks noGrp="1"/>
          </p:cNvSpPr>
          <p:nvPr>
            <p:ph type="sldNum" sz="quarter" idx="12"/>
          </p:nvPr>
        </p:nvSpPr>
        <p:spPr>
          <a:xfrm>
            <a:off x="8610600" y="6356350"/>
            <a:ext cx="2743200" cy="365125"/>
          </a:xfrm>
          <a:prstGeom prst="rect">
            <a:avLst/>
          </a:prstGeom>
        </p:spPr>
        <p:txBody>
          <a:bodyPr/>
          <a:lstStyle/>
          <a:p>
            <a:fld id="{3689A302-A5E5-6E47-8B92-7716D9A864E1}" type="slidenum">
              <a:rPr lang="en-US" smtClean="0"/>
              <a:t>‹#›</a:t>
            </a:fld>
            <a:endParaRPr lang="en-US"/>
          </a:p>
        </p:txBody>
      </p:sp>
    </p:spTree>
    <p:extLst>
      <p:ext uri="{BB962C8B-B14F-4D97-AF65-F5344CB8AC3E}">
        <p14:creationId xmlns:p14="http://schemas.microsoft.com/office/powerpoint/2010/main" val="18946703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DBD02D-9A1A-7440-ACBD-9F728167F27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46DED55-FADB-5A4C-A525-1FE729C658E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00D1B31-01BF-9C49-A91B-99E8409713F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BECBF5F-3720-C245-B054-6B222756D55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7916CB0-D9FE-AA41-BF8D-23D9A1C1EE8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E16BBE2-3213-5B4F-A853-BD316EB62A94}"/>
              </a:ext>
            </a:extLst>
          </p:cNvPr>
          <p:cNvSpPr>
            <a:spLocks noGrp="1"/>
          </p:cNvSpPr>
          <p:nvPr>
            <p:ph type="dt" sz="half" idx="10"/>
          </p:nvPr>
        </p:nvSpPr>
        <p:spPr>
          <a:xfrm>
            <a:off x="838200" y="6356350"/>
            <a:ext cx="2743200" cy="365125"/>
          </a:xfrm>
          <a:prstGeom prst="rect">
            <a:avLst/>
          </a:prstGeom>
        </p:spPr>
        <p:txBody>
          <a:bodyPr/>
          <a:lstStyle/>
          <a:p>
            <a:fld id="{886C0F92-475A-1F4C-840A-E9F235A4BE95}" type="datetimeFigureOut">
              <a:rPr lang="en-US" smtClean="0"/>
              <a:t>5/29/20</a:t>
            </a:fld>
            <a:endParaRPr lang="en-US"/>
          </a:p>
        </p:txBody>
      </p:sp>
      <p:sp>
        <p:nvSpPr>
          <p:cNvPr id="8" name="Footer Placeholder 7">
            <a:extLst>
              <a:ext uri="{FF2B5EF4-FFF2-40B4-BE49-F238E27FC236}">
                <a16:creationId xmlns:a16="http://schemas.microsoft.com/office/drawing/2014/main" id="{69542E4D-5720-874C-AE70-FF9E1A310DB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3AD3E92B-A2BB-A545-8541-15667FAF7B6B}"/>
              </a:ext>
            </a:extLst>
          </p:cNvPr>
          <p:cNvSpPr>
            <a:spLocks noGrp="1"/>
          </p:cNvSpPr>
          <p:nvPr>
            <p:ph type="sldNum" sz="quarter" idx="12"/>
          </p:nvPr>
        </p:nvSpPr>
        <p:spPr>
          <a:xfrm>
            <a:off x="8610600" y="6356350"/>
            <a:ext cx="2743200" cy="365125"/>
          </a:xfrm>
          <a:prstGeom prst="rect">
            <a:avLst/>
          </a:prstGeom>
        </p:spPr>
        <p:txBody>
          <a:bodyPr/>
          <a:lstStyle/>
          <a:p>
            <a:fld id="{3689A302-A5E5-6E47-8B92-7716D9A864E1}" type="slidenum">
              <a:rPr lang="en-US" smtClean="0"/>
              <a:t>‹#›</a:t>
            </a:fld>
            <a:endParaRPr lang="en-US"/>
          </a:p>
        </p:txBody>
      </p:sp>
    </p:spTree>
    <p:extLst>
      <p:ext uri="{BB962C8B-B14F-4D97-AF65-F5344CB8AC3E}">
        <p14:creationId xmlns:p14="http://schemas.microsoft.com/office/powerpoint/2010/main" val="9394064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D448F1-2512-A444-A62B-2419B8F040E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CBE7932-96B3-CC49-B209-307DAD0300ED}"/>
              </a:ext>
            </a:extLst>
          </p:cNvPr>
          <p:cNvSpPr>
            <a:spLocks noGrp="1"/>
          </p:cNvSpPr>
          <p:nvPr>
            <p:ph type="dt" sz="half" idx="10"/>
          </p:nvPr>
        </p:nvSpPr>
        <p:spPr>
          <a:xfrm>
            <a:off x="838200" y="6356350"/>
            <a:ext cx="2743200" cy="365125"/>
          </a:xfrm>
          <a:prstGeom prst="rect">
            <a:avLst/>
          </a:prstGeom>
        </p:spPr>
        <p:txBody>
          <a:bodyPr/>
          <a:lstStyle/>
          <a:p>
            <a:fld id="{886C0F92-475A-1F4C-840A-E9F235A4BE95}" type="datetimeFigureOut">
              <a:rPr lang="en-US" smtClean="0"/>
              <a:t>5/29/20</a:t>
            </a:fld>
            <a:endParaRPr lang="en-US"/>
          </a:p>
        </p:txBody>
      </p:sp>
      <p:sp>
        <p:nvSpPr>
          <p:cNvPr id="4" name="Footer Placeholder 3">
            <a:extLst>
              <a:ext uri="{FF2B5EF4-FFF2-40B4-BE49-F238E27FC236}">
                <a16:creationId xmlns:a16="http://schemas.microsoft.com/office/drawing/2014/main" id="{C40FCC5A-5646-A54E-A2ED-32DAD2E49BF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6841B86-1D7A-6448-8D84-FD2C63E431C0}"/>
              </a:ext>
            </a:extLst>
          </p:cNvPr>
          <p:cNvSpPr>
            <a:spLocks noGrp="1"/>
          </p:cNvSpPr>
          <p:nvPr>
            <p:ph type="sldNum" sz="quarter" idx="12"/>
          </p:nvPr>
        </p:nvSpPr>
        <p:spPr>
          <a:xfrm>
            <a:off x="8610600" y="6356350"/>
            <a:ext cx="2743200" cy="365125"/>
          </a:xfrm>
          <a:prstGeom prst="rect">
            <a:avLst/>
          </a:prstGeom>
        </p:spPr>
        <p:txBody>
          <a:bodyPr/>
          <a:lstStyle/>
          <a:p>
            <a:fld id="{3689A302-A5E5-6E47-8B92-7716D9A864E1}" type="slidenum">
              <a:rPr lang="en-US" smtClean="0"/>
              <a:t>‹#›</a:t>
            </a:fld>
            <a:endParaRPr lang="en-US"/>
          </a:p>
        </p:txBody>
      </p:sp>
    </p:spTree>
    <p:extLst>
      <p:ext uri="{BB962C8B-B14F-4D97-AF65-F5344CB8AC3E}">
        <p14:creationId xmlns:p14="http://schemas.microsoft.com/office/powerpoint/2010/main" val="7752013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BE42C84-08AD-D74C-BC59-DB1817A949D5}"/>
              </a:ext>
            </a:extLst>
          </p:cNvPr>
          <p:cNvSpPr>
            <a:spLocks noGrp="1"/>
          </p:cNvSpPr>
          <p:nvPr>
            <p:ph type="dt" sz="half" idx="10"/>
          </p:nvPr>
        </p:nvSpPr>
        <p:spPr>
          <a:xfrm>
            <a:off x="838200" y="6356350"/>
            <a:ext cx="2743200" cy="365125"/>
          </a:xfrm>
          <a:prstGeom prst="rect">
            <a:avLst/>
          </a:prstGeom>
        </p:spPr>
        <p:txBody>
          <a:bodyPr/>
          <a:lstStyle/>
          <a:p>
            <a:fld id="{886C0F92-475A-1F4C-840A-E9F235A4BE95}" type="datetimeFigureOut">
              <a:rPr lang="en-US" smtClean="0"/>
              <a:t>5/29/20</a:t>
            </a:fld>
            <a:endParaRPr lang="en-US"/>
          </a:p>
        </p:txBody>
      </p:sp>
      <p:sp>
        <p:nvSpPr>
          <p:cNvPr id="3" name="Footer Placeholder 2">
            <a:extLst>
              <a:ext uri="{FF2B5EF4-FFF2-40B4-BE49-F238E27FC236}">
                <a16:creationId xmlns:a16="http://schemas.microsoft.com/office/drawing/2014/main" id="{42EEADBE-83DF-7845-8095-ED6FFBB77CC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B1A4AAA0-E11F-A444-989C-5F8C3B09C3ED}"/>
              </a:ext>
            </a:extLst>
          </p:cNvPr>
          <p:cNvSpPr>
            <a:spLocks noGrp="1"/>
          </p:cNvSpPr>
          <p:nvPr>
            <p:ph type="sldNum" sz="quarter" idx="12"/>
          </p:nvPr>
        </p:nvSpPr>
        <p:spPr>
          <a:xfrm>
            <a:off x="8610600" y="6356350"/>
            <a:ext cx="2743200" cy="365125"/>
          </a:xfrm>
          <a:prstGeom prst="rect">
            <a:avLst/>
          </a:prstGeom>
        </p:spPr>
        <p:txBody>
          <a:bodyPr/>
          <a:lstStyle/>
          <a:p>
            <a:fld id="{3689A302-A5E5-6E47-8B92-7716D9A864E1}" type="slidenum">
              <a:rPr lang="en-US" smtClean="0"/>
              <a:t>‹#›</a:t>
            </a:fld>
            <a:endParaRPr lang="en-US"/>
          </a:p>
        </p:txBody>
      </p:sp>
    </p:spTree>
    <p:extLst>
      <p:ext uri="{BB962C8B-B14F-4D97-AF65-F5344CB8AC3E}">
        <p14:creationId xmlns:p14="http://schemas.microsoft.com/office/powerpoint/2010/main" val="9520017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2C66B9-717E-164D-B749-AE33C5B6B70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18CBC51-F375-C145-A9FB-3B14D1A0BB3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513B1E7-50B5-3A4E-A3B7-396386DEA8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BE9FCD-EA99-C548-923D-EBAFD94C72B2}"/>
              </a:ext>
            </a:extLst>
          </p:cNvPr>
          <p:cNvSpPr>
            <a:spLocks noGrp="1"/>
          </p:cNvSpPr>
          <p:nvPr>
            <p:ph type="dt" sz="half" idx="10"/>
          </p:nvPr>
        </p:nvSpPr>
        <p:spPr>
          <a:xfrm>
            <a:off x="838200" y="6356350"/>
            <a:ext cx="2743200" cy="365125"/>
          </a:xfrm>
          <a:prstGeom prst="rect">
            <a:avLst/>
          </a:prstGeom>
        </p:spPr>
        <p:txBody>
          <a:bodyPr/>
          <a:lstStyle/>
          <a:p>
            <a:fld id="{886C0F92-475A-1F4C-840A-E9F235A4BE95}" type="datetimeFigureOut">
              <a:rPr lang="en-US" smtClean="0"/>
              <a:t>5/29/20</a:t>
            </a:fld>
            <a:endParaRPr lang="en-US"/>
          </a:p>
        </p:txBody>
      </p:sp>
      <p:sp>
        <p:nvSpPr>
          <p:cNvPr id="6" name="Footer Placeholder 5">
            <a:extLst>
              <a:ext uri="{FF2B5EF4-FFF2-40B4-BE49-F238E27FC236}">
                <a16:creationId xmlns:a16="http://schemas.microsoft.com/office/drawing/2014/main" id="{521465B6-A733-234B-90D9-4D99D3AC92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5102C0F-F2A5-6C4C-9DA4-371EB0BC3B03}"/>
              </a:ext>
            </a:extLst>
          </p:cNvPr>
          <p:cNvSpPr>
            <a:spLocks noGrp="1"/>
          </p:cNvSpPr>
          <p:nvPr>
            <p:ph type="sldNum" sz="quarter" idx="12"/>
          </p:nvPr>
        </p:nvSpPr>
        <p:spPr>
          <a:xfrm>
            <a:off x="8610600" y="6356350"/>
            <a:ext cx="2743200" cy="365125"/>
          </a:xfrm>
          <a:prstGeom prst="rect">
            <a:avLst/>
          </a:prstGeom>
        </p:spPr>
        <p:txBody>
          <a:bodyPr/>
          <a:lstStyle/>
          <a:p>
            <a:fld id="{3689A302-A5E5-6E47-8B92-7716D9A864E1}" type="slidenum">
              <a:rPr lang="en-US" smtClean="0"/>
              <a:t>‹#›</a:t>
            </a:fld>
            <a:endParaRPr lang="en-US"/>
          </a:p>
        </p:txBody>
      </p:sp>
    </p:spTree>
    <p:extLst>
      <p:ext uri="{BB962C8B-B14F-4D97-AF65-F5344CB8AC3E}">
        <p14:creationId xmlns:p14="http://schemas.microsoft.com/office/powerpoint/2010/main" val="17510009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6C001-8501-EA42-BD8C-9C855CBC027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7CA58EF-2C70-7643-8E17-62B22DE4625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B4E4777-69D2-4D40-ABE7-CB98EC7716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02CB63-1A93-A94E-B025-5B6D97836731}"/>
              </a:ext>
            </a:extLst>
          </p:cNvPr>
          <p:cNvSpPr>
            <a:spLocks noGrp="1"/>
          </p:cNvSpPr>
          <p:nvPr>
            <p:ph type="dt" sz="half" idx="10"/>
          </p:nvPr>
        </p:nvSpPr>
        <p:spPr>
          <a:xfrm>
            <a:off x="838200" y="6356350"/>
            <a:ext cx="2743200" cy="365125"/>
          </a:xfrm>
          <a:prstGeom prst="rect">
            <a:avLst/>
          </a:prstGeom>
        </p:spPr>
        <p:txBody>
          <a:bodyPr/>
          <a:lstStyle/>
          <a:p>
            <a:fld id="{886C0F92-475A-1F4C-840A-E9F235A4BE95}" type="datetimeFigureOut">
              <a:rPr lang="en-US" smtClean="0"/>
              <a:t>5/29/20</a:t>
            </a:fld>
            <a:endParaRPr lang="en-US"/>
          </a:p>
        </p:txBody>
      </p:sp>
      <p:sp>
        <p:nvSpPr>
          <p:cNvPr id="6" name="Footer Placeholder 5">
            <a:extLst>
              <a:ext uri="{FF2B5EF4-FFF2-40B4-BE49-F238E27FC236}">
                <a16:creationId xmlns:a16="http://schemas.microsoft.com/office/drawing/2014/main" id="{42DD5EF9-B654-124F-8D4D-5D966D7DBB8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D3D84D0-CA2A-7D45-BAD1-EC11FB015CC1}"/>
              </a:ext>
            </a:extLst>
          </p:cNvPr>
          <p:cNvSpPr>
            <a:spLocks noGrp="1"/>
          </p:cNvSpPr>
          <p:nvPr>
            <p:ph type="sldNum" sz="quarter" idx="12"/>
          </p:nvPr>
        </p:nvSpPr>
        <p:spPr>
          <a:xfrm>
            <a:off x="8610600" y="6356350"/>
            <a:ext cx="2743200" cy="365125"/>
          </a:xfrm>
          <a:prstGeom prst="rect">
            <a:avLst/>
          </a:prstGeom>
        </p:spPr>
        <p:txBody>
          <a:bodyPr/>
          <a:lstStyle/>
          <a:p>
            <a:fld id="{3689A302-A5E5-6E47-8B92-7716D9A864E1}" type="slidenum">
              <a:rPr lang="en-US" smtClean="0"/>
              <a:t>‹#›</a:t>
            </a:fld>
            <a:endParaRPr lang="en-US"/>
          </a:p>
        </p:txBody>
      </p:sp>
    </p:spTree>
    <p:extLst>
      <p:ext uri="{BB962C8B-B14F-4D97-AF65-F5344CB8AC3E}">
        <p14:creationId xmlns:p14="http://schemas.microsoft.com/office/powerpoint/2010/main" val="40763490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2314E8-5803-004B-8F8B-DD940E3CBA3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B54CF8D-C47C-C241-8F78-3D7F84052B9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114114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hyperlink" Target="https://github.com/FHIR/sushi/releases/tag/v0.13.0-beta.2" TargetMode="External"/><Relationship Id="rId2" Type="http://schemas.openxmlformats.org/officeDocument/2006/relationships/hyperlink" Target="https://github.com/FHIR/sushi/releases/tag/v0.13.0-beta.1" TargetMode="External"/><Relationship Id="rId1" Type="http://schemas.openxmlformats.org/officeDocument/2006/relationships/slideLayout" Target="../slideLayouts/slideLayout6.xml"/><Relationship Id="rId4" Type="http://schemas.openxmlformats.org/officeDocument/2006/relationships/hyperlink" Target="http://build.fhir.org/ig/HL7/fhir-shorthand/branches/beta/sushi.html"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2.tiff"/></Relationships>
</file>

<file path=ppt/slides/_rels/slide4.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4.tiff"/></Relationships>
</file>

<file path=ppt/slides/_rels/slide5.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7.tiff"/><Relationship Id="rId4" Type="http://schemas.openxmlformats.org/officeDocument/2006/relationships/image" Target="../media/image6.tiff"/></Relationships>
</file>

<file path=ppt/slides/_rels/slide6.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9.tiff"/></Relationships>
</file>

<file path=ppt/slides/_rels/slide7.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11.tiff"/></Relationships>
</file>

<file path=ppt/slides/_rels/slide8.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13.tiff"/></Relationships>
</file>

<file path=ppt/slides/_rels/slide9.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534F0D6-71F3-7D40-8C73-8973AD419319}"/>
              </a:ext>
            </a:extLst>
          </p:cNvPr>
          <p:cNvSpPr/>
          <p:nvPr/>
        </p:nvSpPr>
        <p:spPr>
          <a:xfrm>
            <a:off x="0" y="3509962"/>
            <a:ext cx="12192000" cy="919957"/>
          </a:xfrm>
          <a:prstGeom prst="rect">
            <a:avLst/>
          </a:prstGeom>
          <a:solidFill>
            <a:schemeClr val="bg1">
              <a:lumMod val="8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24B2FD95-357D-614B-8955-7FC2B24C254C}"/>
              </a:ext>
            </a:extLst>
          </p:cNvPr>
          <p:cNvSpPr/>
          <p:nvPr/>
        </p:nvSpPr>
        <p:spPr>
          <a:xfrm>
            <a:off x="1" y="-1"/>
            <a:ext cx="12192000" cy="35099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F927677-D44A-284B-81C7-2F917CBF23AA}"/>
              </a:ext>
            </a:extLst>
          </p:cNvPr>
          <p:cNvSpPr>
            <a:spLocks noGrp="1"/>
          </p:cNvSpPr>
          <p:nvPr>
            <p:ph type="ctrTitle"/>
          </p:nvPr>
        </p:nvSpPr>
        <p:spPr>
          <a:xfrm>
            <a:off x="1277983" y="1600198"/>
            <a:ext cx="9636034" cy="1909763"/>
          </a:xfrm>
        </p:spPr>
        <p:txBody>
          <a:bodyPr>
            <a:normAutofit/>
          </a:bodyPr>
          <a:lstStyle/>
          <a:p>
            <a:r>
              <a:rPr lang="en-US" dirty="0">
                <a:solidFill>
                  <a:schemeClr val="bg1"/>
                </a:solidFill>
              </a:rPr>
              <a:t>SUSHI / IG Publisher Integration and Configuration</a:t>
            </a:r>
          </a:p>
        </p:txBody>
      </p:sp>
      <p:sp>
        <p:nvSpPr>
          <p:cNvPr id="3" name="Subtitle 2">
            <a:extLst>
              <a:ext uri="{FF2B5EF4-FFF2-40B4-BE49-F238E27FC236}">
                <a16:creationId xmlns:a16="http://schemas.microsoft.com/office/drawing/2014/main" id="{FC4E18A0-8501-BE4C-870F-4A1F56A70BF4}"/>
              </a:ext>
            </a:extLst>
          </p:cNvPr>
          <p:cNvSpPr>
            <a:spLocks noGrp="1"/>
          </p:cNvSpPr>
          <p:nvPr>
            <p:ph type="subTitle" idx="1"/>
          </p:nvPr>
        </p:nvSpPr>
        <p:spPr>
          <a:xfrm>
            <a:off x="1524000" y="3775604"/>
            <a:ext cx="9144000" cy="493168"/>
          </a:xfrm>
        </p:spPr>
        <p:txBody>
          <a:bodyPr>
            <a:normAutofit/>
          </a:bodyPr>
          <a:lstStyle/>
          <a:p>
            <a:r>
              <a:rPr lang="en-US" sz="2800" dirty="0">
                <a:solidFill>
                  <a:srgbClr val="2F5597"/>
                </a:solidFill>
              </a:rPr>
              <a:t>Featuring: SUSHI Configuration Beta Overview</a:t>
            </a:r>
          </a:p>
        </p:txBody>
      </p:sp>
      <p:sp>
        <p:nvSpPr>
          <p:cNvPr id="9" name="TextBox 8">
            <a:extLst>
              <a:ext uri="{FF2B5EF4-FFF2-40B4-BE49-F238E27FC236}">
                <a16:creationId xmlns:a16="http://schemas.microsoft.com/office/drawing/2014/main" id="{820CBB7A-8D67-304E-8D39-E2C8205E3407}"/>
              </a:ext>
            </a:extLst>
          </p:cNvPr>
          <p:cNvSpPr txBox="1"/>
          <p:nvPr/>
        </p:nvSpPr>
        <p:spPr>
          <a:xfrm>
            <a:off x="36108" y="6653779"/>
            <a:ext cx="12155892" cy="253916"/>
          </a:xfrm>
          <a:prstGeom prst="rect">
            <a:avLst/>
          </a:prstGeom>
          <a:noFill/>
        </p:spPr>
        <p:txBody>
          <a:bodyPr wrap="none" rtlCol="0">
            <a:spAutoFit/>
          </a:bodyPr>
          <a:lstStyle/>
          <a:p>
            <a:r>
              <a:rPr lang="en-US" sz="1050" dirty="0">
                <a:solidFill>
                  <a:schemeClr val="tx1">
                    <a:lumMod val="50000"/>
                    <a:lumOff val="50000"/>
                  </a:schemeClr>
                </a:solidFill>
              </a:rPr>
              <a:t>© 2020 The MITRE Corporation. All rights reserved. Approved for Public Release 19-3439. Distribution Unlimited. HL7®, FHIR® and the flame design mark are the registered trademarks of Health Level Seven International</a:t>
            </a:r>
          </a:p>
        </p:txBody>
      </p:sp>
      <p:sp>
        <p:nvSpPr>
          <p:cNvPr id="10" name="TextBox 9">
            <a:extLst>
              <a:ext uri="{FF2B5EF4-FFF2-40B4-BE49-F238E27FC236}">
                <a16:creationId xmlns:a16="http://schemas.microsoft.com/office/drawing/2014/main" id="{11B23BA6-459C-9048-8C29-903A88AA499F}"/>
              </a:ext>
            </a:extLst>
          </p:cNvPr>
          <p:cNvSpPr txBox="1"/>
          <p:nvPr/>
        </p:nvSpPr>
        <p:spPr>
          <a:xfrm>
            <a:off x="5975267" y="5125065"/>
            <a:ext cx="3689151" cy="861774"/>
          </a:xfrm>
          <a:prstGeom prst="rect">
            <a:avLst/>
          </a:prstGeom>
          <a:noFill/>
        </p:spPr>
        <p:txBody>
          <a:bodyPr wrap="none" rtlCol="0">
            <a:spAutoFit/>
          </a:bodyPr>
          <a:lstStyle/>
          <a:p>
            <a:pPr algn="ctr"/>
            <a:r>
              <a:rPr lang="en-US" sz="1600" dirty="0">
                <a:solidFill>
                  <a:srgbClr val="2F5597"/>
                </a:solidFill>
              </a:rPr>
              <a:t>Mark Kramer</a:t>
            </a:r>
          </a:p>
          <a:p>
            <a:pPr algn="ctr"/>
            <a:r>
              <a:rPr lang="en-US" sz="1600" dirty="0">
                <a:solidFill>
                  <a:srgbClr val="2F5597"/>
                </a:solidFill>
              </a:rPr>
              <a:t>Chief Engineer for Health Technical Center</a:t>
            </a:r>
          </a:p>
          <a:p>
            <a:pPr algn="ctr"/>
            <a:r>
              <a:rPr lang="en-US" sz="1600" dirty="0">
                <a:solidFill>
                  <a:srgbClr val="2F5597"/>
                </a:solidFill>
              </a:rPr>
              <a:t>MITRE Corporation</a:t>
            </a:r>
          </a:p>
        </p:txBody>
      </p:sp>
      <p:sp>
        <p:nvSpPr>
          <p:cNvPr id="11" name="TextBox 10">
            <a:extLst>
              <a:ext uri="{FF2B5EF4-FFF2-40B4-BE49-F238E27FC236}">
                <a16:creationId xmlns:a16="http://schemas.microsoft.com/office/drawing/2014/main" id="{5EEA0AAF-49FC-344C-B4EF-F824B987B9F9}"/>
              </a:ext>
            </a:extLst>
          </p:cNvPr>
          <p:cNvSpPr txBox="1"/>
          <p:nvPr/>
        </p:nvSpPr>
        <p:spPr>
          <a:xfrm>
            <a:off x="2527582" y="5125065"/>
            <a:ext cx="3200427" cy="861774"/>
          </a:xfrm>
          <a:prstGeom prst="rect">
            <a:avLst/>
          </a:prstGeom>
          <a:noFill/>
        </p:spPr>
        <p:txBody>
          <a:bodyPr wrap="none" rtlCol="0">
            <a:spAutoFit/>
          </a:bodyPr>
          <a:lstStyle/>
          <a:p>
            <a:pPr algn="ctr"/>
            <a:r>
              <a:rPr lang="en-US" sz="1600" dirty="0">
                <a:solidFill>
                  <a:srgbClr val="2F5597"/>
                </a:solidFill>
              </a:rPr>
              <a:t>Chris Moesel</a:t>
            </a:r>
          </a:p>
          <a:p>
            <a:pPr algn="ctr"/>
            <a:r>
              <a:rPr lang="en-US" sz="1600" dirty="0">
                <a:solidFill>
                  <a:srgbClr val="2F5597"/>
                </a:solidFill>
              </a:rPr>
              <a:t>Principal Software Systems Engineer</a:t>
            </a:r>
          </a:p>
          <a:p>
            <a:pPr algn="ctr"/>
            <a:r>
              <a:rPr lang="en-US" sz="1600" dirty="0">
                <a:solidFill>
                  <a:srgbClr val="2F5597"/>
                </a:solidFill>
              </a:rPr>
              <a:t>MITRE Corporation</a:t>
            </a:r>
          </a:p>
        </p:txBody>
      </p:sp>
      <p:sp>
        <p:nvSpPr>
          <p:cNvPr id="6" name="TextBox 5">
            <a:extLst>
              <a:ext uri="{FF2B5EF4-FFF2-40B4-BE49-F238E27FC236}">
                <a16:creationId xmlns:a16="http://schemas.microsoft.com/office/drawing/2014/main" id="{11F323C6-0F97-4B43-A87E-DFABA1B7B994}"/>
              </a:ext>
            </a:extLst>
          </p:cNvPr>
          <p:cNvSpPr txBox="1"/>
          <p:nvPr/>
        </p:nvSpPr>
        <p:spPr>
          <a:xfrm>
            <a:off x="195943" y="6309363"/>
            <a:ext cx="11730446" cy="369332"/>
          </a:xfrm>
          <a:prstGeom prst="rect">
            <a:avLst/>
          </a:prstGeom>
          <a:noFill/>
        </p:spPr>
        <p:txBody>
          <a:bodyPr wrap="square" rtlCol="0">
            <a:spAutoFit/>
          </a:bodyPr>
          <a:lstStyle/>
          <a:p>
            <a:pPr algn="ctr"/>
            <a:r>
              <a:rPr lang="en-US" dirty="0">
                <a:solidFill>
                  <a:srgbClr val="FF0000"/>
                </a:solidFill>
              </a:rPr>
              <a:t>NOTE: Many of these slides include notes.  Please ensure that </a:t>
            </a:r>
            <a:r>
              <a:rPr lang="en-US" dirty="0" err="1">
                <a:solidFill>
                  <a:srgbClr val="FF0000"/>
                </a:solidFill>
              </a:rPr>
              <a:t>Powerpoint</a:t>
            </a:r>
            <a:r>
              <a:rPr lang="en-US" dirty="0">
                <a:solidFill>
                  <a:srgbClr val="FF0000"/>
                </a:solidFill>
              </a:rPr>
              <a:t> is configured to show notes.</a:t>
            </a:r>
          </a:p>
        </p:txBody>
      </p:sp>
    </p:spTree>
    <p:extLst>
      <p:ext uri="{BB962C8B-B14F-4D97-AF65-F5344CB8AC3E}">
        <p14:creationId xmlns:p14="http://schemas.microsoft.com/office/powerpoint/2010/main" val="29925112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8A0AB932-2ED6-374B-9821-0E77BBDF0AEC}"/>
              </a:ext>
            </a:extLst>
          </p:cNvPr>
          <p:cNvSpPr/>
          <p:nvPr/>
        </p:nvSpPr>
        <p:spPr>
          <a:xfrm>
            <a:off x="6892609" y="4827725"/>
            <a:ext cx="2060725" cy="256684"/>
          </a:xfrm>
          <a:prstGeom prst="rect">
            <a:avLst/>
          </a:prstGeom>
          <a:solidFill>
            <a:schemeClr val="accent4">
              <a:lumMod val="40000"/>
              <a:lumOff val="6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F70A2D02-773C-9948-A4A5-E1178FD7AA6E}"/>
              </a:ext>
            </a:extLst>
          </p:cNvPr>
          <p:cNvSpPr/>
          <p:nvPr/>
        </p:nvSpPr>
        <p:spPr>
          <a:xfrm>
            <a:off x="7834382" y="3615339"/>
            <a:ext cx="952937" cy="207781"/>
          </a:xfrm>
          <a:prstGeom prst="rect">
            <a:avLst/>
          </a:prstGeom>
          <a:solidFill>
            <a:schemeClr val="accent4">
              <a:lumMod val="40000"/>
              <a:lumOff val="6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6E6AACC2-4F67-1D40-8BBB-14603AF4B174}"/>
              </a:ext>
            </a:extLst>
          </p:cNvPr>
          <p:cNvSpPr/>
          <p:nvPr/>
        </p:nvSpPr>
        <p:spPr>
          <a:xfrm>
            <a:off x="7834382" y="3118708"/>
            <a:ext cx="952937" cy="256684"/>
          </a:xfrm>
          <a:prstGeom prst="rect">
            <a:avLst/>
          </a:prstGeom>
          <a:solidFill>
            <a:schemeClr val="accent4">
              <a:lumMod val="40000"/>
              <a:lumOff val="6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0EB9E941-D16B-1143-936E-C29B06230A2F}"/>
              </a:ext>
            </a:extLst>
          </p:cNvPr>
          <p:cNvSpPr/>
          <p:nvPr/>
        </p:nvSpPr>
        <p:spPr>
          <a:xfrm>
            <a:off x="7322060" y="2622076"/>
            <a:ext cx="4357618" cy="256684"/>
          </a:xfrm>
          <a:prstGeom prst="rect">
            <a:avLst/>
          </a:prstGeom>
          <a:solidFill>
            <a:schemeClr val="accent4">
              <a:lumMod val="40000"/>
              <a:lumOff val="6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82BD718B-9342-B543-BF58-D04196F9F67C}"/>
              </a:ext>
            </a:extLst>
          </p:cNvPr>
          <p:cNvSpPr/>
          <p:nvPr/>
        </p:nvSpPr>
        <p:spPr>
          <a:xfrm>
            <a:off x="0" y="-1"/>
            <a:ext cx="12192000" cy="903909"/>
          </a:xfrm>
          <a:prstGeom prst="rect">
            <a:avLst/>
          </a:prstGeom>
          <a:solidFill>
            <a:schemeClr val="bg1">
              <a:lumMod val="8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16AA4EC1-E3DB-704A-92C2-3D4E73180554}"/>
              </a:ext>
            </a:extLst>
          </p:cNvPr>
          <p:cNvSpPr/>
          <p:nvPr/>
        </p:nvSpPr>
        <p:spPr>
          <a:xfrm>
            <a:off x="1" y="5661712"/>
            <a:ext cx="12192000" cy="11962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5840B929-C668-BF4A-BA56-687A05B2236B}"/>
              </a:ext>
            </a:extLst>
          </p:cNvPr>
          <p:cNvSpPr>
            <a:spLocks noGrp="1"/>
          </p:cNvSpPr>
          <p:nvPr>
            <p:ph type="title"/>
          </p:nvPr>
        </p:nvSpPr>
        <p:spPr>
          <a:xfrm>
            <a:off x="404943" y="41128"/>
            <a:ext cx="11382114" cy="821650"/>
          </a:xfrm>
        </p:spPr>
        <p:txBody>
          <a:bodyPr>
            <a:normAutofit/>
          </a:bodyPr>
          <a:lstStyle/>
          <a:p>
            <a:pPr algn="ctr"/>
            <a:r>
              <a:rPr lang="en-US" b="1" dirty="0">
                <a:solidFill>
                  <a:schemeClr val="accent1">
                    <a:lumMod val="75000"/>
                  </a:schemeClr>
                </a:solidFill>
              </a:rPr>
              <a:t>Beta Architecture – Master Config File Use Case</a:t>
            </a:r>
          </a:p>
        </p:txBody>
      </p:sp>
      <p:grpSp>
        <p:nvGrpSpPr>
          <p:cNvPr id="16" name="Group 15">
            <a:extLst>
              <a:ext uri="{FF2B5EF4-FFF2-40B4-BE49-F238E27FC236}">
                <a16:creationId xmlns:a16="http://schemas.microsoft.com/office/drawing/2014/main" id="{06240992-6220-D743-8707-A8E68A8193D1}"/>
              </a:ext>
            </a:extLst>
          </p:cNvPr>
          <p:cNvGrpSpPr/>
          <p:nvPr/>
        </p:nvGrpSpPr>
        <p:grpSpPr>
          <a:xfrm>
            <a:off x="404943" y="1121922"/>
            <a:ext cx="11490447" cy="4271821"/>
            <a:chOff x="404943" y="1024647"/>
            <a:chExt cx="11490447" cy="4271821"/>
          </a:xfrm>
        </p:grpSpPr>
        <p:sp>
          <p:nvSpPr>
            <p:cNvPr id="9" name="Rectangle 8">
              <a:extLst>
                <a:ext uri="{FF2B5EF4-FFF2-40B4-BE49-F238E27FC236}">
                  <a16:creationId xmlns:a16="http://schemas.microsoft.com/office/drawing/2014/main" id="{50F0510F-5329-F44F-93E2-59928F040B4A}"/>
                </a:ext>
              </a:extLst>
            </p:cNvPr>
            <p:cNvSpPr/>
            <p:nvPr/>
          </p:nvSpPr>
          <p:spPr>
            <a:xfrm>
              <a:off x="4424463" y="1024647"/>
              <a:ext cx="2074652" cy="4100253"/>
            </a:xfrm>
            <a:prstGeom prst="rect">
              <a:avLst/>
            </a:prstGeom>
            <a:pattFill prst="wdDnDiag">
              <a:fgClr>
                <a:schemeClr val="bg2"/>
              </a:fgClr>
              <a:bgClr>
                <a:schemeClr val="bg1"/>
              </a:bgClr>
            </a:patt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7B12A126-ED84-3F41-916E-2ED288A17BA0}"/>
                </a:ext>
              </a:extLst>
            </p:cNvPr>
            <p:cNvGrpSpPr/>
            <p:nvPr/>
          </p:nvGrpSpPr>
          <p:grpSpPr>
            <a:xfrm>
              <a:off x="6436844" y="1264595"/>
              <a:ext cx="5458546" cy="3785652"/>
              <a:chOff x="5758774" y="1309991"/>
              <a:chExt cx="5458546" cy="3785652"/>
            </a:xfrm>
          </p:grpSpPr>
          <p:sp>
            <p:nvSpPr>
              <p:cNvPr id="8" name="Rectangle 7">
                <a:extLst>
                  <a:ext uri="{FF2B5EF4-FFF2-40B4-BE49-F238E27FC236}">
                    <a16:creationId xmlns:a16="http://schemas.microsoft.com/office/drawing/2014/main" id="{0F63739F-3BB9-0D4C-8CE3-80E29564BC33}"/>
                  </a:ext>
                </a:extLst>
              </p:cNvPr>
              <p:cNvSpPr/>
              <p:nvPr/>
            </p:nvSpPr>
            <p:spPr>
              <a:xfrm>
                <a:off x="6229073" y="2094690"/>
                <a:ext cx="761496" cy="256684"/>
              </a:xfrm>
              <a:prstGeom prst="rect">
                <a:avLst/>
              </a:prstGeom>
              <a:solidFill>
                <a:schemeClr val="accent4">
                  <a:lumMod val="40000"/>
                  <a:lumOff val="6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6F69DC2-06AA-834B-B0DB-8241F36BE7BB}"/>
                  </a:ext>
                </a:extLst>
              </p:cNvPr>
              <p:cNvSpPr/>
              <p:nvPr/>
            </p:nvSpPr>
            <p:spPr>
              <a:xfrm>
                <a:off x="6643991" y="3793789"/>
                <a:ext cx="4464996" cy="972765"/>
              </a:xfrm>
              <a:prstGeom prst="rect">
                <a:avLst/>
              </a:prstGeom>
              <a:solidFill>
                <a:schemeClr val="accent6">
                  <a:lumMod val="40000"/>
                  <a:lumOff val="6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783F7182-639D-3D49-9EA2-15775041ECFF}"/>
                  </a:ext>
                </a:extLst>
              </p:cNvPr>
              <p:cNvSpPr txBox="1"/>
              <p:nvPr/>
            </p:nvSpPr>
            <p:spPr>
              <a:xfrm>
                <a:off x="5758774" y="1309991"/>
                <a:ext cx="5458546" cy="3785652"/>
              </a:xfrm>
              <a:prstGeom prst="rect">
                <a:avLst/>
              </a:prstGeom>
              <a:noFill/>
            </p:spPr>
            <p:txBody>
              <a:bodyPr wrap="none" rtlCol="0">
                <a:spAutoFit/>
              </a:bodyPr>
              <a:lstStyle/>
              <a:p>
                <a:r>
                  <a:rPr lang="en-US" sz="1600" dirty="0">
                    <a:solidFill>
                      <a:schemeClr val="tx1">
                        <a:lumMod val="75000"/>
                        <a:lumOff val="25000"/>
                      </a:schemeClr>
                    </a:solidFill>
                    <a:latin typeface="Consolas" panose="020B0609020204030204" pitchFamily="49" charset="0"/>
                    <a:cs typeface="Consolas" panose="020B0609020204030204" pitchFamily="49" charset="0"/>
                  </a:rPr>
                  <a:t>.</a:t>
                </a:r>
              </a:p>
              <a:p>
                <a:r>
                  <a:rPr lang="en-US" sz="1600" dirty="0">
                    <a:solidFill>
                      <a:schemeClr val="tx1">
                        <a:lumMod val="75000"/>
                        <a:lumOff val="25000"/>
                      </a:schemeClr>
                    </a:solidFill>
                    <a:latin typeface="Consolas" panose="020B0609020204030204" pitchFamily="49" charset="0"/>
                    <a:cs typeface="Consolas" panose="020B0609020204030204" pitchFamily="49" charset="0"/>
                  </a:rPr>
                  <a:t>├── </a:t>
                </a:r>
                <a:r>
                  <a:rPr lang="en-US" sz="1600" dirty="0" err="1">
                    <a:solidFill>
                      <a:schemeClr val="tx1">
                        <a:lumMod val="75000"/>
                        <a:lumOff val="25000"/>
                      </a:schemeClr>
                    </a:solidFill>
                    <a:latin typeface="Consolas" panose="020B0609020204030204" pitchFamily="49" charset="0"/>
                    <a:cs typeface="Consolas" panose="020B0609020204030204" pitchFamily="49" charset="0"/>
                  </a:rPr>
                  <a:t>fsh</a:t>
                </a:r>
                <a:endParaRPr lang="en-US" sz="1600" dirty="0">
                  <a:solidFill>
                    <a:schemeClr val="tx1">
                      <a:lumMod val="75000"/>
                      <a:lumOff val="25000"/>
                    </a:schemeClr>
                  </a:solidFill>
                  <a:latin typeface="Consolas" panose="020B0609020204030204" pitchFamily="49" charset="0"/>
                  <a:cs typeface="Consolas" panose="020B0609020204030204" pitchFamily="49" charset="0"/>
                </a:endParaRPr>
              </a:p>
              <a:p>
                <a:r>
                  <a:rPr lang="en-US" sz="1600" dirty="0">
                    <a:solidFill>
                      <a:schemeClr val="tx1">
                        <a:lumMod val="75000"/>
                        <a:lumOff val="25000"/>
                      </a:schemeClr>
                    </a:solidFill>
                    <a:latin typeface="Consolas" panose="020B0609020204030204" pitchFamily="49" charset="0"/>
                    <a:cs typeface="Consolas" panose="020B0609020204030204" pitchFamily="49" charset="0"/>
                  </a:rPr>
                  <a:t>│   └── </a:t>
                </a:r>
                <a:r>
                  <a:rPr lang="en-US" sz="1600" i="1" dirty="0">
                    <a:solidFill>
                      <a:schemeClr val="tx1">
                        <a:lumMod val="75000"/>
                        <a:lumOff val="25000"/>
                      </a:schemeClr>
                    </a:solidFill>
                    <a:latin typeface="Consolas" panose="020B0609020204030204" pitchFamily="49" charset="0"/>
                    <a:cs typeface="Consolas" panose="020B0609020204030204" pitchFamily="49" charset="0"/>
                  </a:rPr>
                  <a:t>(all sources still exist here too)</a:t>
                </a:r>
              </a:p>
              <a:p>
                <a:r>
                  <a:rPr lang="en-US" sz="1600" dirty="0">
                    <a:solidFill>
                      <a:schemeClr val="tx1">
                        <a:lumMod val="75000"/>
                        <a:lumOff val="25000"/>
                      </a:schemeClr>
                    </a:solidFill>
                    <a:latin typeface="Consolas" panose="020B0609020204030204" pitchFamily="49" charset="0"/>
                    <a:cs typeface="Consolas" panose="020B0609020204030204" pitchFamily="49" charset="0"/>
                  </a:rPr>
                  <a:t>├── </a:t>
                </a:r>
                <a:r>
                  <a:rPr lang="en-US" sz="1600" b="1" dirty="0" err="1">
                    <a:latin typeface="Consolas" panose="020B0609020204030204" pitchFamily="49" charset="0"/>
                    <a:cs typeface="Consolas" panose="020B0609020204030204" pitchFamily="49" charset="0"/>
                  </a:rPr>
                  <a:t>ig.ini</a:t>
                </a:r>
                <a:endParaRPr lang="en-US" sz="1600" b="1" dirty="0">
                  <a:latin typeface="Consolas" panose="020B0609020204030204" pitchFamily="49" charset="0"/>
                  <a:cs typeface="Consolas" panose="020B0609020204030204" pitchFamily="49" charset="0"/>
                </a:endParaRPr>
              </a:p>
              <a:p>
                <a:r>
                  <a:rPr lang="en-US" sz="1600" dirty="0">
                    <a:solidFill>
                      <a:schemeClr val="tx1">
                        <a:lumMod val="75000"/>
                        <a:lumOff val="25000"/>
                      </a:schemeClr>
                    </a:solidFill>
                    <a:latin typeface="Consolas" panose="020B0609020204030204" pitchFamily="49" charset="0"/>
                    <a:cs typeface="Consolas" panose="020B0609020204030204" pitchFamily="49" charset="0"/>
                  </a:rPr>
                  <a:t>├── input</a:t>
                </a:r>
              </a:p>
              <a:p>
                <a:r>
                  <a:rPr lang="en-US" sz="1600" dirty="0">
                    <a:solidFill>
                      <a:schemeClr val="tx1">
                        <a:lumMod val="75000"/>
                        <a:lumOff val="25000"/>
                      </a:schemeClr>
                    </a:solidFill>
                    <a:latin typeface="Consolas" panose="020B0609020204030204" pitchFamily="49" charset="0"/>
                    <a:cs typeface="Consolas" panose="020B0609020204030204" pitchFamily="49" charset="0"/>
                  </a:rPr>
                  <a:t>│   ├── </a:t>
                </a:r>
                <a:r>
                  <a:rPr lang="en-US" sz="1600" b="1" dirty="0">
                    <a:latin typeface="Consolas" panose="020B0609020204030204" pitchFamily="49" charset="0"/>
                    <a:cs typeface="Consolas" panose="020B0609020204030204" pitchFamily="49" charset="0"/>
                  </a:rPr>
                  <a:t>ImplementationGuide-hl7.fhir.myig.json</a:t>
                </a:r>
              </a:p>
              <a:p>
                <a:r>
                  <a:rPr lang="en-US" sz="1600" dirty="0">
                    <a:solidFill>
                      <a:schemeClr val="tx1">
                        <a:lumMod val="75000"/>
                        <a:lumOff val="25000"/>
                      </a:schemeClr>
                    </a:solidFill>
                    <a:latin typeface="Consolas" panose="020B0609020204030204" pitchFamily="49" charset="0"/>
                    <a:cs typeface="Consolas" panose="020B0609020204030204" pitchFamily="49" charset="0"/>
                  </a:rPr>
                  <a:t>│   ├── includes</a:t>
                </a:r>
              </a:p>
              <a:p>
                <a:r>
                  <a:rPr lang="en-US" sz="1600" dirty="0">
                    <a:solidFill>
                      <a:schemeClr val="tx1">
                        <a:lumMod val="75000"/>
                        <a:lumOff val="25000"/>
                      </a:schemeClr>
                    </a:solidFill>
                    <a:latin typeface="Consolas" panose="020B0609020204030204" pitchFamily="49" charset="0"/>
                    <a:cs typeface="Consolas" panose="020B0609020204030204" pitchFamily="49" charset="0"/>
                  </a:rPr>
                  <a:t>│   │   └── </a:t>
                </a:r>
                <a:r>
                  <a:rPr lang="en-US" sz="1600" b="1" dirty="0" err="1">
                    <a:latin typeface="Consolas" panose="020B0609020204030204" pitchFamily="49" charset="0"/>
                    <a:cs typeface="Consolas" panose="020B0609020204030204" pitchFamily="49" charset="0"/>
                  </a:rPr>
                  <a:t>menu.xml</a:t>
                </a:r>
                <a:endParaRPr lang="en-US" sz="1600" b="1" dirty="0">
                  <a:latin typeface="Consolas" panose="020B0609020204030204" pitchFamily="49" charset="0"/>
                  <a:cs typeface="Consolas" panose="020B0609020204030204" pitchFamily="49" charset="0"/>
                </a:endParaRPr>
              </a:p>
              <a:p>
                <a:r>
                  <a:rPr lang="en-US" sz="1600" dirty="0">
                    <a:solidFill>
                      <a:schemeClr val="tx1">
                        <a:lumMod val="75000"/>
                        <a:lumOff val="25000"/>
                      </a:schemeClr>
                    </a:solidFill>
                    <a:latin typeface="Consolas" panose="020B0609020204030204" pitchFamily="49" charset="0"/>
                    <a:cs typeface="Consolas" panose="020B0609020204030204" pitchFamily="49" charset="0"/>
                  </a:rPr>
                  <a:t>│   ├── </a:t>
                </a:r>
                <a:r>
                  <a:rPr lang="en-US" sz="1600" dirty="0" err="1">
                    <a:solidFill>
                      <a:schemeClr val="tx1">
                        <a:lumMod val="75000"/>
                        <a:lumOff val="25000"/>
                      </a:schemeClr>
                    </a:solidFill>
                    <a:latin typeface="Consolas" panose="020B0609020204030204" pitchFamily="49" charset="0"/>
                    <a:cs typeface="Consolas" panose="020B0609020204030204" pitchFamily="49" charset="0"/>
                  </a:rPr>
                  <a:t>pagecontent</a:t>
                </a:r>
                <a:endParaRPr lang="en-US" sz="1600" dirty="0">
                  <a:solidFill>
                    <a:schemeClr val="tx1">
                      <a:lumMod val="75000"/>
                      <a:lumOff val="25000"/>
                    </a:schemeClr>
                  </a:solidFill>
                  <a:latin typeface="Consolas" panose="020B0609020204030204" pitchFamily="49" charset="0"/>
                  <a:cs typeface="Consolas" panose="020B0609020204030204" pitchFamily="49" charset="0"/>
                </a:endParaRPr>
              </a:p>
              <a:p>
                <a:r>
                  <a:rPr lang="en-US" sz="1600" dirty="0">
                    <a:solidFill>
                      <a:schemeClr val="tx1">
                        <a:lumMod val="75000"/>
                        <a:lumOff val="25000"/>
                      </a:schemeClr>
                    </a:solidFill>
                    <a:latin typeface="Consolas" panose="020B0609020204030204" pitchFamily="49" charset="0"/>
                    <a:cs typeface="Consolas" panose="020B0609020204030204" pitchFamily="49" charset="0"/>
                  </a:rPr>
                  <a:t>│   │   └── </a:t>
                </a:r>
                <a:r>
                  <a:rPr lang="en-US" sz="1600" b="1" dirty="0" err="1">
                    <a:latin typeface="Consolas" panose="020B0609020204030204" pitchFamily="49" charset="0"/>
                    <a:cs typeface="Consolas" panose="020B0609020204030204" pitchFamily="49" charset="0"/>
                  </a:rPr>
                  <a:t>index.md</a:t>
                </a:r>
                <a:endParaRPr lang="en-US" sz="1600" b="1" dirty="0">
                  <a:latin typeface="Consolas" panose="020B0609020204030204" pitchFamily="49" charset="0"/>
                  <a:cs typeface="Consolas" panose="020B0609020204030204" pitchFamily="49" charset="0"/>
                </a:endParaRPr>
              </a:p>
              <a:p>
                <a:r>
                  <a:rPr lang="en-US" sz="1600" dirty="0">
                    <a:solidFill>
                      <a:schemeClr val="tx1">
                        <a:lumMod val="75000"/>
                        <a:lumOff val="25000"/>
                      </a:schemeClr>
                    </a:solidFill>
                    <a:latin typeface="Consolas" panose="020B0609020204030204" pitchFamily="49" charset="0"/>
                    <a:cs typeface="Consolas" panose="020B0609020204030204" pitchFamily="49" charset="0"/>
                  </a:rPr>
                  <a:t>│   ├── profiles</a:t>
                </a:r>
              </a:p>
              <a:p>
                <a:r>
                  <a:rPr lang="en-US" sz="1600" dirty="0">
                    <a:solidFill>
                      <a:schemeClr val="tx1">
                        <a:lumMod val="75000"/>
                        <a:lumOff val="25000"/>
                      </a:schemeClr>
                    </a:solidFill>
                    <a:latin typeface="Consolas" panose="020B0609020204030204" pitchFamily="49" charset="0"/>
                    <a:cs typeface="Consolas" panose="020B0609020204030204" pitchFamily="49" charset="0"/>
                  </a:rPr>
                  <a:t>│   │   └── </a:t>
                </a:r>
                <a:r>
                  <a:rPr lang="en-US" sz="1600" b="1" dirty="0" err="1">
                    <a:latin typeface="Consolas" panose="020B0609020204030204" pitchFamily="49" charset="0"/>
                    <a:cs typeface="Consolas" panose="020B0609020204030204" pitchFamily="49" charset="0"/>
                  </a:rPr>
                  <a:t>StructureDefinition</a:t>
                </a:r>
                <a:r>
                  <a:rPr lang="en-US" sz="1600" b="1" dirty="0">
                    <a:latin typeface="Consolas" panose="020B0609020204030204" pitchFamily="49" charset="0"/>
                    <a:cs typeface="Consolas" panose="020B0609020204030204" pitchFamily="49" charset="0"/>
                  </a:rPr>
                  <a:t>-my-</a:t>
                </a:r>
                <a:r>
                  <a:rPr lang="en-US" sz="1600" b="1" dirty="0" err="1">
                    <a:latin typeface="Consolas" panose="020B0609020204030204" pitchFamily="49" charset="0"/>
                    <a:cs typeface="Consolas" panose="020B0609020204030204" pitchFamily="49" charset="0"/>
                  </a:rPr>
                  <a:t>patient.json</a:t>
                </a:r>
                <a:endParaRPr lang="en-US" sz="1600" b="1" dirty="0">
                  <a:latin typeface="Consolas" panose="020B0609020204030204" pitchFamily="49" charset="0"/>
                  <a:cs typeface="Consolas" panose="020B0609020204030204" pitchFamily="49" charset="0"/>
                </a:endParaRPr>
              </a:p>
              <a:p>
                <a:r>
                  <a:rPr lang="en-US" sz="1600" dirty="0">
                    <a:solidFill>
                      <a:schemeClr val="tx1">
                        <a:lumMod val="75000"/>
                        <a:lumOff val="25000"/>
                      </a:schemeClr>
                    </a:solidFill>
                    <a:latin typeface="Consolas" panose="020B0609020204030204" pitchFamily="49" charset="0"/>
                    <a:cs typeface="Consolas" panose="020B0609020204030204" pitchFamily="49" charset="0"/>
                  </a:rPr>
                  <a:t>│   └── vocabulary</a:t>
                </a:r>
              </a:p>
              <a:p>
                <a:r>
                  <a:rPr lang="en-US" sz="1600" dirty="0">
                    <a:solidFill>
                      <a:schemeClr val="tx1">
                        <a:lumMod val="75000"/>
                        <a:lumOff val="25000"/>
                      </a:schemeClr>
                    </a:solidFill>
                    <a:latin typeface="Consolas" panose="020B0609020204030204" pitchFamily="49" charset="0"/>
                    <a:cs typeface="Consolas" panose="020B0609020204030204" pitchFamily="49" charset="0"/>
                  </a:rPr>
                  <a:t>│       └── </a:t>
                </a:r>
                <a:r>
                  <a:rPr lang="en-US" sz="1600" b="1" dirty="0" err="1">
                    <a:latin typeface="Consolas" panose="020B0609020204030204" pitchFamily="49" charset="0"/>
                    <a:cs typeface="Consolas" panose="020B0609020204030204" pitchFamily="49" charset="0"/>
                  </a:rPr>
                  <a:t>ValueSet</a:t>
                </a:r>
                <a:r>
                  <a:rPr lang="en-US" sz="1600" b="1" dirty="0">
                    <a:latin typeface="Consolas" panose="020B0609020204030204" pitchFamily="49" charset="0"/>
                    <a:cs typeface="Consolas" panose="020B0609020204030204" pitchFamily="49" charset="0"/>
                  </a:rPr>
                  <a:t>-my-</a:t>
                </a:r>
                <a:r>
                  <a:rPr lang="en-US" sz="1600" b="1" dirty="0" err="1">
                    <a:latin typeface="Consolas" panose="020B0609020204030204" pitchFamily="49" charset="0"/>
                    <a:cs typeface="Consolas" panose="020B0609020204030204" pitchFamily="49" charset="0"/>
                  </a:rPr>
                  <a:t>valueset.json</a:t>
                </a:r>
                <a:endParaRPr lang="en-US" sz="1600" b="1" dirty="0">
                  <a:latin typeface="Consolas" panose="020B0609020204030204" pitchFamily="49" charset="0"/>
                  <a:cs typeface="Consolas" panose="020B0609020204030204" pitchFamily="49" charset="0"/>
                </a:endParaRPr>
              </a:p>
              <a:p>
                <a:r>
                  <a:rPr lang="en-US" sz="1600" dirty="0">
                    <a:solidFill>
                      <a:schemeClr val="tx1">
                        <a:lumMod val="75000"/>
                        <a:lumOff val="25000"/>
                      </a:schemeClr>
                    </a:solidFill>
                    <a:latin typeface="Consolas" panose="020B0609020204030204" pitchFamily="49" charset="0"/>
                    <a:cs typeface="Consolas" panose="020B0609020204030204" pitchFamily="49" charset="0"/>
                  </a:rPr>
                  <a:t>└── </a:t>
                </a:r>
                <a:r>
                  <a:rPr lang="en-US" sz="1600" b="1" dirty="0">
                    <a:latin typeface="Consolas" panose="020B0609020204030204" pitchFamily="49" charset="0"/>
                    <a:cs typeface="Consolas" panose="020B0609020204030204" pitchFamily="49" charset="0"/>
                  </a:rPr>
                  <a:t>package-</a:t>
                </a:r>
                <a:r>
                  <a:rPr lang="en-US" sz="1600" b="1" dirty="0" err="1">
                    <a:latin typeface="Consolas" panose="020B0609020204030204" pitchFamily="49" charset="0"/>
                    <a:cs typeface="Consolas" panose="020B0609020204030204" pitchFamily="49" charset="0"/>
                  </a:rPr>
                  <a:t>list.json</a:t>
                </a:r>
                <a:endParaRPr lang="en-US" sz="1600" b="1" dirty="0">
                  <a:latin typeface="Consolas" panose="020B0609020204030204" pitchFamily="49" charset="0"/>
                  <a:cs typeface="Consolas" panose="020B0609020204030204" pitchFamily="49" charset="0"/>
                </a:endParaRPr>
              </a:p>
            </p:txBody>
          </p:sp>
        </p:grpSp>
        <p:grpSp>
          <p:nvGrpSpPr>
            <p:cNvPr id="14" name="Group 13">
              <a:extLst>
                <a:ext uri="{FF2B5EF4-FFF2-40B4-BE49-F238E27FC236}">
                  <a16:creationId xmlns:a16="http://schemas.microsoft.com/office/drawing/2014/main" id="{76D90DD5-AF31-3A44-91BC-B6AB37DFC1FD}"/>
                </a:ext>
              </a:extLst>
            </p:cNvPr>
            <p:cNvGrpSpPr/>
            <p:nvPr/>
          </p:nvGrpSpPr>
          <p:grpSpPr>
            <a:xfrm>
              <a:off x="404943" y="1264595"/>
              <a:ext cx="4017586" cy="4031873"/>
              <a:chOff x="296610" y="1225685"/>
              <a:chExt cx="4017586" cy="4031873"/>
            </a:xfrm>
          </p:grpSpPr>
          <p:sp>
            <p:nvSpPr>
              <p:cNvPr id="13" name="Rectangle 12">
                <a:extLst>
                  <a:ext uri="{FF2B5EF4-FFF2-40B4-BE49-F238E27FC236}">
                    <a16:creationId xmlns:a16="http://schemas.microsoft.com/office/drawing/2014/main" id="{F434D190-084D-B64B-9F13-39318649B402}"/>
                  </a:ext>
                </a:extLst>
              </p:cNvPr>
              <p:cNvSpPr/>
              <p:nvPr/>
            </p:nvSpPr>
            <p:spPr>
              <a:xfrm>
                <a:off x="1261223" y="1774473"/>
                <a:ext cx="1283303" cy="235911"/>
              </a:xfrm>
              <a:prstGeom prst="rect">
                <a:avLst/>
              </a:prstGeom>
              <a:solidFill>
                <a:schemeClr val="accent4">
                  <a:lumMod val="40000"/>
                  <a:lumOff val="6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196F83D-7281-B545-9750-E5B0C9F23C1B}"/>
                  </a:ext>
                </a:extLst>
              </p:cNvPr>
              <p:cNvSpPr/>
              <p:nvPr/>
            </p:nvSpPr>
            <p:spPr>
              <a:xfrm>
                <a:off x="1247479" y="4461752"/>
                <a:ext cx="3066717" cy="476655"/>
              </a:xfrm>
              <a:prstGeom prst="rect">
                <a:avLst/>
              </a:prstGeom>
              <a:solidFill>
                <a:schemeClr val="accent6">
                  <a:lumMod val="40000"/>
                  <a:lumOff val="6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0E2BEF30-23A2-1441-8908-319A6E653C8B}"/>
                  </a:ext>
                </a:extLst>
              </p:cNvPr>
              <p:cNvSpPr txBox="1"/>
              <p:nvPr/>
            </p:nvSpPr>
            <p:spPr>
              <a:xfrm>
                <a:off x="296610" y="1225685"/>
                <a:ext cx="2316660" cy="4031873"/>
              </a:xfrm>
              <a:prstGeom prst="rect">
                <a:avLst/>
              </a:prstGeom>
              <a:noFill/>
            </p:spPr>
            <p:txBody>
              <a:bodyPr wrap="none" rtlCol="0">
                <a:spAutoFit/>
              </a:bodyPr>
              <a:lstStyle/>
              <a:p>
                <a:r>
                  <a:rPr lang="en-US" sz="1600" dirty="0">
                    <a:solidFill>
                      <a:schemeClr val="tx1">
                        <a:lumMod val="75000"/>
                        <a:lumOff val="25000"/>
                      </a:schemeClr>
                    </a:solidFill>
                    <a:latin typeface="Consolas" panose="020B0609020204030204" pitchFamily="49" charset="0"/>
                    <a:cs typeface="Consolas" panose="020B0609020204030204" pitchFamily="49" charset="0"/>
                  </a:rPr>
                  <a:t>.</a:t>
                </a:r>
              </a:p>
              <a:p>
                <a:r>
                  <a:rPr lang="en-US" sz="1600" dirty="0">
                    <a:solidFill>
                      <a:schemeClr val="tx1">
                        <a:lumMod val="75000"/>
                        <a:lumOff val="25000"/>
                      </a:schemeClr>
                    </a:solidFill>
                    <a:latin typeface="Consolas" panose="020B0609020204030204" pitchFamily="49" charset="0"/>
                    <a:cs typeface="Consolas" panose="020B0609020204030204" pitchFamily="49" charset="0"/>
                  </a:rPr>
                  <a:t>└── </a:t>
                </a:r>
                <a:r>
                  <a:rPr lang="en-US" sz="1600" dirty="0" err="1">
                    <a:solidFill>
                      <a:schemeClr val="tx1">
                        <a:lumMod val="75000"/>
                        <a:lumOff val="25000"/>
                      </a:schemeClr>
                    </a:solidFill>
                    <a:latin typeface="Consolas" panose="020B0609020204030204" pitchFamily="49" charset="0"/>
                    <a:cs typeface="Consolas" panose="020B0609020204030204" pitchFamily="49" charset="0"/>
                  </a:rPr>
                  <a:t>fsh</a:t>
                </a:r>
                <a:endParaRPr lang="en-US" sz="1600" dirty="0">
                  <a:solidFill>
                    <a:schemeClr val="tx1">
                      <a:lumMod val="75000"/>
                      <a:lumOff val="25000"/>
                    </a:schemeClr>
                  </a:solidFill>
                  <a:latin typeface="Consolas" panose="020B0609020204030204" pitchFamily="49" charset="0"/>
                  <a:cs typeface="Consolas" panose="020B0609020204030204" pitchFamily="49" charset="0"/>
                </a:endParaRPr>
              </a:p>
              <a:p>
                <a:r>
                  <a:rPr lang="en-US" sz="1600" dirty="0">
                    <a:solidFill>
                      <a:schemeClr val="tx1">
                        <a:lumMod val="75000"/>
                        <a:lumOff val="25000"/>
                      </a:schemeClr>
                    </a:solidFill>
                    <a:latin typeface="Consolas" panose="020B0609020204030204" pitchFamily="49" charset="0"/>
                    <a:cs typeface="Consolas" panose="020B0609020204030204" pitchFamily="49" charset="0"/>
                  </a:rPr>
                  <a:t>    ├── </a:t>
                </a:r>
                <a:r>
                  <a:rPr lang="en-US" sz="1600" b="1" dirty="0" err="1">
                    <a:latin typeface="Consolas" panose="020B0609020204030204" pitchFamily="49" charset="0"/>
                    <a:cs typeface="Consolas" panose="020B0609020204030204" pitchFamily="49" charset="0"/>
                  </a:rPr>
                  <a:t>config.yaml</a:t>
                </a:r>
                <a:endParaRPr lang="en-US" sz="1600" b="1" dirty="0">
                  <a:latin typeface="Consolas" panose="020B0609020204030204" pitchFamily="49" charset="0"/>
                  <a:cs typeface="Consolas" panose="020B0609020204030204" pitchFamily="49" charset="0"/>
                </a:endParaRPr>
              </a:p>
              <a:p>
                <a:r>
                  <a:rPr lang="en-US" sz="1600" dirty="0">
                    <a:solidFill>
                      <a:schemeClr val="tx1">
                        <a:lumMod val="75000"/>
                        <a:lumOff val="25000"/>
                      </a:schemeClr>
                    </a:solidFill>
                    <a:latin typeface="Consolas" panose="020B0609020204030204" pitchFamily="49" charset="0"/>
                    <a:cs typeface="Consolas" panose="020B0609020204030204" pitchFamily="49" charset="0"/>
                  </a:rPr>
                  <a:t>    │</a:t>
                </a:r>
              </a:p>
              <a:p>
                <a:r>
                  <a:rPr lang="en-US" sz="1600" dirty="0">
                    <a:solidFill>
                      <a:schemeClr val="tx1">
                        <a:lumMod val="75000"/>
                        <a:lumOff val="25000"/>
                      </a:schemeClr>
                    </a:solidFill>
                    <a:latin typeface="Consolas" panose="020B0609020204030204" pitchFamily="49" charset="0"/>
                    <a:cs typeface="Consolas" panose="020B0609020204030204" pitchFamily="49" charset="0"/>
                  </a:rPr>
                  <a:t>    │</a:t>
                </a:r>
              </a:p>
              <a:p>
                <a:r>
                  <a:rPr lang="en-US" sz="1600" dirty="0">
                    <a:solidFill>
                      <a:schemeClr val="tx1">
                        <a:lumMod val="75000"/>
                        <a:lumOff val="25000"/>
                      </a:schemeClr>
                    </a:solidFill>
                    <a:latin typeface="Consolas" panose="020B0609020204030204" pitchFamily="49" charset="0"/>
                    <a:cs typeface="Consolas" panose="020B0609020204030204" pitchFamily="49" charset="0"/>
                  </a:rPr>
                  <a:t>    │</a:t>
                </a:r>
              </a:p>
              <a:p>
                <a:r>
                  <a:rPr lang="en-US" sz="1600" dirty="0">
                    <a:solidFill>
                      <a:schemeClr val="tx1">
                        <a:lumMod val="75000"/>
                        <a:lumOff val="25000"/>
                      </a:schemeClr>
                    </a:solidFill>
                    <a:latin typeface="Consolas" panose="020B0609020204030204" pitchFamily="49" charset="0"/>
                    <a:cs typeface="Consolas" panose="020B0609020204030204" pitchFamily="49" charset="0"/>
                  </a:rPr>
                  <a:t>    │</a:t>
                </a:r>
              </a:p>
              <a:p>
                <a:r>
                  <a:rPr lang="en-US" sz="1600" dirty="0">
                    <a:solidFill>
                      <a:schemeClr val="tx1">
                        <a:lumMod val="75000"/>
                        <a:lumOff val="25000"/>
                      </a:schemeClr>
                    </a:solidFill>
                    <a:latin typeface="Consolas" panose="020B0609020204030204" pitchFamily="49" charset="0"/>
                    <a:cs typeface="Consolas" panose="020B0609020204030204" pitchFamily="49" charset="0"/>
                  </a:rPr>
                  <a:t>    │</a:t>
                </a:r>
              </a:p>
              <a:p>
                <a:r>
                  <a:rPr lang="en-US" sz="1600" dirty="0">
                    <a:solidFill>
                      <a:schemeClr val="tx1">
                        <a:lumMod val="75000"/>
                        <a:lumOff val="25000"/>
                      </a:schemeClr>
                    </a:solidFill>
                    <a:latin typeface="Consolas" panose="020B0609020204030204" pitchFamily="49" charset="0"/>
                    <a:cs typeface="Consolas" panose="020B0609020204030204" pitchFamily="49" charset="0"/>
                  </a:rPr>
                  <a:t>    │</a:t>
                </a:r>
              </a:p>
              <a:p>
                <a:r>
                  <a:rPr lang="en-US" sz="1600" dirty="0">
                    <a:solidFill>
                      <a:schemeClr val="tx1">
                        <a:lumMod val="75000"/>
                        <a:lumOff val="25000"/>
                      </a:schemeClr>
                    </a:solidFill>
                    <a:latin typeface="Consolas" panose="020B0609020204030204" pitchFamily="49" charset="0"/>
                    <a:cs typeface="Consolas" panose="020B0609020204030204" pitchFamily="49" charset="0"/>
                  </a:rPr>
                  <a:t>    │</a:t>
                </a:r>
              </a:p>
              <a:p>
                <a:r>
                  <a:rPr lang="en-US" sz="1600" dirty="0">
                    <a:solidFill>
                      <a:schemeClr val="tx1">
                        <a:lumMod val="75000"/>
                        <a:lumOff val="25000"/>
                      </a:schemeClr>
                    </a:solidFill>
                    <a:latin typeface="Consolas" panose="020B0609020204030204" pitchFamily="49" charset="0"/>
                    <a:cs typeface="Consolas" panose="020B0609020204030204" pitchFamily="49" charset="0"/>
                  </a:rPr>
                  <a:t>    │</a:t>
                </a:r>
              </a:p>
              <a:p>
                <a:r>
                  <a:rPr lang="en-US" sz="1600" dirty="0">
                    <a:solidFill>
                      <a:schemeClr val="tx1">
                        <a:lumMod val="75000"/>
                        <a:lumOff val="25000"/>
                      </a:schemeClr>
                    </a:solidFill>
                    <a:latin typeface="Consolas" panose="020B0609020204030204" pitchFamily="49" charset="0"/>
                    <a:cs typeface="Consolas" panose="020B0609020204030204" pitchFamily="49" charset="0"/>
                  </a:rPr>
                  <a:t>    │</a:t>
                </a:r>
              </a:p>
              <a:p>
                <a:r>
                  <a:rPr lang="en-US" sz="1600" dirty="0">
                    <a:solidFill>
                      <a:schemeClr val="tx1">
                        <a:lumMod val="75000"/>
                        <a:lumOff val="25000"/>
                      </a:schemeClr>
                    </a:solidFill>
                    <a:latin typeface="Consolas" panose="020B0609020204030204" pitchFamily="49" charset="0"/>
                    <a:cs typeface="Consolas" panose="020B0609020204030204" pitchFamily="49" charset="0"/>
                  </a:rPr>
                  <a:t>    │</a:t>
                </a:r>
              </a:p>
              <a:p>
                <a:r>
                  <a:rPr lang="en-US" sz="1600" dirty="0">
                    <a:solidFill>
                      <a:schemeClr val="tx1">
                        <a:lumMod val="75000"/>
                        <a:lumOff val="25000"/>
                      </a:schemeClr>
                    </a:solidFill>
                    <a:latin typeface="Consolas" panose="020B0609020204030204" pitchFamily="49" charset="0"/>
                    <a:cs typeface="Consolas" panose="020B0609020204030204" pitchFamily="49" charset="0"/>
                  </a:rPr>
                  <a:t>    ├── </a:t>
                </a:r>
                <a:r>
                  <a:rPr lang="en-US" sz="1600" b="1" dirty="0">
                    <a:latin typeface="Consolas" panose="020B0609020204030204" pitchFamily="49" charset="0"/>
                    <a:cs typeface="Consolas" panose="020B0609020204030204" pitchFamily="49" charset="0"/>
                  </a:rPr>
                  <a:t>myfile1.fsh</a:t>
                </a:r>
              </a:p>
              <a:p>
                <a:r>
                  <a:rPr lang="en-US" sz="1600" dirty="0">
                    <a:solidFill>
                      <a:schemeClr val="tx1">
                        <a:lumMod val="75000"/>
                        <a:lumOff val="25000"/>
                      </a:schemeClr>
                    </a:solidFill>
                    <a:latin typeface="Consolas" panose="020B0609020204030204" pitchFamily="49" charset="0"/>
                    <a:cs typeface="Consolas" panose="020B0609020204030204" pitchFamily="49" charset="0"/>
                  </a:rPr>
                  <a:t>    └── </a:t>
                </a:r>
                <a:r>
                  <a:rPr lang="en-US" sz="1600" b="1" dirty="0">
                    <a:latin typeface="Consolas" panose="020B0609020204030204" pitchFamily="49" charset="0"/>
                    <a:cs typeface="Consolas" panose="020B0609020204030204" pitchFamily="49" charset="0"/>
                  </a:rPr>
                  <a:t>myfile2.fsh</a:t>
                </a:r>
              </a:p>
              <a:p>
                <a:endParaRPr lang="en-US" sz="1600" dirty="0"/>
              </a:p>
            </p:txBody>
          </p:sp>
        </p:grpSp>
        <p:sp>
          <p:nvSpPr>
            <p:cNvPr id="5" name="TextBox 4">
              <a:extLst>
                <a:ext uri="{FF2B5EF4-FFF2-40B4-BE49-F238E27FC236}">
                  <a16:creationId xmlns:a16="http://schemas.microsoft.com/office/drawing/2014/main" id="{71E22614-56A1-3B4E-A981-12B15073193A}"/>
                </a:ext>
              </a:extLst>
            </p:cNvPr>
            <p:cNvSpPr txBox="1"/>
            <p:nvPr/>
          </p:nvSpPr>
          <p:spPr>
            <a:xfrm>
              <a:off x="2256137" y="1079929"/>
              <a:ext cx="816570" cy="369332"/>
            </a:xfrm>
            <a:prstGeom prst="rect">
              <a:avLst/>
            </a:prstGeom>
            <a:noFill/>
          </p:spPr>
          <p:txBody>
            <a:bodyPr wrap="none" rtlCol="0">
              <a:spAutoFit/>
            </a:bodyPr>
            <a:lstStyle/>
            <a:p>
              <a:r>
                <a:rPr lang="en-US" b="1" dirty="0"/>
                <a:t>Before</a:t>
              </a:r>
            </a:p>
          </p:txBody>
        </p:sp>
        <p:sp>
          <p:nvSpPr>
            <p:cNvPr id="19" name="TextBox 18">
              <a:extLst>
                <a:ext uri="{FF2B5EF4-FFF2-40B4-BE49-F238E27FC236}">
                  <a16:creationId xmlns:a16="http://schemas.microsoft.com/office/drawing/2014/main" id="{46859CB7-EFB7-2B46-A958-9392F2478FC0}"/>
                </a:ext>
              </a:extLst>
            </p:cNvPr>
            <p:cNvSpPr txBox="1"/>
            <p:nvPr/>
          </p:nvSpPr>
          <p:spPr>
            <a:xfrm>
              <a:off x="8735236" y="1079929"/>
              <a:ext cx="672364" cy="369332"/>
            </a:xfrm>
            <a:prstGeom prst="rect">
              <a:avLst/>
            </a:prstGeom>
            <a:noFill/>
          </p:spPr>
          <p:txBody>
            <a:bodyPr wrap="none" rtlCol="0">
              <a:spAutoFit/>
            </a:bodyPr>
            <a:lstStyle/>
            <a:p>
              <a:r>
                <a:rPr lang="en-US" b="1" dirty="0"/>
                <a:t>After</a:t>
              </a:r>
            </a:p>
          </p:txBody>
        </p:sp>
        <p:sp>
          <p:nvSpPr>
            <p:cNvPr id="20" name="TextBox 19">
              <a:extLst>
                <a:ext uri="{FF2B5EF4-FFF2-40B4-BE49-F238E27FC236}">
                  <a16:creationId xmlns:a16="http://schemas.microsoft.com/office/drawing/2014/main" id="{0B1D2034-3308-CC42-A2A3-09F99EA3E48B}"/>
                </a:ext>
              </a:extLst>
            </p:cNvPr>
            <p:cNvSpPr txBox="1"/>
            <p:nvPr/>
          </p:nvSpPr>
          <p:spPr>
            <a:xfrm>
              <a:off x="5081717" y="1071562"/>
              <a:ext cx="760144" cy="369332"/>
            </a:xfrm>
            <a:prstGeom prst="rect">
              <a:avLst/>
            </a:prstGeom>
            <a:noFill/>
          </p:spPr>
          <p:txBody>
            <a:bodyPr wrap="none" rtlCol="0">
              <a:spAutoFit/>
            </a:bodyPr>
            <a:lstStyle/>
            <a:p>
              <a:r>
                <a:rPr lang="en-US" b="1" dirty="0"/>
                <a:t>SUSHI</a:t>
              </a:r>
            </a:p>
          </p:txBody>
        </p:sp>
      </p:grpSp>
      <p:grpSp>
        <p:nvGrpSpPr>
          <p:cNvPr id="22" name="Group 21">
            <a:extLst>
              <a:ext uri="{FF2B5EF4-FFF2-40B4-BE49-F238E27FC236}">
                <a16:creationId xmlns:a16="http://schemas.microsoft.com/office/drawing/2014/main" id="{2A6B7845-72A5-7943-A79C-05C4F215B720}"/>
              </a:ext>
            </a:extLst>
          </p:cNvPr>
          <p:cNvGrpSpPr/>
          <p:nvPr/>
        </p:nvGrpSpPr>
        <p:grpSpPr>
          <a:xfrm>
            <a:off x="65490" y="5672550"/>
            <a:ext cx="12008216" cy="1051555"/>
            <a:chOff x="67053" y="5632461"/>
            <a:chExt cx="12008216" cy="686858"/>
          </a:xfrm>
        </p:grpSpPr>
        <p:sp>
          <p:nvSpPr>
            <p:cNvPr id="21" name="TextBox 20">
              <a:extLst>
                <a:ext uri="{FF2B5EF4-FFF2-40B4-BE49-F238E27FC236}">
                  <a16:creationId xmlns:a16="http://schemas.microsoft.com/office/drawing/2014/main" id="{6D47CC4A-8F8E-F34A-A4CC-D2E424EEDDAA}"/>
                </a:ext>
              </a:extLst>
            </p:cNvPr>
            <p:cNvSpPr txBox="1"/>
            <p:nvPr/>
          </p:nvSpPr>
          <p:spPr>
            <a:xfrm>
              <a:off x="67053" y="5635802"/>
              <a:ext cx="4226751" cy="683517"/>
            </a:xfrm>
            <a:prstGeom prst="rect">
              <a:avLst/>
            </a:prstGeom>
            <a:noFill/>
          </p:spPr>
          <p:txBody>
            <a:bodyPr wrap="square" rtlCol="0">
              <a:spAutoFit/>
            </a:bodyPr>
            <a:lstStyle/>
            <a:p>
              <a:r>
                <a:rPr lang="en-US" b="1" u="sng" dirty="0">
                  <a:solidFill>
                    <a:schemeClr val="bg1"/>
                  </a:solidFill>
                </a:rPr>
                <a:t>The Good</a:t>
              </a:r>
              <a:endParaRPr lang="en-US" sz="800" b="1" u="sng" dirty="0">
                <a:solidFill>
                  <a:schemeClr val="bg1"/>
                </a:solidFill>
              </a:endParaRPr>
            </a:p>
            <a:p>
              <a:endParaRPr lang="en-US" sz="800" dirty="0">
                <a:solidFill>
                  <a:schemeClr val="bg1"/>
                </a:solidFill>
              </a:endParaRPr>
            </a:p>
            <a:p>
              <a:r>
                <a:rPr lang="en-US" dirty="0">
                  <a:solidFill>
                    <a:schemeClr val="bg1"/>
                  </a:solidFill>
                </a:rPr>
                <a:t>User has more control of IG JSON</a:t>
              </a:r>
            </a:p>
            <a:p>
              <a:r>
                <a:rPr lang="en-US" dirty="0">
                  <a:solidFill>
                    <a:schemeClr val="bg1"/>
                  </a:solidFill>
                </a:rPr>
                <a:t>All config-related info in one place</a:t>
              </a:r>
            </a:p>
          </p:txBody>
        </p:sp>
        <p:sp>
          <p:nvSpPr>
            <p:cNvPr id="25" name="TextBox 24">
              <a:extLst>
                <a:ext uri="{FF2B5EF4-FFF2-40B4-BE49-F238E27FC236}">
                  <a16:creationId xmlns:a16="http://schemas.microsoft.com/office/drawing/2014/main" id="{C35545BB-7893-0F49-A5FB-E6BCE477852A}"/>
                </a:ext>
              </a:extLst>
            </p:cNvPr>
            <p:cNvSpPr txBox="1"/>
            <p:nvPr/>
          </p:nvSpPr>
          <p:spPr>
            <a:xfrm>
              <a:off x="3982625" y="5635832"/>
              <a:ext cx="4226750" cy="673459"/>
            </a:xfrm>
            <a:prstGeom prst="rect">
              <a:avLst/>
            </a:prstGeom>
            <a:noFill/>
          </p:spPr>
          <p:txBody>
            <a:bodyPr wrap="square" rtlCol="0">
              <a:spAutoFit/>
            </a:bodyPr>
            <a:lstStyle/>
            <a:p>
              <a:r>
                <a:rPr lang="en-US" b="1" u="sng" dirty="0">
                  <a:solidFill>
                    <a:schemeClr val="bg1"/>
                  </a:solidFill>
                </a:rPr>
                <a:t>The Bad</a:t>
              </a:r>
              <a:endParaRPr lang="en-US" sz="800" b="1" u="sng" dirty="0">
                <a:solidFill>
                  <a:schemeClr val="bg1"/>
                </a:solidFill>
              </a:endParaRPr>
            </a:p>
            <a:p>
              <a:endParaRPr lang="en-US" sz="700" dirty="0">
                <a:solidFill>
                  <a:schemeClr val="bg1"/>
                </a:solidFill>
              </a:endParaRPr>
            </a:p>
            <a:p>
              <a:r>
                <a:rPr lang="en-US" dirty="0">
                  <a:solidFill>
                    <a:schemeClr val="bg1"/>
                  </a:solidFill>
                </a:rPr>
                <a:t>May have duplicate files &amp; folders</a:t>
              </a:r>
            </a:p>
            <a:p>
              <a:r>
                <a:rPr lang="en-US" dirty="0">
                  <a:solidFill>
                    <a:schemeClr val="bg1"/>
                  </a:solidFill>
                </a:rPr>
                <a:t>SUSHI tightly coupled w/ pub files</a:t>
              </a:r>
            </a:p>
          </p:txBody>
        </p:sp>
        <p:sp>
          <p:nvSpPr>
            <p:cNvPr id="26" name="TextBox 25">
              <a:extLst>
                <a:ext uri="{FF2B5EF4-FFF2-40B4-BE49-F238E27FC236}">
                  <a16:creationId xmlns:a16="http://schemas.microsoft.com/office/drawing/2014/main" id="{E9A21FED-21ED-1E4C-B930-69616A2C5931}"/>
                </a:ext>
              </a:extLst>
            </p:cNvPr>
            <p:cNvSpPr txBox="1"/>
            <p:nvPr/>
          </p:nvSpPr>
          <p:spPr>
            <a:xfrm>
              <a:off x="7567135" y="5632461"/>
              <a:ext cx="4508134" cy="683517"/>
            </a:xfrm>
            <a:prstGeom prst="rect">
              <a:avLst/>
            </a:prstGeom>
            <a:noFill/>
          </p:spPr>
          <p:txBody>
            <a:bodyPr wrap="square" rtlCol="0">
              <a:spAutoFit/>
            </a:bodyPr>
            <a:lstStyle/>
            <a:p>
              <a:r>
                <a:rPr lang="en-US" b="1" u="sng" dirty="0">
                  <a:solidFill>
                    <a:schemeClr val="bg1"/>
                  </a:solidFill>
                </a:rPr>
                <a:t>The Ugly</a:t>
              </a:r>
              <a:endParaRPr lang="en-US" sz="800" b="1" u="sng" dirty="0">
                <a:solidFill>
                  <a:schemeClr val="bg1"/>
                </a:solidFill>
              </a:endParaRPr>
            </a:p>
            <a:p>
              <a:endParaRPr lang="en-US" sz="800" dirty="0">
                <a:solidFill>
                  <a:schemeClr val="bg1"/>
                </a:solidFill>
              </a:endParaRPr>
            </a:p>
            <a:p>
              <a:r>
                <a:rPr lang="en-US" dirty="0">
                  <a:solidFill>
                    <a:schemeClr val="bg1"/>
                  </a:solidFill>
                </a:rPr>
                <a:t>Generated files overwrite files in target folder</a:t>
              </a:r>
            </a:p>
            <a:p>
              <a:r>
                <a:rPr lang="en-US" dirty="0">
                  <a:solidFill>
                    <a:schemeClr val="bg1"/>
                  </a:solidFill>
                </a:rPr>
                <a:t>SUSHI may be “over-stepping” its boundaries</a:t>
              </a:r>
            </a:p>
          </p:txBody>
        </p:sp>
      </p:grpSp>
      <p:pic>
        <p:nvPicPr>
          <p:cNvPr id="18" name="Picture 17">
            <a:extLst>
              <a:ext uri="{FF2B5EF4-FFF2-40B4-BE49-F238E27FC236}">
                <a16:creationId xmlns:a16="http://schemas.microsoft.com/office/drawing/2014/main" id="{534D58E7-DFBE-2844-AB27-DB2DE23F781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674881" y="1910657"/>
            <a:ext cx="1747962" cy="2634813"/>
          </a:xfrm>
          <a:prstGeom prst="rect">
            <a:avLst/>
          </a:prstGeom>
        </p:spPr>
      </p:pic>
      <p:sp>
        <p:nvSpPr>
          <p:cNvPr id="28" name="Right Arrow 27">
            <a:extLst>
              <a:ext uri="{FF2B5EF4-FFF2-40B4-BE49-F238E27FC236}">
                <a16:creationId xmlns:a16="http://schemas.microsoft.com/office/drawing/2014/main" id="{B3EF0343-00F1-AC47-A9CC-582697DEC0CA}"/>
              </a:ext>
            </a:extLst>
          </p:cNvPr>
          <p:cNvSpPr/>
          <p:nvPr/>
        </p:nvSpPr>
        <p:spPr>
          <a:xfrm>
            <a:off x="4448105" y="2020441"/>
            <a:ext cx="2428957" cy="464573"/>
          </a:xfrm>
          <a:prstGeom prst="rightArrow">
            <a:avLst/>
          </a:prstGeom>
          <a:solidFill>
            <a:schemeClr val="accent4">
              <a:lumMod val="40000"/>
              <a:lumOff val="60000"/>
              <a:alpha val="8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2">
                    <a:lumMod val="50000"/>
                  </a:schemeClr>
                </a:solidFill>
              </a:rPr>
              <a:t>GENERATE</a:t>
            </a:r>
            <a:endParaRPr lang="en-US" i="1" dirty="0">
              <a:solidFill>
                <a:schemeClr val="accent2">
                  <a:lumMod val="50000"/>
                </a:schemeClr>
              </a:solidFill>
            </a:endParaRPr>
          </a:p>
        </p:txBody>
      </p:sp>
      <p:sp>
        <p:nvSpPr>
          <p:cNvPr id="33" name="Right Arrow 32">
            <a:extLst>
              <a:ext uri="{FF2B5EF4-FFF2-40B4-BE49-F238E27FC236}">
                <a16:creationId xmlns:a16="http://schemas.microsoft.com/office/drawing/2014/main" id="{191579CE-9A98-C542-AFAF-657D7193B6CA}"/>
              </a:ext>
            </a:extLst>
          </p:cNvPr>
          <p:cNvSpPr/>
          <p:nvPr/>
        </p:nvSpPr>
        <p:spPr>
          <a:xfrm>
            <a:off x="4449993" y="2508955"/>
            <a:ext cx="2844192" cy="464573"/>
          </a:xfrm>
          <a:prstGeom prst="rightArrow">
            <a:avLst/>
          </a:prstGeom>
          <a:solidFill>
            <a:schemeClr val="accent4">
              <a:lumMod val="40000"/>
              <a:lumOff val="60000"/>
              <a:alpha val="8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2">
                    <a:lumMod val="50000"/>
                  </a:schemeClr>
                </a:solidFill>
              </a:rPr>
              <a:t>GENERATE</a:t>
            </a:r>
            <a:endParaRPr lang="en-US" i="1" dirty="0">
              <a:solidFill>
                <a:schemeClr val="accent2">
                  <a:lumMod val="50000"/>
                </a:schemeClr>
              </a:solidFill>
            </a:endParaRPr>
          </a:p>
        </p:txBody>
      </p:sp>
      <p:sp>
        <p:nvSpPr>
          <p:cNvPr id="34" name="Right Arrow 33">
            <a:extLst>
              <a:ext uri="{FF2B5EF4-FFF2-40B4-BE49-F238E27FC236}">
                <a16:creationId xmlns:a16="http://schemas.microsoft.com/office/drawing/2014/main" id="{F77EBA06-A1AA-1A46-A94D-E75E129D578F}"/>
              </a:ext>
            </a:extLst>
          </p:cNvPr>
          <p:cNvSpPr/>
          <p:nvPr/>
        </p:nvSpPr>
        <p:spPr>
          <a:xfrm>
            <a:off x="4446485" y="3022409"/>
            <a:ext cx="3322674" cy="464573"/>
          </a:xfrm>
          <a:prstGeom prst="rightArrow">
            <a:avLst/>
          </a:prstGeom>
          <a:solidFill>
            <a:schemeClr val="accent4">
              <a:lumMod val="40000"/>
              <a:lumOff val="60000"/>
              <a:alpha val="8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2">
                    <a:lumMod val="50000"/>
                  </a:schemeClr>
                </a:solidFill>
              </a:rPr>
              <a:t>GENERATE</a:t>
            </a:r>
            <a:endParaRPr lang="en-US" i="1" dirty="0">
              <a:solidFill>
                <a:schemeClr val="accent2">
                  <a:lumMod val="50000"/>
                </a:schemeClr>
              </a:solidFill>
            </a:endParaRPr>
          </a:p>
        </p:txBody>
      </p:sp>
      <p:sp>
        <p:nvSpPr>
          <p:cNvPr id="37" name="Right Arrow 36">
            <a:extLst>
              <a:ext uri="{FF2B5EF4-FFF2-40B4-BE49-F238E27FC236}">
                <a16:creationId xmlns:a16="http://schemas.microsoft.com/office/drawing/2014/main" id="{D7211D49-EE5A-214A-9392-5965B2E77E7D}"/>
              </a:ext>
            </a:extLst>
          </p:cNvPr>
          <p:cNvSpPr/>
          <p:nvPr/>
        </p:nvSpPr>
        <p:spPr>
          <a:xfrm rot="1019081">
            <a:off x="4436792" y="4349967"/>
            <a:ext cx="2457418" cy="464573"/>
          </a:xfrm>
          <a:prstGeom prst="rightArrow">
            <a:avLst/>
          </a:prstGeom>
          <a:solidFill>
            <a:schemeClr val="accent4">
              <a:lumMod val="40000"/>
              <a:lumOff val="60000"/>
              <a:alpha val="8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2">
                    <a:lumMod val="50000"/>
                  </a:schemeClr>
                </a:solidFill>
              </a:rPr>
              <a:t>GENERATE</a:t>
            </a:r>
            <a:endParaRPr lang="en-US" i="1" dirty="0">
              <a:solidFill>
                <a:schemeClr val="accent2">
                  <a:lumMod val="50000"/>
                </a:schemeClr>
              </a:solidFill>
            </a:endParaRPr>
          </a:p>
        </p:txBody>
      </p:sp>
      <p:sp>
        <p:nvSpPr>
          <p:cNvPr id="35" name="Right Arrow 34">
            <a:extLst>
              <a:ext uri="{FF2B5EF4-FFF2-40B4-BE49-F238E27FC236}">
                <a16:creationId xmlns:a16="http://schemas.microsoft.com/office/drawing/2014/main" id="{F74E4D60-643C-8F49-945D-806C5389D374}"/>
              </a:ext>
            </a:extLst>
          </p:cNvPr>
          <p:cNvSpPr/>
          <p:nvPr/>
        </p:nvSpPr>
        <p:spPr>
          <a:xfrm>
            <a:off x="4448105" y="3486942"/>
            <a:ext cx="3322674" cy="464573"/>
          </a:xfrm>
          <a:prstGeom prst="rightArrow">
            <a:avLst/>
          </a:prstGeom>
          <a:solidFill>
            <a:schemeClr val="accent4">
              <a:lumMod val="40000"/>
              <a:lumOff val="60000"/>
              <a:alpha val="8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2">
                    <a:lumMod val="50000"/>
                  </a:schemeClr>
                </a:solidFill>
              </a:rPr>
              <a:t>GENERATE</a:t>
            </a:r>
            <a:endParaRPr lang="en-US" i="1" dirty="0">
              <a:solidFill>
                <a:schemeClr val="accent2">
                  <a:lumMod val="50000"/>
                </a:schemeClr>
              </a:solidFill>
            </a:endParaRPr>
          </a:p>
        </p:txBody>
      </p:sp>
      <p:sp>
        <p:nvSpPr>
          <p:cNvPr id="38" name="Right Arrow 37">
            <a:extLst>
              <a:ext uri="{FF2B5EF4-FFF2-40B4-BE49-F238E27FC236}">
                <a16:creationId xmlns:a16="http://schemas.microsoft.com/office/drawing/2014/main" id="{3DBF80C6-5D36-5C4E-AAF9-FEA796CA37B9}"/>
              </a:ext>
            </a:extLst>
          </p:cNvPr>
          <p:cNvSpPr/>
          <p:nvPr/>
        </p:nvSpPr>
        <p:spPr>
          <a:xfrm rot="21060535">
            <a:off x="4465441" y="4337188"/>
            <a:ext cx="2808150" cy="464573"/>
          </a:xfrm>
          <a:prstGeom prst="rightArrow">
            <a:avLst/>
          </a:prstGeom>
          <a:solidFill>
            <a:schemeClr val="accent6">
              <a:lumMod val="40000"/>
              <a:lumOff val="60000"/>
              <a:alpha val="8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6">
                    <a:lumMod val="50000"/>
                  </a:schemeClr>
                </a:solidFill>
              </a:rPr>
              <a:t>GENERATE</a:t>
            </a:r>
          </a:p>
        </p:txBody>
      </p:sp>
      <p:sp>
        <p:nvSpPr>
          <p:cNvPr id="36" name="TextBox 35">
            <a:extLst>
              <a:ext uri="{FF2B5EF4-FFF2-40B4-BE49-F238E27FC236}">
                <a16:creationId xmlns:a16="http://schemas.microsoft.com/office/drawing/2014/main" id="{B7D15DE5-D956-8B42-B680-C1EA9647A185}"/>
              </a:ext>
            </a:extLst>
          </p:cNvPr>
          <p:cNvSpPr txBox="1"/>
          <p:nvPr/>
        </p:nvSpPr>
        <p:spPr>
          <a:xfrm>
            <a:off x="36108" y="6653779"/>
            <a:ext cx="12155892" cy="253916"/>
          </a:xfrm>
          <a:prstGeom prst="rect">
            <a:avLst/>
          </a:prstGeom>
          <a:noFill/>
        </p:spPr>
        <p:txBody>
          <a:bodyPr wrap="none" rtlCol="0">
            <a:spAutoFit/>
          </a:bodyPr>
          <a:lstStyle/>
          <a:p>
            <a:r>
              <a:rPr lang="en-US" sz="1050" dirty="0">
                <a:solidFill>
                  <a:schemeClr val="bg2">
                    <a:lumMod val="75000"/>
                  </a:schemeClr>
                </a:solidFill>
              </a:rPr>
              <a:t>© 2020 The MITRE Corporation. All rights reserved. Approved for Public Release 19-3439. Distribution Unlimited. HL7®, FHIR® and the flame design mark are the registered trademarks of Health Level Seven International</a:t>
            </a:r>
          </a:p>
        </p:txBody>
      </p:sp>
    </p:spTree>
    <p:extLst>
      <p:ext uri="{BB962C8B-B14F-4D97-AF65-F5344CB8AC3E}">
        <p14:creationId xmlns:p14="http://schemas.microsoft.com/office/powerpoint/2010/main" val="30648630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82BD718B-9342-B543-BF58-D04196F9F67C}"/>
              </a:ext>
            </a:extLst>
          </p:cNvPr>
          <p:cNvSpPr/>
          <p:nvPr/>
        </p:nvSpPr>
        <p:spPr>
          <a:xfrm>
            <a:off x="0" y="-1"/>
            <a:ext cx="12192000" cy="903909"/>
          </a:xfrm>
          <a:prstGeom prst="rect">
            <a:avLst/>
          </a:prstGeom>
          <a:solidFill>
            <a:schemeClr val="bg1">
              <a:lumMod val="8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16AA4EC1-E3DB-704A-92C2-3D4E73180554}"/>
              </a:ext>
            </a:extLst>
          </p:cNvPr>
          <p:cNvSpPr/>
          <p:nvPr/>
        </p:nvSpPr>
        <p:spPr>
          <a:xfrm>
            <a:off x="1" y="5663144"/>
            <a:ext cx="12192000" cy="11948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5840B929-C668-BF4A-BA56-687A05B2236B}"/>
              </a:ext>
            </a:extLst>
          </p:cNvPr>
          <p:cNvSpPr>
            <a:spLocks noGrp="1"/>
          </p:cNvSpPr>
          <p:nvPr>
            <p:ph type="title"/>
          </p:nvPr>
        </p:nvSpPr>
        <p:spPr>
          <a:xfrm>
            <a:off x="137160" y="41128"/>
            <a:ext cx="11932920" cy="821650"/>
          </a:xfrm>
        </p:spPr>
        <p:txBody>
          <a:bodyPr>
            <a:normAutofit/>
          </a:bodyPr>
          <a:lstStyle/>
          <a:p>
            <a:pPr algn="ctr"/>
            <a:r>
              <a:rPr lang="en-US" b="1" dirty="0">
                <a:solidFill>
                  <a:schemeClr val="accent1">
                    <a:lumMod val="75000"/>
                  </a:schemeClr>
                </a:solidFill>
              </a:rPr>
              <a:t>Beta Architecture – SUSHI MYOB Use Case</a:t>
            </a:r>
          </a:p>
        </p:txBody>
      </p:sp>
      <p:sp>
        <p:nvSpPr>
          <p:cNvPr id="9" name="Rectangle 8">
            <a:extLst>
              <a:ext uri="{FF2B5EF4-FFF2-40B4-BE49-F238E27FC236}">
                <a16:creationId xmlns:a16="http://schemas.microsoft.com/office/drawing/2014/main" id="{50F0510F-5329-F44F-93E2-59928F040B4A}"/>
              </a:ext>
            </a:extLst>
          </p:cNvPr>
          <p:cNvSpPr/>
          <p:nvPr/>
        </p:nvSpPr>
        <p:spPr>
          <a:xfrm>
            <a:off x="4675350" y="1121921"/>
            <a:ext cx="1823765" cy="4473944"/>
          </a:xfrm>
          <a:prstGeom prst="rect">
            <a:avLst/>
          </a:prstGeom>
          <a:pattFill prst="wdDnDiag">
            <a:fgClr>
              <a:schemeClr val="bg2"/>
            </a:fgClr>
            <a:bgClr>
              <a:schemeClr val="bg1"/>
            </a:bgClr>
          </a:patt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6F69DC2-06AA-834B-B0DB-8241F36BE7BB}"/>
              </a:ext>
            </a:extLst>
          </p:cNvPr>
          <p:cNvSpPr/>
          <p:nvPr/>
        </p:nvSpPr>
        <p:spPr>
          <a:xfrm>
            <a:off x="7322061" y="3845668"/>
            <a:ext cx="4464996" cy="972765"/>
          </a:xfrm>
          <a:prstGeom prst="rect">
            <a:avLst/>
          </a:prstGeom>
          <a:solidFill>
            <a:schemeClr val="accent6">
              <a:lumMod val="40000"/>
              <a:lumOff val="6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5B6D44C-5BB1-CC42-8939-07ACE9C7A282}"/>
              </a:ext>
            </a:extLst>
          </p:cNvPr>
          <p:cNvSpPr/>
          <p:nvPr/>
        </p:nvSpPr>
        <p:spPr>
          <a:xfrm>
            <a:off x="7322061" y="2649164"/>
            <a:ext cx="4351130" cy="239949"/>
          </a:xfrm>
          <a:prstGeom prst="rect">
            <a:avLst/>
          </a:prstGeom>
          <a:solidFill>
            <a:schemeClr val="accent4">
              <a:lumMod val="40000"/>
              <a:lumOff val="6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783F7182-639D-3D49-9EA2-15775041ECFF}"/>
              </a:ext>
            </a:extLst>
          </p:cNvPr>
          <p:cNvSpPr txBox="1"/>
          <p:nvPr/>
        </p:nvSpPr>
        <p:spPr>
          <a:xfrm>
            <a:off x="6436844" y="1361870"/>
            <a:ext cx="5458546" cy="3785652"/>
          </a:xfrm>
          <a:prstGeom prst="rect">
            <a:avLst/>
          </a:prstGeom>
          <a:noFill/>
        </p:spPr>
        <p:txBody>
          <a:bodyPr wrap="none" rtlCol="0">
            <a:spAutoFit/>
          </a:bodyPr>
          <a:lstStyle/>
          <a:p>
            <a:r>
              <a:rPr lang="en-US" sz="1600" dirty="0">
                <a:solidFill>
                  <a:schemeClr val="tx1">
                    <a:lumMod val="75000"/>
                    <a:lumOff val="25000"/>
                  </a:schemeClr>
                </a:solidFill>
                <a:latin typeface="Consolas" panose="020B0609020204030204" pitchFamily="49" charset="0"/>
                <a:cs typeface="Consolas" panose="020B0609020204030204" pitchFamily="49" charset="0"/>
              </a:rPr>
              <a:t>.</a:t>
            </a:r>
          </a:p>
          <a:p>
            <a:r>
              <a:rPr lang="en-US" sz="1600" dirty="0">
                <a:solidFill>
                  <a:schemeClr val="tx1">
                    <a:lumMod val="75000"/>
                    <a:lumOff val="25000"/>
                  </a:schemeClr>
                </a:solidFill>
                <a:latin typeface="Consolas" panose="020B0609020204030204" pitchFamily="49" charset="0"/>
                <a:cs typeface="Consolas" panose="020B0609020204030204" pitchFamily="49" charset="0"/>
              </a:rPr>
              <a:t>├── </a:t>
            </a:r>
            <a:r>
              <a:rPr lang="en-US" sz="1600" dirty="0" err="1">
                <a:solidFill>
                  <a:schemeClr val="tx1">
                    <a:lumMod val="75000"/>
                    <a:lumOff val="25000"/>
                  </a:schemeClr>
                </a:solidFill>
                <a:latin typeface="Consolas" panose="020B0609020204030204" pitchFamily="49" charset="0"/>
                <a:cs typeface="Consolas" panose="020B0609020204030204" pitchFamily="49" charset="0"/>
              </a:rPr>
              <a:t>fsh</a:t>
            </a:r>
            <a:endParaRPr lang="en-US" sz="1600" dirty="0">
              <a:solidFill>
                <a:schemeClr val="tx1">
                  <a:lumMod val="75000"/>
                  <a:lumOff val="25000"/>
                </a:schemeClr>
              </a:solidFill>
              <a:latin typeface="Consolas" panose="020B0609020204030204" pitchFamily="49" charset="0"/>
              <a:cs typeface="Consolas" panose="020B0609020204030204" pitchFamily="49" charset="0"/>
            </a:endParaRPr>
          </a:p>
          <a:p>
            <a:r>
              <a:rPr lang="en-US" sz="1600" dirty="0">
                <a:solidFill>
                  <a:schemeClr val="tx1">
                    <a:lumMod val="75000"/>
                    <a:lumOff val="25000"/>
                  </a:schemeClr>
                </a:solidFill>
                <a:latin typeface="Consolas" panose="020B0609020204030204" pitchFamily="49" charset="0"/>
                <a:cs typeface="Consolas" panose="020B0609020204030204" pitchFamily="49" charset="0"/>
              </a:rPr>
              <a:t>│   └── </a:t>
            </a:r>
            <a:r>
              <a:rPr lang="en-US" sz="1600" i="1" dirty="0">
                <a:solidFill>
                  <a:schemeClr val="tx1">
                    <a:lumMod val="75000"/>
                    <a:lumOff val="25000"/>
                  </a:schemeClr>
                </a:solidFill>
                <a:latin typeface="Consolas" panose="020B0609020204030204" pitchFamily="49" charset="0"/>
                <a:cs typeface="Consolas" panose="020B0609020204030204" pitchFamily="49" charset="0"/>
              </a:rPr>
              <a:t>(all FSH sources still exist here)</a:t>
            </a:r>
          </a:p>
          <a:p>
            <a:r>
              <a:rPr lang="en-US" sz="1600" dirty="0">
                <a:solidFill>
                  <a:schemeClr val="tx1">
                    <a:lumMod val="75000"/>
                    <a:lumOff val="25000"/>
                  </a:schemeClr>
                </a:solidFill>
                <a:latin typeface="Consolas" panose="020B0609020204030204" pitchFamily="49" charset="0"/>
                <a:cs typeface="Consolas" panose="020B0609020204030204" pitchFamily="49" charset="0"/>
              </a:rPr>
              <a:t>├── </a:t>
            </a:r>
            <a:r>
              <a:rPr lang="en-US" sz="1600" b="1" dirty="0" err="1">
                <a:latin typeface="Consolas" panose="020B0609020204030204" pitchFamily="49" charset="0"/>
                <a:cs typeface="Consolas" panose="020B0609020204030204" pitchFamily="49" charset="0"/>
              </a:rPr>
              <a:t>ig.ini</a:t>
            </a:r>
            <a:endParaRPr lang="en-US" sz="1600" b="1" dirty="0">
              <a:latin typeface="Consolas" panose="020B0609020204030204" pitchFamily="49" charset="0"/>
              <a:cs typeface="Consolas" panose="020B0609020204030204" pitchFamily="49" charset="0"/>
            </a:endParaRPr>
          </a:p>
          <a:p>
            <a:r>
              <a:rPr lang="en-US" sz="1600" dirty="0">
                <a:solidFill>
                  <a:schemeClr val="tx1">
                    <a:lumMod val="75000"/>
                    <a:lumOff val="25000"/>
                  </a:schemeClr>
                </a:solidFill>
                <a:latin typeface="Consolas" panose="020B0609020204030204" pitchFamily="49" charset="0"/>
                <a:cs typeface="Consolas" panose="020B0609020204030204" pitchFamily="49" charset="0"/>
              </a:rPr>
              <a:t>├── input</a:t>
            </a:r>
          </a:p>
          <a:p>
            <a:r>
              <a:rPr lang="en-US" sz="1600" dirty="0">
                <a:solidFill>
                  <a:schemeClr val="tx1">
                    <a:lumMod val="75000"/>
                    <a:lumOff val="25000"/>
                  </a:schemeClr>
                </a:solidFill>
                <a:latin typeface="Consolas" panose="020B0609020204030204" pitchFamily="49" charset="0"/>
                <a:cs typeface="Consolas" panose="020B0609020204030204" pitchFamily="49" charset="0"/>
              </a:rPr>
              <a:t>│   ├── </a:t>
            </a:r>
            <a:r>
              <a:rPr lang="en-US" sz="1600" b="1" dirty="0">
                <a:latin typeface="Consolas" panose="020B0609020204030204" pitchFamily="49" charset="0"/>
                <a:cs typeface="Consolas" panose="020B0609020204030204" pitchFamily="49" charset="0"/>
              </a:rPr>
              <a:t>ImplementationGuide-hl7.fhir.myig.json</a:t>
            </a:r>
          </a:p>
          <a:p>
            <a:r>
              <a:rPr lang="en-US" sz="1600" dirty="0">
                <a:solidFill>
                  <a:schemeClr val="tx1">
                    <a:lumMod val="75000"/>
                    <a:lumOff val="25000"/>
                  </a:schemeClr>
                </a:solidFill>
                <a:latin typeface="Consolas" panose="020B0609020204030204" pitchFamily="49" charset="0"/>
                <a:cs typeface="Consolas" panose="020B0609020204030204" pitchFamily="49" charset="0"/>
              </a:rPr>
              <a:t>│   ├── includes</a:t>
            </a:r>
          </a:p>
          <a:p>
            <a:r>
              <a:rPr lang="en-US" sz="1600" dirty="0">
                <a:solidFill>
                  <a:schemeClr val="tx1">
                    <a:lumMod val="75000"/>
                    <a:lumOff val="25000"/>
                  </a:schemeClr>
                </a:solidFill>
                <a:latin typeface="Consolas" panose="020B0609020204030204" pitchFamily="49" charset="0"/>
                <a:cs typeface="Consolas" panose="020B0609020204030204" pitchFamily="49" charset="0"/>
              </a:rPr>
              <a:t>│   │   └── </a:t>
            </a:r>
            <a:r>
              <a:rPr lang="en-US" sz="1600" b="1" dirty="0" err="1">
                <a:latin typeface="Consolas" panose="020B0609020204030204" pitchFamily="49" charset="0"/>
                <a:cs typeface="Consolas" panose="020B0609020204030204" pitchFamily="49" charset="0"/>
              </a:rPr>
              <a:t>menu.xml</a:t>
            </a:r>
            <a:endParaRPr lang="en-US" sz="1600" b="1" dirty="0">
              <a:latin typeface="Consolas" panose="020B0609020204030204" pitchFamily="49" charset="0"/>
              <a:cs typeface="Consolas" panose="020B0609020204030204" pitchFamily="49" charset="0"/>
            </a:endParaRPr>
          </a:p>
          <a:p>
            <a:r>
              <a:rPr lang="en-US" sz="1600" dirty="0">
                <a:solidFill>
                  <a:schemeClr val="tx1">
                    <a:lumMod val="75000"/>
                    <a:lumOff val="25000"/>
                  </a:schemeClr>
                </a:solidFill>
                <a:latin typeface="Consolas" panose="020B0609020204030204" pitchFamily="49" charset="0"/>
                <a:cs typeface="Consolas" panose="020B0609020204030204" pitchFamily="49" charset="0"/>
              </a:rPr>
              <a:t>│   ├── </a:t>
            </a:r>
            <a:r>
              <a:rPr lang="en-US" sz="1600" dirty="0" err="1">
                <a:solidFill>
                  <a:schemeClr val="tx1">
                    <a:lumMod val="75000"/>
                    <a:lumOff val="25000"/>
                  </a:schemeClr>
                </a:solidFill>
                <a:latin typeface="Consolas" panose="020B0609020204030204" pitchFamily="49" charset="0"/>
                <a:cs typeface="Consolas" panose="020B0609020204030204" pitchFamily="49" charset="0"/>
              </a:rPr>
              <a:t>pagecontent</a:t>
            </a:r>
            <a:endParaRPr lang="en-US" sz="1600" dirty="0">
              <a:solidFill>
                <a:schemeClr val="tx1">
                  <a:lumMod val="75000"/>
                  <a:lumOff val="25000"/>
                </a:schemeClr>
              </a:solidFill>
              <a:latin typeface="Consolas" panose="020B0609020204030204" pitchFamily="49" charset="0"/>
              <a:cs typeface="Consolas" panose="020B0609020204030204" pitchFamily="49" charset="0"/>
            </a:endParaRPr>
          </a:p>
          <a:p>
            <a:r>
              <a:rPr lang="en-US" sz="1600" dirty="0">
                <a:solidFill>
                  <a:schemeClr val="tx1">
                    <a:lumMod val="75000"/>
                    <a:lumOff val="25000"/>
                  </a:schemeClr>
                </a:solidFill>
                <a:latin typeface="Consolas" panose="020B0609020204030204" pitchFamily="49" charset="0"/>
                <a:cs typeface="Consolas" panose="020B0609020204030204" pitchFamily="49" charset="0"/>
              </a:rPr>
              <a:t>│   │   └── </a:t>
            </a:r>
            <a:r>
              <a:rPr lang="en-US" sz="1600" b="1" dirty="0" err="1">
                <a:latin typeface="Consolas" panose="020B0609020204030204" pitchFamily="49" charset="0"/>
                <a:cs typeface="Consolas" panose="020B0609020204030204" pitchFamily="49" charset="0"/>
              </a:rPr>
              <a:t>index.md</a:t>
            </a:r>
            <a:endParaRPr lang="en-US" sz="1600" b="1" dirty="0">
              <a:latin typeface="Consolas" panose="020B0609020204030204" pitchFamily="49" charset="0"/>
              <a:cs typeface="Consolas" panose="020B0609020204030204" pitchFamily="49" charset="0"/>
            </a:endParaRPr>
          </a:p>
          <a:p>
            <a:r>
              <a:rPr lang="en-US" sz="1600" dirty="0">
                <a:solidFill>
                  <a:schemeClr val="tx1">
                    <a:lumMod val="75000"/>
                    <a:lumOff val="25000"/>
                  </a:schemeClr>
                </a:solidFill>
                <a:latin typeface="Consolas" panose="020B0609020204030204" pitchFamily="49" charset="0"/>
                <a:cs typeface="Consolas" panose="020B0609020204030204" pitchFamily="49" charset="0"/>
              </a:rPr>
              <a:t>│   ├── profiles</a:t>
            </a:r>
          </a:p>
          <a:p>
            <a:r>
              <a:rPr lang="en-US" sz="1600" dirty="0">
                <a:solidFill>
                  <a:schemeClr val="tx1">
                    <a:lumMod val="75000"/>
                    <a:lumOff val="25000"/>
                  </a:schemeClr>
                </a:solidFill>
                <a:latin typeface="Consolas" panose="020B0609020204030204" pitchFamily="49" charset="0"/>
                <a:cs typeface="Consolas" panose="020B0609020204030204" pitchFamily="49" charset="0"/>
              </a:rPr>
              <a:t>│   │   └── </a:t>
            </a:r>
            <a:r>
              <a:rPr lang="en-US" sz="1600" b="1" dirty="0" err="1">
                <a:latin typeface="Consolas" panose="020B0609020204030204" pitchFamily="49" charset="0"/>
                <a:cs typeface="Consolas" panose="020B0609020204030204" pitchFamily="49" charset="0"/>
              </a:rPr>
              <a:t>StructureDefinition</a:t>
            </a:r>
            <a:r>
              <a:rPr lang="en-US" sz="1600" b="1" dirty="0">
                <a:latin typeface="Consolas" panose="020B0609020204030204" pitchFamily="49" charset="0"/>
                <a:cs typeface="Consolas" panose="020B0609020204030204" pitchFamily="49" charset="0"/>
              </a:rPr>
              <a:t>-my-</a:t>
            </a:r>
            <a:r>
              <a:rPr lang="en-US" sz="1600" b="1" dirty="0" err="1">
                <a:latin typeface="Consolas" panose="020B0609020204030204" pitchFamily="49" charset="0"/>
                <a:cs typeface="Consolas" panose="020B0609020204030204" pitchFamily="49" charset="0"/>
              </a:rPr>
              <a:t>patient.json</a:t>
            </a:r>
            <a:endParaRPr lang="en-US" sz="1600" b="1" dirty="0">
              <a:latin typeface="Consolas" panose="020B0609020204030204" pitchFamily="49" charset="0"/>
              <a:cs typeface="Consolas" panose="020B0609020204030204" pitchFamily="49" charset="0"/>
            </a:endParaRPr>
          </a:p>
          <a:p>
            <a:r>
              <a:rPr lang="en-US" sz="1600" dirty="0">
                <a:solidFill>
                  <a:schemeClr val="tx1">
                    <a:lumMod val="75000"/>
                    <a:lumOff val="25000"/>
                  </a:schemeClr>
                </a:solidFill>
                <a:latin typeface="Consolas" panose="020B0609020204030204" pitchFamily="49" charset="0"/>
                <a:cs typeface="Consolas" panose="020B0609020204030204" pitchFamily="49" charset="0"/>
              </a:rPr>
              <a:t>│   └── vocabulary</a:t>
            </a:r>
          </a:p>
          <a:p>
            <a:r>
              <a:rPr lang="en-US" sz="1600" dirty="0">
                <a:solidFill>
                  <a:schemeClr val="tx1">
                    <a:lumMod val="75000"/>
                    <a:lumOff val="25000"/>
                  </a:schemeClr>
                </a:solidFill>
                <a:latin typeface="Consolas" panose="020B0609020204030204" pitchFamily="49" charset="0"/>
                <a:cs typeface="Consolas" panose="020B0609020204030204" pitchFamily="49" charset="0"/>
              </a:rPr>
              <a:t>│       └── </a:t>
            </a:r>
            <a:r>
              <a:rPr lang="en-US" sz="1600" b="1" dirty="0" err="1">
                <a:latin typeface="Consolas" panose="020B0609020204030204" pitchFamily="49" charset="0"/>
                <a:cs typeface="Consolas" panose="020B0609020204030204" pitchFamily="49" charset="0"/>
              </a:rPr>
              <a:t>ValueSet</a:t>
            </a:r>
            <a:r>
              <a:rPr lang="en-US" sz="1600" b="1" dirty="0">
                <a:latin typeface="Consolas" panose="020B0609020204030204" pitchFamily="49" charset="0"/>
                <a:cs typeface="Consolas" panose="020B0609020204030204" pitchFamily="49" charset="0"/>
              </a:rPr>
              <a:t>-my-</a:t>
            </a:r>
            <a:r>
              <a:rPr lang="en-US" sz="1600" b="1" dirty="0" err="1">
                <a:latin typeface="Consolas" panose="020B0609020204030204" pitchFamily="49" charset="0"/>
                <a:cs typeface="Consolas" panose="020B0609020204030204" pitchFamily="49" charset="0"/>
              </a:rPr>
              <a:t>valueset.json</a:t>
            </a:r>
            <a:endParaRPr lang="en-US" sz="1600" b="1" dirty="0">
              <a:latin typeface="Consolas" panose="020B0609020204030204" pitchFamily="49" charset="0"/>
              <a:cs typeface="Consolas" panose="020B0609020204030204" pitchFamily="49" charset="0"/>
            </a:endParaRPr>
          </a:p>
          <a:p>
            <a:r>
              <a:rPr lang="en-US" sz="1600" dirty="0">
                <a:solidFill>
                  <a:schemeClr val="tx1">
                    <a:lumMod val="75000"/>
                    <a:lumOff val="25000"/>
                  </a:schemeClr>
                </a:solidFill>
                <a:latin typeface="Consolas" panose="020B0609020204030204" pitchFamily="49" charset="0"/>
                <a:cs typeface="Consolas" panose="020B0609020204030204" pitchFamily="49" charset="0"/>
              </a:rPr>
              <a:t>└── </a:t>
            </a:r>
            <a:r>
              <a:rPr lang="en-US" sz="1600" b="1" dirty="0">
                <a:latin typeface="Consolas" panose="020B0609020204030204" pitchFamily="49" charset="0"/>
                <a:cs typeface="Consolas" panose="020B0609020204030204" pitchFamily="49" charset="0"/>
              </a:rPr>
              <a:t>package-</a:t>
            </a:r>
            <a:r>
              <a:rPr lang="en-US" sz="1600" b="1" dirty="0" err="1">
                <a:latin typeface="Consolas" panose="020B0609020204030204" pitchFamily="49" charset="0"/>
                <a:cs typeface="Consolas" panose="020B0609020204030204" pitchFamily="49" charset="0"/>
              </a:rPr>
              <a:t>list.json</a:t>
            </a:r>
            <a:endParaRPr lang="en-US" sz="1600" b="1" dirty="0">
              <a:latin typeface="Consolas" panose="020B0609020204030204" pitchFamily="49" charset="0"/>
              <a:cs typeface="Consolas" panose="020B0609020204030204" pitchFamily="49" charset="0"/>
            </a:endParaRPr>
          </a:p>
        </p:txBody>
      </p:sp>
      <p:sp>
        <p:nvSpPr>
          <p:cNvPr id="13" name="Rectangle 12">
            <a:extLst>
              <a:ext uri="{FF2B5EF4-FFF2-40B4-BE49-F238E27FC236}">
                <a16:creationId xmlns:a16="http://schemas.microsoft.com/office/drawing/2014/main" id="{F434D190-084D-B64B-9F13-39318649B402}"/>
              </a:ext>
            </a:extLst>
          </p:cNvPr>
          <p:cNvSpPr/>
          <p:nvPr/>
        </p:nvSpPr>
        <p:spPr>
          <a:xfrm>
            <a:off x="1346804" y="1921904"/>
            <a:ext cx="1260023" cy="239949"/>
          </a:xfrm>
          <a:prstGeom prst="rect">
            <a:avLst/>
          </a:prstGeom>
          <a:solidFill>
            <a:schemeClr val="accent4">
              <a:lumMod val="40000"/>
              <a:lumOff val="6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196F83D-7281-B545-9750-E5B0C9F23C1B}"/>
              </a:ext>
            </a:extLst>
          </p:cNvPr>
          <p:cNvSpPr/>
          <p:nvPr/>
        </p:nvSpPr>
        <p:spPr>
          <a:xfrm>
            <a:off x="1333739" y="3108590"/>
            <a:ext cx="3285841" cy="476655"/>
          </a:xfrm>
          <a:prstGeom prst="rect">
            <a:avLst/>
          </a:prstGeom>
          <a:solidFill>
            <a:schemeClr val="accent6">
              <a:lumMod val="40000"/>
              <a:lumOff val="6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0E2BEF30-23A2-1441-8908-319A6E653C8B}"/>
              </a:ext>
            </a:extLst>
          </p:cNvPr>
          <p:cNvSpPr txBox="1"/>
          <p:nvPr/>
        </p:nvSpPr>
        <p:spPr>
          <a:xfrm>
            <a:off x="404943" y="1361870"/>
            <a:ext cx="2541080" cy="4031873"/>
          </a:xfrm>
          <a:prstGeom prst="rect">
            <a:avLst/>
          </a:prstGeom>
          <a:noFill/>
        </p:spPr>
        <p:txBody>
          <a:bodyPr wrap="none" rtlCol="0">
            <a:spAutoFit/>
          </a:bodyPr>
          <a:lstStyle/>
          <a:p>
            <a:r>
              <a:rPr lang="en-US" sz="1600" dirty="0">
                <a:solidFill>
                  <a:schemeClr val="tx1">
                    <a:lumMod val="75000"/>
                    <a:lumOff val="25000"/>
                  </a:schemeClr>
                </a:solidFill>
                <a:latin typeface="Consolas" panose="020B0609020204030204" pitchFamily="49" charset="0"/>
                <a:cs typeface="Consolas" panose="020B0609020204030204" pitchFamily="49" charset="0"/>
              </a:rPr>
              <a:t>.</a:t>
            </a:r>
          </a:p>
          <a:p>
            <a:r>
              <a:rPr lang="en-US" sz="1600" dirty="0">
                <a:solidFill>
                  <a:schemeClr val="tx1">
                    <a:lumMod val="75000"/>
                    <a:lumOff val="25000"/>
                  </a:schemeClr>
                </a:solidFill>
                <a:latin typeface="Consolas" panose="020B0609020204030204" pitchFamily="49" charset="0"/>
                <a:cs typeface="Consolas" panose="020B0609020204030204" pitchFamily="49" charset="0"/>
              </a:rPr>
              <a:t>├── </a:t>
            </a:r>
            <a:r>
              <a:rPr lang="en-US" sz="1600" dirty="0" err="1">
                <a:solidFill>
                  <a:schemeClr val="tx1">
                    <a:lumMod val="75000"/>
                    <a:lumOff val="25000"/>
                  </a:schemeClr>
                </a:solidFill>
                <a:latin typeface="Consolas" panose="020B0609020204030204" pitchFamily="49" charset="0"/>
                <a:cs typeface="Consolas" panose="020B0609020204030204" pitchFamily="49" charset="0"/>
              </a:rPr>
              <a:t>fsh</a:t>
            </a:r>
            <a:endParaRPr lang="en-US" sz="1600" dirty="0">
              <a:solidFill>
                <a:schemeClr val="tx1">
                  <a:lumMod val="75000"/>
                  <a:lumOff val="25000"/>
                </a:schemeClr>
              </a:solidFill>
              <a:latin typeface="Consolas" panose="020B0609020204030204" pitchFamily="49" charset="0"/>
              <a:cs typeface="Consolas" panose="020B0609020204030204" pitchFamily="49" charset="0"/>
            </a:endParaRPr>
          </a:p>
          <a:p>
            <a:r>
              <a:rPr lang="en-US" sz="1600" dirty="0">
                <a:solidFill>
                  <a:schemeClr val="tx1">
                    <a:lumMod val="75000"/>
                    <a:lumOff val="25000"/>
                  </a:schemeClr>
                </a:solidFill>
                <a:latin typeface="Consolas" panose="020B0609020204030204" pitchFamily="49" charset="0"/>
                <a:cs typeface="Consolas" panose="020B0609020204030204" pitchFamily="49" charset="0"/>
              </a:rPr>
              <a:t>│   ├── </a:t>
            </a:r>
            <a:r>
              <a:rPr lang="en-US" sz="1600" b="1" dirty="0" err="1">
                <a:latin typeface="Consolas" panose="020B0609020204030204" pitchFamily="49" charset="0"/>
                <a:cs typeface="Consolas" panose="020B0609020204030204" pitchFamily="49" charset="0"/>
              </a:rPr>
              <a:t>config.yaml</a:t>
            </a:r>
            <a:endParaRPr lang="en-US" sz="1600" b="1" dirty="0">
              <a:latin typeface="Consolas" panose="020B0609020204030204" pitchFamily="49" charset="0"/>
              <a:cs typeface="Consolas" panose="020B0609020204030204" pitchFamily="49" charset="0"/>
            </a:endParaRPr>
          </a:p>
          <a:p>
            <a:r>
              <a:rPr lang="en-US" sz="1600" dirty="0">
                <a:solidFill>
                  <a:schemeClr val="tx1">
                    <a:lumMod val="75000"/>
                    <a:lumOff val="25000"/>
                  </a:schemeClr>
                </a:solidFill>
                <a:latin typeface="Consolas" panose="020B0609020204030204" pitchFamily="49" charset="0"/>
                <a:cs typeface="Consolas" panose="020B0609020204030204" pitchFamily="49" charset="0"/>
              </a:rPr>
              <a:t>│   │</a:t>
            </a:r>
          </a:p>
          <a:p>
            <a:r>
              <a:rPr lang="en-US" sz="1600" dirty="0">
                <a:solidFill>
                  <a:schemeClr val="tx1">
                    <a:lumMod val="75000"/>
                    <a:lumOff val="25000"/>
                  </a:schemeClr>
                </a:solidFill>
                <a:latin typeface="Consolas" panose="020B0609020204030204" pitchFamily="49" charset="0"/>
                <a:cs typeface="Consolas" panose="020B0609020204030204" pitchFamily="49" charset="0"/>
              </a:rPr>
              <a:t>│   │</a:t>
            </a:r>
          </a:p>
          <a:p>
            <a:r>
              <a:rPr lang="en-US" sz="1600" dirty="0">
                <a:solidFill>
                  <a:schemeClr val="tx1">
                    <a:lumMod val="75000"/>
                    <a:lumOff val="25000"/>
                  </a:schemeClr>
                </a:solidFill>
                <a:latin typeface="Consolas" panose="020B0609020204030204" pitchFamily="49" charset="0"/>
                <a:cs typeface="Consolas" panose="020B0609020204030204" pitchFamily="49" charset="0"/>
              </a:rPr>
              <a:t>│   │</a:t>
            </a:r>
          </a:p>
          <a:p>
            <a:r>
              <a:rPr lang="en-US" sz="1600" dirty="0">
                <a:solidFill>
                  <a:schemeClr val="tx1">
                    <a:lumMod val="75000"/>
                    <a:lumOff val="25000"/>
                  </a:schemeClr>
                </a:solidFill>
                <a:latin typeface="Consolas" panose="020B0609020204030204" pitchFamily="49" charset="0"/>
                <a:cs typeface="Consolas" panose="020B0609020204030204" pitchFamily="49" charset="0"/>
              </a:rPr>
              <a:t>│   │</a:t>
            </a:r>
            <a:endParaRPr lang="en-US" sz="1600" b="1" dirty="0">
              <a:latin typeface="Consolas" panose="020B0609020204030204" pitchFamily="49" charset="0"/>
              <a:cs typeface="Consolas" panose="020B0609020204030204" pitchFamily="49" charset="0"/>
            </a:endParaRPr>
          </a:p>
          <a:p>
            <a:r>
              <a:rPr lang="en-US" sz="1600" dirty="0">
                <a:solidFill>
                  <a:schemeClr val="tx1">
                    <a:lumMod val="75000"/>
                    <a:lumOff val="25000"/>
                  </a:schemeClr>
                </a:solidFill>
                <a:latin typeface="Consolas" panose="020B0609020204030204" pitchFamily="49" charset="0"/>
                <a:cs typeface="Consolas" panose="020B0609020204030204" pitchFamily="49" charset="0"/>
              </a:rPr>
              <a:t>│   ├── </a:t>
            </a:r>
            <a:r>
              <a:rPr lang="en-US" sz="1600" b="1" dirty="0">
                <a:latin typeface="Consolas" panose="020B0609020204030204" pitchFamily="49" charset="0"/>
                <a:cs typeface="Consolas" panose="020B0609020204030204" pitchFamily="49" charset="0"/>
              </a:rPr>
              <a:t>myfile1.fsh</a:t>
            </a:r>
          </a:p>
          <a:p>
            <a:r>
              <a:rPr lang="en-US" sz="1600" dirty="0">
                <a:solidFill>
                  <a:schemeClr val="tx1">
                    <a:lumMod val="75000"/>
                    <a:lumOff val="25000"/>
                  </a:schemeClr>
                </a:solidFill>
                <a:latin typeface="Consolas" panose="020B0609020204030204" pitchFamily="49" charset="0"/>
                <a:cs typeface="Consolas" panose="020B0609020204030204" pitchFamily="49" charset="0"/>
              </a:rPr>
              <a:t>│   └── </a:t>
            </a:r>
            <a:r>
              <a:rPr lang="en-US" sz="1600" b="1" dirty="0">
                <a:latin typeface="Consolas" panose="020B0609020204030204" pitchFamily="49" charset="0"/>
                <a:cs typeface="Consolas" panose="020B0609020204030204" pitchFamily="49" charset="0"/>
              </a:rPr>
              <a:t>myfile2.fsh</a:t>
            </a:r>
          </a:p>
          <a:p>
            <a:r>
              <a:rPr lang="en-US" sz="1600" dirty="0">
                <a:solidFill>
                  <a:schemeClr val="tx1">
                    <a:lumMod val="75000"/>
                    <a:lumOff val="25000"/>
                  </a:schemeClr>
                </a:solidFill>
                <a:latin typeface="Consolas" panose="020B0609020204030204" pitchFamily="49" charset="0"/>
                <a:cs typeface="Consolas" panose="020B0609020204030204" pitchFamily="49" charset="0"/>
              </a:rPr>
              <a:t>├── </a:t>
            </a:r>
            <a:r>
              <a:rPr lang="en-US" sz="1600" b="1" dirty="0" err="1">
                <a:latin typeface="Consolas" panose="020B0609020204030204" pitchFamily="49" charset="0"/>
                <a:cs typeface="Consolas" panose="020B0609020204030204" pitchFamily="49" charset="0"/>
              </a:rPr>
              <a:t>ig.ini</a:t>
            </a:r>
            <a:endParaRPr lang="en-US" sz="1600" b="1" dirty="0">
              <a:latin typeface="Consolas" panose="020B0609020204030204" pitchFamily="49" charset="0"/>
              <a:cs typeface="Consolas" panose="020B0609020204030204" pitchFamily="49" charset="0"/>
            </a:endParaRPr>
          </a:p>
          <a:p>
            <a:r>
              <a:rPr lang="en-US" sz="1600" dirty="0">
                <a:solidFill>
                  <a:schemeClr val="tx1">
                    <a:lumMod val="75000"/>
                    <a:lumOff val="25000"/>
                  </a:schemeClr>
                </a:solidFill>
                <a:latin typeface="Consolas" panose="020B0609020204030204" pitchFamily="49" charset="0"/>
                <a:cs typeface="Consolas" panose="020B0609020204030204" pitchFamily="49" charset="0"/>
              </a:rPr>
              <a:t>├── input</a:t>
            </a:r>
          </a:p>
          <a:p>
            <a:r>
              <a:rPr lang="en-US" sz="1600" dirty="0">
                <a:solidFill>
                  <a:schemeClr val="tx1">
                    <a:lumMod val="75000"/>
                    <a:lumOff val="25000"/>
                  </a:schemeClr>
                </a:solidFill>
                <a:latin typeface="Consolas" panose="020B0609020204030204" pitchFamily="49" charset="0"/>
                <a:cs typeface="Consolas" panose="020B0609020204030204" pitchFamily="49" charset="0"/>
              </a:rPr>
              <a:t>│   ├── includes</a:t>
            </a:r>
          </a:p>
          <a:p>
            <a:r>
              <a:rPr lang="en-US" sz="1600" dirty="0">
                <a:solidFill>
                  <a:schemeClr val="tx1">
                    <a:lumMod val="75000"/>
                    <a:lumOff val="25000"/>
                  </a:schemeClr>
                </a:solidFill>
                <a:latin typeface="Consolas" panose="020B0609020204030204" pitchFamily="49" charset="0"/>
                <a:cs typeface="Consolas" panose="020B0609020204030204" pitchFamily="49" charset="0"/>
              </a:rPr>
              <a:t>│   │   └── </a:t>
            </a:r>
            <a:r>
              <a:rPr lang="en-US" sz="1600" b="1" dirty="0" err="1">
                <a:latin typeface="Consolas" panose="020B0609020204030204" pitchFamily="49" charset="0"/>
                <a:cs typeface="Consolas" panose="020B0609020204030204" pitchFamily="49" charset="0"/>
              </a:rPr>
              <a:t>menu.xml</a:t>
            </a:r>
            <a:endParaRPr lang="en-US" sz="1600" b="1" dirty="0">
              <a:latin typeface="Consolas" panose="020B0609020204030204" pitchFamily="49" charset="0"/>
              <a:cs typeface="Consolas" panose="020B0609020204030204" pitchFamily="49" charset="0"/>
            </a:endParaRPr>
          </a:p>
          <a:p>
            <a:r>
              <a:rPr lang="en-US" sz="1600" dirty="0">
                <a:solidFill>
                  <a:schemeClr val="tx1">
                    <a:lumMod val="75000"/>
                    <a:lumOff val="25000"/>
                  </a:schemeClr>
                </a:solidFill>
                <a:latin typeface="Consolas" panose="020B0609020204030204" pitchFamily="49" charset="0"/>
                <a:cs typeface="Consolas" panose="020B0609020204030204" pitchFamily="49" charset="0"/>
              </a:rPr>
              <a:t>│   └── </a:t>
            </a:r>
            <a:r>
              <a:rPr lang="en-US" sz="1600" dirty="0" err="1">
                <a:solidFill>
                  <a:schemeClr val="tx1">
                    <a:lumMod val="75000"/>
                    <a:lumOff val="25000"/>
                  </a:schemeClr>
                </a:solidFill>
                <a:latin typeface="Consolas" panose="020B0609020204030204" pitchFamily="49" charset="0"/>
                <a:cs typeface="Consolas" panose="020B0609020204030204" pitchFamily="49" charset="0"/>
              </a:rPr>
              <a:t>pagecontent</a:t>
            </a:r>
            <a:endParaRPr lang="en-US" sz="1600" dirty="0">
              <a:solidFill>
                <a:schemeClr val="tx1">
                  <a:lumMod val="75000"/>
                  <a:lumOff val="25000"/>
                </a:schemeClr>
              </a:solidFill>
              <a:latin typeface="Consolas" panose="020B0609020204030204" pitchFamily="49" charset="0"/>
              <a:cs typeface="Consolas" panose="020B0609020204030204" pitchFamily="49" charset="0"/>
            </a:endParaRPr>
          </a:p>
          <a:p>
            <a:r>
              <a:rPr lang="en-US" sz="1600" dirty="0">
                <a:solidFill>
                  <a:schemeClr val="tx1">
                    <a:lumMod val="75000"/>
                    <a:lumOff val="25000"/>
                  </a:schemeClr>
                </a:solidFill>
                <a:latin typeface="Consolas" panose="020B0609020204030204" pitchFamily="49" charset="0"/>
                <a:cs typeface="Consolas" panose="020B0609020204030204" pitchFamily="49" charset="0"/>
              </a:rPr>
              <a:t>│       └── </a:t>
            </a:r>
            <a:r>
              <a:rPr lang="en-US" sz="1600" b="1" dirty="0" err="1">
                <a:latin typeface="Consolas" panose="020B0609020204030204" pitchFamily="49" charset="0"/>
                <a:cs typeface="Consolas" panose="020B0609020204030204" pitchFamily="49" charset="0"/>
              </a:rPr>
              <a:t>index.md</a:t>
            </a:r>
            <a:endParaRPr lang="en-US" sz="1600" b="1" dirty="0">
              <a:latin typeface="Consolas" panose="020B0609020204030204" pitchFamily="49" charset="0"/>
              <a:cs typeface="Consolas" panose="020B0609020204030204" pitchFamily="49" charset="0"/>
            </a:endParaRPr>
          </a:p>
          <a:p>
            <a:r>
              <a:rPr lang="en-US" sz="1600" dirty="0">
                <a:solidFill>
                  <a:schemeClr val="tx1">
                    <a:lumMod val="75000"/>
                    <a:lumOff val="25000"/>
                  </a:schemeClr>
                </a:solidFill>
                <a:latin typeface="Consolas" panose="020B0609020204030204" pitchFamily="49" charset="0"/>
                <a:cs typeface="Consolas" panose="020B0609020204030204" pitchFamily="49" charset="0"/>
              </a:rPr>
              <a:t>└── </a:t>
            </a:r>
            <a:r>
              <a:rPr lang="en-US" sz="1600" b="1" dirty="0">
                <a:latin typeface="Consolas" panose="020B0609020204030204" pitchFamily="49" charset="0"/>
                <a:cs typeface="Consolas" panose="020B0609020204030204" pitchFamily="49" charset="0"/>
              </a:rPr>
              <a:t>package-</a:t>
            </a:r>
            <a:r>
              <a:rPr lang="en-US" sz="1600" b="1" dirty="0" err="1">
                <a:latin typeface="Consolas" panose="020B0609020204030204" pitchFamily="49" charset="0"/>
                <a:cs typeface="Consolas" panose="020B0609020204030204" pitchFamily="49" charset="0"/>
              </a:rPr>
              <a:t>list.json</a:t>
            </a:r>
            <a:endParaRPr lang="en-US" sz="1600" b="1" dirty="0">
              <a:latin typeface="Consolas" panose="020B0609020204030204" pitchFamily="49" charset="0"/>
              <a:cs typeface="Consolas" panose="020B0609020204030204" pitchFamily="49" charset="0"/>
            </a:endParaRPr>
          </a:p>
        </p:txBody>
      </p:sp>
      <p:sp>
        <p:nvSpPr>
          <p:cNvPr id="15" name="Right Arrow 14">
            <a:extLst>
              <a:ext uri="{FF2B5EF4-FFF2-40B4-BE49-F238E27FC236}">
                <a16:creationId xmlns:a16="http://schemas.microsoft.com/office/drawing/2014/main" id="{FA55EF0E-10C8-2948-B785-76880DE79E39}"/>
              </a:ext>
            </a:extLst>
          </p:cNvPr>
          <p:cNvSpPr/>
          <p:nvPr/>
        </p:nvSpPr>
        <p:spPr>
          <a:xfrm>
            <a:off x="4675350" y="2535010"/>
            <a:ext cx="2584438" cy="464573"/>
          </a:xfrm>
          <a:prstGeom prst="rightArrow">
            <a:avLst/>
          </a:prstGeom>
          <a:solidFill>
            <a:schemeClr val="accent4">
              <a:lumMod val="40000"/>
              <a:lumOff val="60000"/>
              <a:alpha val="8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2">
                    <a:lumMod val="50000"/>
                  </a:schemeClr>
                </a:solidFill>
              </a:rPr>
              <a:t>GENERATE</a:t>
            </a:r>
          </a:p>
        </p:txBody>
      </p:sp>
      <p:sp>
        <p:nvSpPr>
          <p:cNvPr id="17" name="Right Arrow 16">
            <a:extLst>
              <a:ext uri="{FF2B5EF4-FFF2-40B4-BE49-F238E27FC236}">
                <a16:creationId xmlns:a16="http://schemas.microsoft.com/office/drawing/2014/main" id="{FFB695BE-A92C-5941-8F8F-AC198B199C72}"/>
              </a:ext>
            </a:extLst>
          </p:cNvPr>
          <p:cNvSpPr/>
          <p:nvPr/>
        </p:nvSpPr>
        <p:spPr>
          <a:xfrm rot="1148698">
            <a:off x="4625206" y="3554499"/>
            <a:ext cx="2761454" cy="464573"/>
          </a:xfrm>
          <a:prstGeom prst="rightArrow">
            <a:avLst/>
          </a:prstGeom>
          <a:solidFill>
            <a:schemeClr val="accent6">
              <a:lumMod val="40000"/>
              <a:lumOff val="60000"/>
              <a:alpha val="8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6">
                    <a:lumMod val="50000"/>
                  </a:schemeClr>
                </a:solidFill>
              </a:rPr>
              <a:t>GENERATE</a:t>
            </a:r>
          </a:p>
        </p:txBody>
      </p:sp>
      <p:sp>
        <p:nvSpPr>
          <p:cNvPr id="5" name="TextBox 4">
            <a:extLst>
              <a:ext uri="{FF2B5EF4-FFF2-40B4-BE49-F238E27FC236}">
                <a16:creationId xmlns:a16="http://schemas.microsoft.com/office/drawing/2014/main" id="{71E22614-56A1-3B4E-A981-12B15073193A}"/>
              </a:ext>
            </a:extLst>
          </p:cNvPr>
          <p:cNvSpPr txBox="1"/>
          <p:nvPr/>
        </p:nvSpPr>
        <p:spPr>
          <a:xfrm>
            <a:off x="2256137" y="1177204"/>
            <a:ext cx="816570" cy="369332"/>
          </a:xfrm>
          <a:prstGeom prst="rect">
            <a:avLst/>
          </a:prstGeom>
          <a:noFill/>
        </p:spPr>
        <p:txBody>
          <a:bodyPr wrap="none" rtlCol="0">
            <a:spAutoFit/>
          </a:bodyPr>
          <a:lstStyle/>
          <a:p>
            <a:r>
              <a:rPr lang="en-US" b="1" dirty="0"/>
              <a:t>Before</a:t>
            </a:r>
          </a:p>
        </p:txBody>
      </p:sp>
      <p:sp>
        <p:nvSpPr>
          <p:cNvPr id="19" name="TextBox 18">
            <a:extLst>
              <a:ext uri="{FF2B5EF4-FFF2-40B4-BE49-F238E27FC236}">
                <a16:creationId xmlns:a16="http://schemas.microsoft.com/office/drawing/2014/main" id="{46859CB7-EFB7-2B46-A958-9392F2478FC0}"/>
              </a:ext>
            </a:extLst>
          </p:cNvPr>
          <p:cNvSpPr txBox="1"/>
          <p:nvPr/>
        </p:nvSpPr>
        <p:spPr>
          <a:xfrm>
            <a:off x="8735236" y="1177204"/>
            <a:ext cx="672364" cy="369332"/>
          </a:xfrm>
          <a:prstGeom prst="rect">
            <a:avLst/>
          </a:prstGeom>
          <a:noFill/>
        </p:spPr>
        <p:txBody>
          <a:bodyPr wrap="none" rtlCol="0">
            <a:spAutoFit/>
          </a:bodyPr>
          <a:lstStyle/>
          <a:p>
            <a:r>
              <a:rPr lang="en-US" b="1" dirty="0"/>
              <a:t>After</a:t>
            </a:r>
          </a:p>
        </p:txBody>
      </p:sp>
      <p:sp>
        <p:nvSpPr>
          <p:cNvPr id="20" name="TextBox 19">
            <a:extLst>
              <a:ext uri="{FF2B5EF4-FFF2-40B4-BE49-F238E27FC236}">
                <a16:creationId xmlns:a16="http://schemas.microsoft.com/office/drawing/2014/main" id="{0B1D2034-3308-CC42-A2A3-09F99EA3E48B}"/>
              </a:ext>
            </a:extLst>
          </p:cNvPr>
          <p:cNvSpPr txBox="1"/>
          <p:nvPr/>
        </p:nvSpPr>
        <p:spPr>
          <a:xfrm>
            <a:off x="5190399" y="1177204"/>
            <a:ext cx="760144" cy="369332"/>
          </a:xfrm>
          <a:prstGeom prst="rect">
            <a:avLst/>
          </a:prstGeom>
          <a:noFill/>
        </p:spPr>
        <p:txBody>
          <a:bodyPr wrap="none" rtlCol="0">
            <a:spAutoFit/>
          </a:bodyPr>
          <a:lstStyle/>
          <a:p>
            <a:r>
              <a:rPr lang="en-US" b="1" dirty="0"/>
              <a:t>SUSHI</a:t>
            </a:r>
          </a:p>
        </p:txBody>
      </p:sp>
      <p:grpSp>
        <p:nvGrpSpPr>
          <p:cNvPr id="22" name="Group 21">
            <a:extLst>
              <a:ext uri="{FF2B5EF4-FFF2-40B4-BE49-F238E27FC236}">
                <a16:creationId xmlns:a16="http://schemas.microsoft.com/office/drawing/2014/main" id="{2A6B7845-72A5-7943-A79C-05C4F215B720}"/>
              </a:ext>
            </a:extLst>
          </p:cNvPr>
          <p:cNvGrpSpPr/>
          <p:nvPr/>
        </p:nvGrpSpPr>
        <p:grpSpPr>
          <a:xfrm>
            <a:off x="67053" y="5662531"/>
            <a:ext cx="11828337" cy="1049812"/>
            <a:chOff x="67053" y="5403689"/>
            <a:chExt cx="11828337" cy="1049812"/>
          </a:xfrm>
        </p:grpSpPr>
        <p:sp>
          <p:nvSpPr>
            <p:cNvPr id="21" name="TextBox 20">
              <a:extLst>
                <a:ext uri="{FF2B5EF4-FFF2-40B4-BE49-F238E27FC236}">
                  <a16:creationId xmlns:a16="http://schemas.microsoft.com/office/drawing/2014/main" id="{6D47CC4A-8F8E-F34A-A4CC-D2E424EEDDAA}"/>
                </a:ext>
              </a:extLst>
            </p:cNvPr>
            <p:cNvSpPr txBox="1"/>
            <p:nvPr/>
          </p:nvSpPr>
          <p:spPr>
            <a:xfrm>
              <a:off x="67053" y="5407061"/>
              <a:ext cx="4226751" cy="1046440"/>
            </a:xfrm>
            <a:prstGeom prst="rect">
              <a:avLst/>
            </a:prstGeom>
            <a:noFill/>
          </p:spPr>
          <p:txBody>
            <a:bodyPr wrap="square" rtlCol="0">
              <a:spAutoFit/>
            </a:bodyPr>
            <a:lstStyle/>
            <a:p>
              <a:r>
                <a:rPr lang="en-US" b="1" u="sng" dirty="0">
                  <a:solidFill>
                    <a:schemeClr val="bg1"/>
                  </a:solidFill>
                </a:rPr>
                <a:t>The Good</a:t>
              </a:r>
              <a:endParaRPr lang="en-US" sz="800" b="1" u="sng" dirty="0">
                <a:solidFill>
                  <a:schemeClr val="bg1"/>
                </a:solidFill>
              </a:endParaRPr>
            </a:p>
            <a:p>
              <a:endParaRPr lang="en-US" sz="800" dirty="0">
                <a:solidFill>
                  <a:schemeClr val="bg1"/>
                </a:solidFill>
              </a:endParaRPr>
            </a:p>
            <a:p>
              <a:r>
                <a:rPr lang="en-US" dirty="0">
                  <a:solidFill>
                    <a:schemeClr val="bg1"/>
                  </a:solidFill>
                </a:rPr>
                <a:t>Structure is closer to non-FSH projects</a:t>
              </a:r>
            </a:p>
            <a:p>
              <a:r>
                <a:rPr lang="en-US" dirty="0">
                  <a:solidFill>
                    <a:schemeClr val="bg1"/>
                  </a:solidFill>
                </a:rPr>
                <a:t>User has more control of IG JSON</a:t>
              </a:r>
            </a:p>
          </p:txBody>
        </p:sp>
        <p:sp>
          <p:nvSpPr>
            <p:cNvPr id="25" name="TextBox 24">
              <a:extLst>
                <a:ext uri="{FF2B5EF4-FFF2-40B4-BE49-F238E27FC236}">
                  <a16:creationId xmlns:a16="http://schemas.microsoft.com/office/drawing/2014/main" id="{C35545BB-7893-0F49-A5FB-E6BCE477852A}"/>
                </a:ext>
              </a:extLst>
            </p:cNvPr>
            <p:cNvSpPr txBox="1"/>
            <p:nvPr/>
          </p:nvSpPr>
          <p:spPr>
            <a:xfrm>
              <a:off x="3982625" y="5407061"/>
              <a:ext cx="4226750" cy="1031051"/>
            </a:xfrm>
            <a:prstGeom prst="rect">
              <a:avLst/>
            </a:prstGeom>
            <a:noFill/>
          </p:spPr>
          <p:txBody>
            <a:bodyPr wrap="square" rtlCol="0">
              <a:spAutoFit/>
            </a:bodyPr>
            <a:lstStyle/>
            <a:p>
              <a:r>
                <a:rPr lang="en-US" b="1" u="sng" dirty="0">
                  <a:solidFill>
                    <a:schemeClr val="bg1"/>
                  </a:solidFill>
                </a:rPr>
                <a:t>The Bad</a:t>
              </a:r>
              <a:endParaRPr lang="en-US" sz="800" b="1" u="sng" dirty="0">
                <a:solidFill>
                  <a:schemeClr val="bg1"/>
                </a:solidFill>
              </a:endParaRPr>
            </a:p>
            <a:p>
              <a:endParaRPr lang="en-US" sz="700" dirty="0">
                <a:solidFill>
                  <a:schemeClr val="bg1"/>
                </a:solidFill>
              </a:endParaRPr>
            </a:p>
            <a:p>
              <a:r>
                <a:rPr lang="en-US" dirty="0">
                  <a:solidFill>
                    <a:schemeClr val="bg1"/>
                  </a:solidFill>
                </a:rPr>
                <a:t>Some config features can’t be used</a:t>
              </a:r>
            </a:p>
            <a:p>
              <a:r>
                <a:rPr lang="en-US" dirty="0">
                  <a:solidFill>
                    <a:schemeClr val="bg1"/>
                  </a:solidFill>
                </a:rPr>
                <a:t>SUSHI sees nothing outside FSH</a:t>
              </a:r>
            </a:p>
          </p:txBody>
        </p:sp>
        <p:sp>
          <p:nvSpPr>
            <p:cNvPr id="26" name="TextBox 25">
              <a:extLst>
                <a:ext uri="{FF2B5EF4-FFF2-40B4-BE49-F238E27FC236}">
                  <a16:creationId xmlns:a16="http://schemas.microsoft.com/office/drawing/2014/main" id="{E9A21FED-21ED-1E4C-B930-69616A2C5931}"/>
                </a:ext>
              </a:extLst>
            </p:cNvPr>
            <p:cNvSpPr txBox="1"/>
            <p:nvPr/>
          </p:nvSpPr>
          <p:spPr>
            <a:xfrm>
              <a:off x="7668639" y="5403689"/>
              <a:ext cx="4226751" cy="769441"/>
            </a:xfrm>
            <a:prstGeom prst="rect">
              <a:avLst/>
            </a:prstGeom>
            <a:noFill/>
          </p:spPr>
          <p:txBody>
            <a:bodyPr wrap="square" rtlCol="0">
              <a:spAutoFit/>
            </a:bodyPr>
            <a:lstStyle/>
            <a:p>
              <a:r>
                <a:rPr lang="en-US" b="1" u="sng" dirty="0">
                  <a:solidFill>
                    <a:schemeClr val="bg1"/>
                  </a:solidFill>
                </a:rPr>
                <a:t>The Ugly</a:t>
              </a:r>
              <a:endParaRPr lang="en-US" sz="800" b="1" u="sng" dirty="0">
                <a:solidFill>
                  <a:schemeClr val="bg1"/>
                </a:solidFill>
              </a:endParaRPr>
            </a:p>
            <a:p>
              <a:endParaRPr lang="en-US" sz="800" dirty="0">
                <a:solidFill>
                  <a:schemeClr val="bg1"/>
                </a:solidFill>
              </a:endParaRPr>
            </a:p>
            <a:p>
              <a:r>
                <a:rPr lang="en-US" dirty="0">
                  <a:solidFill>
                    <a:schemeClr val="bg1"/>
                  </a:solidFill>
                </a:rPr>
                <a:t>Mixes input and output files together</a:t>
              </a:r>
            </a:p>
          </p:txBody>
        </p:sp>
      </p:grpSp>
      <p:pic>
        <p:nvPicPr>
          <p:cNvPr id="14" name="Picture 13">
            <a:extLst>
              <a:ext uri="{FF2B5EF4-FFF2-40B4-BE49-F238E27FC236}">
                <a16:creationId xmlns:a16="http://schemas.microsoft.com/office/drawing/2014/main" id="{E502C023-FCB5-D94A-B29C-95DF2405218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610479" y="1878904"/>
            <a:ext cx="2031042" cy="1192312"/>
          </a:xfrm>
          <a:prstGeom prst="rect">
            <a:avLst/>
          </a:prstGeom>
        </p:spPr>
      </p:pic>
      <p:sp>
        <p:nvSpPr>
          <p:cNvPr id="28" name="TextBox 27">
            <a:extLst>
              <a:ext uri="{FF2B5EF4-FFF2-40B4-BE49-F238E27FC236}">
                <a16:creationId xmlns:a16="http://schemas.microsoft.com/office/drawing/2014/main" id="{0D81EFFA-D510-A542-94C0-0A51E17FE155}"/>
              </a:ext>
            </a:extLst>
          </p:cNvPr>
          <p:cNvSpPr txBox="1"/>
          <p:nvPr/>
        </p:nvSpPr>
        <p:spPr>
          <a:xfrm>
            <a:off x="36108" y="6653779"/>
            <a:ext cx="12155892" cy="253916"/>
          </a:xfrm>
          <a:prstGeom prst="rect">
            <a:avLst/>
          </a:prstGeom>
          <a:noFill/>
        </p:spPr>
        <p:txBody>
          <a:bodyPr wrap="none" rtlCol="0">
            <a:spAutoFit/>
          </a:bodyPr>
          <a:lstStyle/>
          <a:p>
            <a:r>
              <a:rPr lang="en-US" sz="1050" dirty="0">
                <a:solidFill>
                  <a:schemeClr val="bg2">
                    <a:lumMod val="75000"/>
                  </a:schemeClr>
                </a:solidFill>
              </a:rPr>
              <a:t>© 2020 The MITRE Corporation. All rights reserved. Approved for Public Release 19-3439. Distribution Unlimited. HL7®, FHIR® and the flame design mark are the registered trademarks of Health Level Seven International</a:t>
            </a:r>
          </a:p>
        </p:txBody>
      </p:sp>
      <p:sp>
        <p:nvSpPr>
          <p:cNvPr id="29" name="Title 3">
            <a:extLst>
              <a:ext uri="{FF2B5EF4-FFF2-40B4-BE49-F238E27FC236}">
                <a16:creationId xmlns:a16="http://schemas.microsoft.com/office/drawing/2014/main" id="{143AC5CD-4197-4D41-B0A7-8AAD34928E2B}"/>
              </a:ext>
            </a:extLst>
          </p:cNvPr>
          <p:cNvSpPr txBox="1">
            <a:spLocks/>
          </p:cNvSpPr>
          <p:nvPr/>
        </p:nvSpPr>
        <p:spPr>
          <a:xfrm>
            <a:off x="6698233" y="675580"/>
            <a:ext cx="2467884" cy="253176"/>
          </a:xfrm>
          <a:prstGeom prst="rect">
            <a:avLst/>
          </a:prstGeom>
        </p:spPr>
        <p:txBody>
          <a:bodyPr vert="horz" lIns="91440" tIns="45720" rIns="91440" bIns="45720" rtlCol="0" anchor="ctr">
            <a:normAutofit fontScale="8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600" b="1" dirty="0">
                <a:solidFill>
                  <a:schemeClr val="accent1">
                    <a:lumMod val="75000"/>
                  </a:schemeClr>
                </a:solidFill>
              </a:rPr>
              <a:t>Mind Your Own Business</a:t>
            </a:r>
          </a:p>
        </p:txBody>
      </p:sp>
    </p:spTree>
    <p:extLst>
      <p:ext uri="{BB962C8B-B14F-4D97-AF65-F5344CB8AC3E}">
        <p14:creationId xmlns:p14="http://schemas.microsoft.com/office/powerpoint/2010/main" val="21310499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82BD718B-9342-B543-BF58-D04196F9F67C}"/>
              </a:ext>
            </a:extLst>
          </p:cNvPr>
          <p:cNvSpPr/>
          <p:nvPr/>
        </p:nvSpPr>
        <p:spPr>
          <a:xfrm>
            <a:off x="0" y="-1"/>
            <a:ext cx="12192000" cy="903909"/>
          </a:xfrm>
          <a:prstGeom prst="rect">
            <a:avLst/>
          </a:prstGeom>
          <a:solidFill>
            <a:schemeClr val="bg1">
              <a:lumMod val="8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16AA4EC1-E3DB-704A-92C2-3D4E73180554}"/>
              </a:ext>
            </a:extLst>
          </p:cNvPr>
          <p:cNvSpPr/>
          <p:nvPr/>
        </p:nvSpPr>
        <p:spPr>
          <a:xfrm>
            <a:off x="1" y="5663144"/>
            <a:ext cx="12192000" cy="11948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5840B929-C668-BF4A-BA56-687A05B2236B}"/>
              </a:ext>
            </a:extLst>
          </p:cNvPr>
          <p:cNvSpPr>
            <a:spLocks noGrp="1"/>
          </p:cNvSpPr>
          <p:nvPr>
            <p:ph type="title"/>
          </p:nvPr>
        </p:nvSpPr>
        <p:spPr>
          <a:xfrm>
            <a:off x="838200" y="41128"/>
            <a:ext cx="10515600" cy="821650"/>
          </a:xfrm>
        </p:spPr>
        <p:txBody>
          <a:bodyPr>
            <a:normAutofit/>
          </a:bodyPr>
          <a:lstStyle/>
          <a:p>
            <a:pPr algn="ctr"/>
            <a:r>
              <a:rPr lang="en-US" b="1" dirty="0">
                <a:solidFill>
                  <a:schemeClr val="accent1">
                    <a:lumMod val="75000"/>
                  </a:schemeClr>
                </a:solidFill>
              </a:rPr>
              <a:t>SUSHI 0.13.x BETA Resources</a:t>
            </a:r>
          </a:p>
        </p:txBody>
      </p:sp>
      <p:sp>
        <p:nvSpPr>
          <p:cNvPr id="2" name="TextBox 1">
            <a:extLst>
              <a:ext uri="{FF2B5EF4-FFF2-40B4-BE49-F238E27FC236}">
                <a16:creationId xmlns:a16="http://schemas.microsoft.com/office/drawing/2014/main" id="{76A81825-2697-0C44-BD3C-9586140CE589}"/>
              </a:ext>
            </a:extLst>
          </p:cNvPr>
          <p:cNvSpPr txBox="1"/>
          <p:nvPr/>
        </p:nvSpPr>
        <p:spPr>
          <a:xfrm>
            <a:off x="149430" y="1158084"/>
            <a:ext cx="11894523" cy="3970318"/>
          </a:xfrm>
          <a:prstGeom prst="rect">
            <a:avLst/>
          </a:prstGeom>
          <a:noFill/>
        </p:spPr>
        <p:txBody>
          <a:bodyPr wrap="square" rtlCol="0">
            <a:spAutoFit/>
          </a:bodyPr>
          <a:lstStyle/>
          <a:p>
            <a:pPr marL="285750" indent="-285750">
              <a:buFont typeface="Arial" panose="020B0604020202020204" pitchFamily="34" charset="0"/>
              <a:buChar char="•"/>
            </a:pPr>
            <a:r>
              <a:rPr lang="en-US" sz="2800" b="1" dirty="0"/>
              <a:t>Release Notes: 	</a:t>
            </a:r>
          </a:p>
          <a:p>
            <a:pPr marL="742950" lvl="1" indent="-285750">
              <a:buFont typeface="Arial" panose="020B0604020202020204" pitchFamily="34" charset="0"/>
              <a:buChar char="•"/>
            </a:pPr>
            <a:r>
              <a:rPr lang="en-US" sz="2800" dirty="0">
                <a:hlinkClick r:id="rId2"/>
              </a:rPr>
              <a:t>https://github.com/FHIR/sushi/releases/tag/v0.13.0-beta.1</a:t>
            </a:r>
            <a:endParaRPr lang="en-US" sz="2800" b="1" dirty="0">
              <a:hlinkClick r:id="rId3"/>
            </a:endParaRPr>
          </a:p>
          <a:p>
            <a:pPr marL="742950" lvl="1" indent="-285750">
              <a:buFont typeface="Arial" panose="020B0604020202020204" pitchFamily="34" charset="0"/>
              <a:buChar char="•"/>
            </a:pPr>
            <a:r>
              <a:rPr lang="en-US" sz="2800" dirty="0">
                <a:hlinkClick r:id="rId3"/>
              </a:rPr>
              <a:t>https://github.com/FHIR/sushi/releases/tag/v0.13.0-beta.2</a:t>
            </a:r>
            <a:endParaRPr lang="en-US" sz="2800" dirty="0"/>
          </a:p>
          <a:p>
            <a:pPr marL="285750" indent="-285750">
              <a:buFont typeface="Arial" panose="020B0604020202020204" pitchFamily="34" charset="0"/>
              <a:buChar char="•"/>
            </a:pPr>
            <a:endParaRPr lang="en-US" sz="2800" b="1" dirty="0"/>
          </a:p>
          <a:p>
            <a:pPr marL="285750" indent="-285750">
              <a:buFont typeface="Arial" panose="020B0604020202020204" pitchFamily="34" charset="0"/>
              <a:buChar char="•"/>
            </a:pPr>
            <a:r>
              <a:rPr lang="en-US" sz="2800" b="1" dirty="0"/>
              <a:t>Documentation:</a:t>
            </a:r>
          </a:p>
          <a:p>
            <a:pPr marL="742950" lvl="1" indent="-285750">
              <a:buFont typeface="Arial" panose="020B0604020202020204" pitchFamily="34" charset="0"/>
              <a:buChar char="•"/>
            </a:pPr>
            <a:r>
              <a:rPr lang="en-US" sz="2800" dirty="0">
                <a:hlinkClick r:id="rId4"/>
              </a:rPr>
              <a:t>http://build.fhir.org/ig/HL7/fhir-shorthand/branches/beta/sushi.html</a:t>
            </a:r>
            <a:endParaRPr lang="en-US" sz="2800" dirty="0"/>
          </a:p>
          <a:p>
            <a:pPr marL="285750" indent="-285750">
              <a:buFont typeface="Arial" panose="020B0604020202020204" pitchFamily="34" charset="0"/>
              <a:buChar char="•"/>
            </a:pPr>
            <a:endParaRPr lang="en-US" sz="2800" b="1" dirty="0"/>
          </a:p>
          <a:p>
            <a:pPr marL="285750" indent="-285750">
              <a:buFont typeface="Arial" panose="020B0604020202020204" pitchFamily="34" charset="0"/>
              <a:buChar char="•"/>
            </a:pPr>
            <a:r>
              <a:rPr lang="en-US" sz="2800" b="1" dirty="0"/>
              <a:t>Install or Update:</a:t>
            </a:r>
          </a:p>
          <a:p>
            <a:pPr marL="742950" lvl="1" indent="-285750">
              <a:buFont typeface="Arial" panose="020B0604020202020204" pitchFamily="34" charset="0"/>
              <a:buChar char="•"/>
            </a:pPr>
            <a:r>
              <a:rPr lang="en-US" sz="2800" dirty="0" err="1">
                <a:latin typeface="Consolas" panose="020B0609020204030204" pitchFamily="49" charset="0"/>
                <a:cs typeface="Consolas" panose="020B0609020204030204" pitchFamily="49" charset="0"/>
              </a:rPr>
              <a:t>npm</a:t>
            </a:r>
            <a:r>
              <a:rPr lang="en-US" sz="2800" dirty="0">
                <a:latin typeface="Consolas" panose="020B0609020204030204" pitchFamily="49" charset="0"/>
                <a:cs typeface="Consolas" panose="020B0609020204030204" pitchFamily="49" charset="0"/>
              </a:rPr>
              <a:t> install -g </a:t>
            </a:r>
            <a:r>
              <a:rPr lang="en-US" sz="2800" dirty="0" err="1">
                <a:latin typeface="Consolas" panose="020B0609020204030204" pitchFamily="49" charset="0"/>
                <a:cs typeface="Consolas" panose="020B0609020204030204" pitchFamily="49" charset="0"/>
              </a:rPr>
              <a:t>fsh-sushi@beta</a:t>
            </a:r>
            <a:endParaRPr lang="en-US" sz="2800" dirty="0">
              <a:latin typeface="Consolas" panose="020B0609020204030204" pitchFamily="49" charset="0"/>
              <a:cs typeface="Consolas" panose="020B0609020204030204" pitchFamily="49" charset="0"/>
            </a:endParaRPr>
          </a:p>
        </p:txBody>
      </p:sp>
      <p:sp>
        <p:nvSpPr>
          <p:cNvPr id="9" name="TextBox 8">
            <a:extLst>
              <a:ext uri="{FF2B5EF4-FFF2-40B4-BE49-F238E27FC236}">
                <a16:creationId xmlns:a16="http://schemas.microsoft.com/office/drawing/2014/main" id="{78E5A237-72E5-B04C-A8C0-B8623E60CED3}"/>
              </a:ext>
            </a:extLst>
          </p:cNvPr>
          <p:cNvSpPr txBox="1"/>
          <p:nvPr/>
        </p:nvSpPr>
        <p:spPr>
          <a:xfrm>
            <a:off x="70845" y="5998962"/>
            <a:ext cx="12050310" cy="523220"/>
          </a:xfrm>
          <a:prstGeom prst="rect">
            <a:avLst/>
          </a:prstGeom>
          <a:noFill/>
        </p:spPr>
        <p:txBody>
          <a:bodyPr wrap="square" rtlCol="0">
            <a:spAutoFit/>
          </a:bodyPr>
          <a:lstStyle/>
          <a:p>
            <a:pPr algn="ctr"/>
            <a:r>
              <a:rPr lang="en-US" sz="2800" dirty="0">
                <a:solidFill>
                  <a:schemeClr val="bg1"/>
                </a:solidFill>
              </a:rPr>
              <a:t>Talk to us on </a:t>
            </a:r>
            <a:r>
              <a:rPr lang="en-US" sz="2800" dirty="0" err="1">
                <a:solidFill>
                  <a:schemeClr val="bg1"/>
                </a:solidFill>
              </a:rPr>
              <a:t>chat.fhir.org</a:t>
            </a:r>
            <a:r>
              <a:rPr lang="en-US" sz="2800" dirty="0">
                <a:solidFill>
                  <a:schemeClr val="bg1"/>
                </a:solidFill>
              </a:rPr>
              <a:t>: #shorthand</a:t>
            </a:r>
          </a:p>
        </p:txBody>
      </p:sp>
      <p:sp>
        <p:nvSpPr>
          <p:cNvPr id="7" name="TextBox 6">
            <a:extLst>
              <a:ext uri="{FF2B5EF4-FFF2-40B4-BE49-F238E27FC236}">
                <a16:creationId xmlns:a16="http://schemas.microsoft.com/office/drawing/2014/main" id="{A88AF799-C69D-EB47-949E-CBD38C449C93}"/>
              </a:ext>
            </a:extLst>
          </p:cNvPr>
          <p:cNvSpPr txBox="1"/>
          <p:nvPr/>
        </p:nvSpPr>
        <p:spPr>
          <a:xfrm>
            <a:off x="36108" y="6653779"/>
            <a:ext cx="12155892" cy="253916"/>
          </a:xfrm>
          <a:prstGeom prst="rect">
            <a:avLst/>
          </a:prstGeom>
          <a:noFill/>
        </p:spPr>
        <p:txBody>
          <a:bodyPr wrap="none" rtlCol="0">
            <a:spAutoFit/>
          </a:bodyPr>
          <a:lstStyle/>
          <a:p>
            <a:r>
              <a:rPr lang="en-US" sz="1050" dirty="0">
                <a:solidFill>
                  <a:schemeClr val="bg2">
                    <a:lumMod val="75000"/>
                  </a:schemeClr>
                </a:solidFill>
              </a:rPr>
              <a:t>© 2020 The MITRE Corporation. All rights reserved. Approved for Public Release 19-3439. Distribution Unlimited. HL7®, FHIR® and the flame design mark are the registered trademarks of Health Level Seven International</a:t>
            </a:r>
          </a:p>
        </p:txBody>
      </p:sp>
    </p:spTree>
    <p:extLst>
      <p:ext uri="{BB962C8B-B14F-4D97-AF65-F5344CB8AC3E}">
        <p14:creationId xmlns:p14="http://schemas.microsoft.com/office/powerpoint/2010/main" val="12129251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419FEBF8-4A62-B74C-B39A-654E40B7CC47}"/>
              </a:ext>
            </a:extLst>
          </p:cNvPr>
          <p:cNvSpPr/>
          <p:nvPr/>
        </p:nvSpPr>
        <p:spPr>
          <a:xfrm>
            <a:off x="0" y="5146178"/>
            <a:ext cx="12192000" cy="5643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D16161A3-A9CA-1B4F-87E9-74E5296A7E35}"/>
              </a:ext>
            </a:extLst>
          </p:cNvPr>
          <p:cNvSpPr/>
          <p:nvPr/>
        </p:nvSpPr>
        <p:spPr>
          <a:xfrm>
            <a:off x="1" y="905252"/>
            <a:ext cx="12192000" cy="5643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82BD718B-9342-B543-BF58-D04196F9F67C}"/>
              </a:ext>
            </a:extLst>
          </p:cNvPr>
          <p:cNvSpPr/>
          <p:nvPr/>
        </p:nvSpPr>
        <p:spPr>
          <a:xfrm>
            <a:off x="0" y="-1"/>
            <a:ext cx="12192000" cy="903909"/>
          </a:xfrm>
          <a:prstGeom prst="rect">
            <a:avLst/>
          </a:prstGeom>
          <a:solidFill>
            <a:schemeClr val="bg1">
              <a:lumMod val="8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5840B929-C668-BF4A-BA56-687A05B2236B}"/>
              </a:ext>
            </a:extLst>
          </p:cNvPr>
          <p:cNvSpPr>
            <a:spLocks noGrp="1"/>
          </p:cNvSpPr>
          <p:nvPr>
            <p:ph type="title"/>
          </p:nvPr>
        </p:nvSpPr>
        <p:spPr>
          <a:xfrm>
            <a:off x="137160" y="41128"/>
            <a:ext cx="11932920" cy="821650"/>
          </a:xfrm>
        </p:spPr>
        <p:txBody>
          <a:bodyPr>
            <a:normAutofit/>
          </a:bodyPr>
          <a:lstStyle/>
          <a:p>
            <a:pPr algn="ctr"/>
            <a:r>
              <a:rPr lang="en-US" b="1" dirty="0">
                <a:solidFill>
                  <a:schemeClr val="accent1">
                    <a:lumMod val="75000"/>
                  </a:schemeClr>
                </a:solidFill>
              </a:rPr>
              <a:t>SUSHI Configuration Beta - Overview</a:t>
            </a:r>
          </a:p>
        </p:txBody>
      </p:sp>
      <p:sp>
        <p:nvSpPr>
          <p:cNvPr id="28" name="TextBox 27">
            <a:extLst>
              <a:ext uri="{FF2B5EF4-FFF2-40B4-BE49-F238E27FC236}">
                <a16:creationId xmlns:a16="http://schemas.microsoft.com/office/drawing/2014/main" id="{0D81EFFA-D510-A542-94C0-0A51E17FE155}"/>
              </a:ext>
            </a:extLst>
          </p:cNvPr>
          <p:cNvSpPr txBox="1"/>
          <p:nvPr/>
        </p:nvSpPr>
        <p:spPr>
          <a:xfrm>
            <a:off x="36108" y="6653779"/>
            <a:ext cx="12155892" cy="253916"/>
          </a:xfrm>
          <a:prstGeom prst="rect">
            <a:avLst/>
          </a:prstGeom>
          <a:noFill/>
        </p:spPr>
        <p:txBody>
          <a:bodyPr wrap="square" rtlCol="0">
            <a:spAutoFit/>
          </a:bodyPr>
          <a:lstStyle/>
          <a:p>
            <a:r>
              <a:rPr lang="en-US" sz="1050" dirty="0">
                <a:solidFill>
                  <a:schemeClr val="bg2">
                    <a:lumMod val="75000"/>
                  </a:schemeClr>
                </a:solidFill>
              </a:rPr>
              <a:t>© 2020 The MITRE Corporation. All rights reserved. Approved for Public Release 19-3439. Distribution Unlimited. HL7®, FHIR® and the flame design mark are the registered trademarks of Health Level Seven International</a:t>
            </a:r>
          </a:p>
        </p:txBody>
      </p:sp>
      <p:sp>
        <p:nvSpPr>
          <p:cNvPr id="29" name="Content Placeholder 2">
            <a:extLst>
              <a:ext uri="{FF2B5EF4-FFF2-40B4-BE49-F238E27FC236}">
                <a16:creationId xmlns:a16="http://schemas.microsoft.com/office/drawing/2014/main" id="{14D8E98B-1F49-8C48-877E-319748FC6D9E}"/>
              </a:ext>
            </a:extLst>
          </p:cNvPr>
          <p:cNvSpPr txBox="1">
            <a:spLocks/>
          </p:cNvSpPr>
          <p:nvPr/>
        </p:nvSpPr>
        <p:spPr>
          <a:xfrm>
            <a:off x="325821" y="977463"/>
            <a:ext cx="11634951" cy="577090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solidFill>
                  <a:schemeClr val="bg1"/>
                </a:solidFill>
              </a:rPr>
              <a:t>New </a:t>
            </a:r>
            <a:r>
              <a:rPr lang="en-US" b="1" dirty="0" err="1">
                <a:solidFill>
                  <a:schemeClr val="bg1"/>
                </a:solidFill>
              </a:rPr>
              <a:t>config.yaml</a:t>
            </a:r>
            <a:r>
              <a:rPr lang="en-US" b="1" dirty="0">
                <a:solidFill>
                  <a:schemeClr val="bg1"/>
                </a:solidFill>
              </a:rPr>
              <a:t> file replaces existing </a:t>
            </a:r>
            <a:r>
              <a:rPr lang="en-US" b="1" dirty="0" err="1">
                <a:solidFill>
                  <a:schemeClr val="bg1"/>
                </a:solidFill>
              </a:rPr>
              <a:t>package.json</a:t>
            </a:r>
            <a:r>
              <a:rPr lang="en-US" b="1" dirty="0">
                <a:solidFill>
                  <a:schemeClr val="bg1"/>
                </a:solidFill>
              </a:rPr>
              <a:t> file</a:t>
            </a:r>
          </a:p>
          <a:p>
            <a:r>
              <a:rPr lang="en-US" dirty="0"/>
              <a:t>Allows more complete control over fields in </a:t>
            </a:r>
            <a:r>
              <a:rPr lang="en-US" dirty="0" err="1"/>
              <a:t>ImplementationGuide</a:t>
            </a:r>
            <a:r>
              <a:rPr lang="en-US" dirty="0"/>
              <a:t> resource</a:t>
            </a:r>
          </a:p>
          <a:p>
            <a:r>
              <a:rPr lang="en-US" dirty="0"/>
              <a:t>Provides “friendlier” representations of </a:t>
            </a:r>
            <a:r>
              <a:rPr lang="en-US" dirty="0" err="1"/>
              <a:t>ImplementationGuide</a:t>
            </a:r>
            <a:r>
              <a:rPr lang="en-US" dirty="0"/>
              <a:t> metadata</a:t>
            </a:r>
          </a:p>
          <a:p>
            <a:r>
              <a:rPr lang="en-US" dirty="0"/>
              <a:t>Supports options for other config files: </a:t>
            </a:r>
            <a:r>
              <a:rPr lang="en-US" i="1" dirty="0" err="1"/>
              <a:t>ig.ini</a:t>
            </a:r>
            <a:r>
              <a:rPr lang="en-US" dirty="0"/>
              <a:t>, </a:t>
            </a:r>
            <a:r>
              <a:rPr lang="en-US" i="1" dirty="0"/>
              <a:t>package-</a:t>
            </a:r>
            <a:r>
              <a:rPr lang="en-US" i="1" dirty="0" err="1"/>
              <a:t>list.json</a:t>
            </a:r>
            <a:r>
              <a:rPr lang="en-US" dirty="0"/>
              <a:t>, </a:t>
            </a:r>
            <a:r>
              <a:rPr lang="en-US" i="1" dirty="0" err="1"/>
              <a:t>menu.xml</a:t>
            </a:r>
            <a:endParaRPr lang="en-US" i="1" dirty="0"/>
          </a:p>
          <a:p>
            <a:pPr lvl="1"/>
            <a:r>
              <a:rPr lang="en-US" dirty="0"/>
              <a:t>Generate other configuration files using fields in the master </a:t>
            </a:r>
            <a:r>
              <a:rPr lang="en-US" dirty="0" err="1"/>
              <a:t>config.yaml</a:t>
            </a:r>
            <a:r>
              <a:rPr lang="en-US" dirty="0"/>
              <a:t> file; </a:t>
            </a:r>
            <a:r>
              <a:rPr lang="en-US" i="1" dirty="0"/>
              <a:t>or</a:t>
            </a:r>
            <a:endParaRPr lang="en-US" dirty="0"/>
          </a:p>
          <a:p>
            <a:pPr lvl="1"/>
            <a:r>
              <a:rPr lang="en-US" dirty="0"/>
              <a:t>Copy other configuration files from </a:t>
            </a:r>
            <a:r>
              <a:rPr lang="en-US" dirty="0" err="1"/>
              <a:t>ig</a:t>
            </a:r>
            <a:r>
              <a:rPr lang="en-US" dirty="0"/>
              <a:t>-data; </a:t>
            </a:r>
            <a:r>
              <a:rPr lang="en-US" i="1" dirty="0"/>
              <a:t>or</a:t>
            </a:r>
            <a:endParaRPr lang="en-US" dirty="0"/>
          </a:p>
          <a:p>
            <a:pPr lvl="1"/>
            <a:r>
              <a:rPr lang="en-US" dirty="0"/>
              <a:t>Do </a:t>
            </a:r>
            <a:r>
              <a:rPr lang="en-US" i="1" dirty="0"/>
              <a:t>nothing</a:t>
            </a:r>
            <a:r>
              <a:rPr lang="en-US" dirty="0"/>
              <a:t> (do not generate or copy other config files)</a:t>
            </a:r>
          </a:p>
          <a:p>
            <a:r>
              <a:rPr lang="en-US" dirty="0"/>
              <a:t>SUSHI will generate </a:t>
            </a:r>
            <a:r>
              <a:rPr lang="en-US" i="1" dirty="0" err="1"/>
              <a:t>config.yaml</a:t>
            </a:r>
            <a:r>
              <a:rPr lang="en-US" dirty="0"/>
              <a:t> for existing projects using existing configs</a:t>
            </a:r>
          </a:p>
          <a:p>
            <a:endParaRPr lang="en-US" dirty="0"/>
          </a:p>
          <a:p>
            <a:pPr marL="0" indent="0">
              <a:buNone/>
            </a:pPr>
            <a:r>
              <a:rPr lang="en-US" b="1" dirty="0">
                <a:solidFill>
                  <a:schemeClr val="bg1"/>
                </a:solidFill>
              </a:rPr>
              <a:t>Near-to-mid-term goal: Transition IG-related features to IG Publisher</a:t>
            </a:r>
          </a:p>
          <a:p>
            <a:r>
              <a:rPr lang="en-US" dirty="0"/>
              <a:t>Split IG-related features to separate library so SUSHI can focus on definitions</a:t>
            </a:r>
          </a:p>
          <a:p>
            <a:r>
              <a:rPr lang="en-US" dirty="0"/>
              <a:t>Work with IG Publisher team to transition useful features to IG Publisher</a:t>
            </a:r>
          </a:p>
          <a:p>
            <a:endParaRPr lang="en-US" dirty="0"/>
          </a:p>
          <a:p>
            <a:pPr lvl="1"/>
            <a:endParaRPr lang="en-US" dirty="0"/>
          </a:p>
        </p:txBody>
      </p:sp>
    </p:spTree>
    <p:extLst>
      <p:ext uri="{BB962C8B-B14F-4D97-AF65-F5344CB8AC3E}">
        <p14:creationId xmlns:p14="http://schemas.microsoft.com/office/powerpoint/2010/main" val="1067139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82BD718B-9342-B543-BF58-D04196F9F67C}"/>
              </a:ext>
            </a:extLst>
          </p:cNvPr>
          <p:cNvSpPr/>
          <p:nvPr/>
        </p:nvSpPr>
        <p:spPr>
          <a:xfrm>
            <a:off x="0" y="-1"/>
            <a:ext cx="12192000" cy="903909"/>
          </a:xfrm>
          <a:prstGeom prst="rect">
            <a:avLst/>
          </a:prstGeom>
          <a:solidFill>
            <a:schemeClr val="bg1">
              <a:lumMod val="8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16AA4EC1-E3DB-704A-92C2-3D4E73180554}"/>
              </a:ext>
            </a:extLst>
          </p:cNvPr>
          <p:cNvSpPr/>
          <p:nvPr/>
        </p:nvSpPr>
        <p:spPr>
          <a:xfrm>
            <a:off x="1" y="905252"/>
            <a:ext cx="12192000" cy="5643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5840B929-C668-BF4A-BA56-687A05B2236B}"/>
              </a:ext>
            </a:extLst>
          </p:cNvPr>
          <p:cNvSpPr>
            <a:spLocks noGrp="1"/>
          </p:cNvSpPr>
          <p:nvPr>
            <p:ph type="title"/>
          </p:nvPr>
        </p:nvSpPr>
        <p:spPr>
          <a:xfrm>
            <a:off x="85084" y="41128"/>
            <a:ext cx="11965226" cy="821650"/>
          </a:xfrm>
        </p:spPr>
        <p:txBody>
          <a:bodyPr>
            <a:normAutofit/>
          </a:bodyPr>
          <a:lstStyle/>
          <a:p>
            <a:pPr algn="ctr"/>
            <a:r>
              <a:rPr lang="en-US" b="1" dirty="0">
                <a:solidFill>
                  <a:schemeClr val="accent1">
                    <a:lumMod val="75000"/>
                  </a:schemeClr>
                </a:solidFill>
              </a:rPr>
              <a:t>SUSHI Configuration Beta: </a:t>
            </a:r>
            <a:r>
              <a:rPr lang="en-US" b="1" dirty="0" err="1">
                <a:solidFill>
                  <a:schemeClr val="accent1">
                    <a:lumMod val="75000"/>
                  </a:schemeClr>
                </a:solidFill>
              </a:rPr>
              <a:t>ImplementationGuide</a:t>
            </a:r>
            <a:endParaRPr lang="en-US" b="1" dirty="0">
              <a:solidFill>
                <a:schemeClr val="accent1">
                  <a:lumMod val="75000"/>
                </a:schemeClr>
              </a:solidFill>
            </a:endParaRPr>
          </a:p>
        </p:txBody>
      </p:sp>
      <p:sp>
        <p:nvSpPr>
          <p:cNvPr id="21" name="TextBox 20">
            <a:extLst>
              <a:ext uri="{FF2B5EF4-FFF2-40B4-BE49-F238E27FC236}">
                <a16:creationId xmlns:a16="http://schemas.microsoft.com/office/drawing/2014/main" id="{6D47CC4A-8F8E-F34A-A4CC-D2E424EEDDAA}"/>
              </a:ext>
            </a:extLst>
          </p:cNvPr>
          <p:cNvSpPr txBox="1"/>
          <p:nvPr/>
        </p:nvSpPr>
        <p:spPr>
          <a:xfrm>
            <a:off x="0" y="905252"/>
            <a:ext cx="12050310" cy="523220"/>
          </a:xfrm>
          <a:prstGeom prst="rect">
            <a:avLst/>
          </a:prstGeom>
          <a:noFill/>
        </p:spPr>
        <p:txBody>
          <a:bodyPr wrap="square" rtlCol="0">
            <a:spAutoFit/>
          </a:bodyPr>
          <a:lstStyle/>
          <a:p>
            <a:pPr algn="ctr"/>
            <a:r>
              <a:rPr lang="en-US" sz="2800" dirty="0">
                <a:solidFill>
                  <a:schemeClr val="bg1"/>
                </a:solidFill>
              </a:rPr>
              <a:t>The </a:t>
            </a:r>
            <a:r>
              <a:rPr lang="en-US" sz="2800" dirty="0" err="1">
                <a:solidFill>
                  <a:schemeClr val="bg1"/>
                </a:solidFill>
              </a:rPr>
              <a:t>config.yaml</a:t>
            </a:r>
            <a:r>
              <a:rPr lang="en-US" sz="2800" dirty="0">
                <a:solidFill>
                  <a:schemeClr val="bg1"/>
                </a:solidFill>
              </a:rPr>
              <a:t> file can control all of the properties in </a:t>
            </a:r>
            <a:r>
              <a:rPr lang="en-US" sz="2800" dirty="0" err="1">
                <a:solidFill>
                  <a:schemeClr val="bg1"/>
                </a:solidFill>
              </a:rPr>
              <a:t>ImplementationGuide</a:t>
            </a:r>
            <a:endParaRPr lang="en-US" sz="2800" dirty="0">
              <a:solidFill>
                <a:schemeClr val="bg1"/>
              </a:solidFill>
            </a:endParaRPr>
          </a:p>
        </p:txBody>
      </p:sp>
      <p:pic>
        <p:nvPicPr>
          <p:cNvPr id="5" name="Picture 4">
            <a:extLst>
              <a:ext uri="{FF2B5EF4-FFF2-40B4-BE49-F238E27FC236}">
                <a16:creationId xmlns:a16="http://schemas.microsoft.com/office/drawing/2014/main" id="{1849037E-940D-FF44-81F6-C6294AB95B6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5084" y="1689611"/>
            <a:ext cx="7122131" cy="4926717"/>
          </a:xfrm>
          <a:prstGeom prst="rect">
            <a:avLst/>
          </a:prstGeom>
        </p:spPr>
      </p:pic>
      <p:pic>
        <p:nvPicPr>
          <p:cNvPr id="6" name="Picture 5">
            <a:extLst>
              <a:ext uri="{FF2B5EF4-FFF2-40B4-BE49-F238E27FC236}">
                <a16:creationId xmlns:a16="http://schemas.microsoft.com/office/drawing/2014/main" id="{395980A9-1304-DA4A-8A3A-0EB43B6EF74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325499" y="1689611"/>
            <a:ext cx="4724811" cy="4934380"/>
          </a:xfrm>
          <a:prstGeom prst="rect">
            <a:avLst/>
          </a:prstGeom>
        </p:spPr>
      </p:pic>
      <p:sp>
        <p:nvSpPr>
          <p:cNvPr id="2" name="Right Arrow 1">
            <a:extLst>
              <a:ext uri="{FF2B5EF4-FFF2-40B4-BE49-F238E27FC236}">
                <a16:creationId xmlns:a16="http://schemas.microsoft.com/office/drawing/2014/main" id="{74FE9C48-7BA6-A945-A45D-A9A4C48A783C}"/>
              </a:ext>
            </a:extLst>
          </p:cNvPr>
          <p:cNvSpPr/>
          <p:nvPr/>
        </p:nvSpPr>
        <p:spPr>
          <a:xfrm>
            <a:off x="6549102" y="3638611"/>
            <a:ext cx="1316226" cy="84357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306CE73E-0ECF-4440-83DF-79681CA64E3F}"/>
              </a:ext>
            </a:extLst>
          </p:cNvPr>
          <p:cNvSpPr txBox="1"/>
          <p:nvPr/>
        </p:nvSpPr>
        <p:spPr>
          <a:xfrm>
            <a:off x="36108" y="6653779"/>
            <a:ext cx="12155892" cy="253916"/>
          </a:xfrm>
          <a:prstGeom prst="rect">
            <a:avLst/>
          </a:prstGeom>
          <a:noFill/>
        </p:spPr>
        <p:txBody>
          <a:bodyPr wrap="none" rtlCol="0">
            <a:spAutoFit/>
          </a:bodyPr>
          <a:lstStyle/>
          <a:p>
            <a:r>
              <a:rPr lang="en-US" sz="1050" dirty="0">
                <a:solidFill>
                  <a:schemeClr val="tx1">
                    <a:lumMod val="50000"/>
                    <a:lumOff val="50000"/>
                  </a:schemeClr>
                </a:solidFill>
              </a:rPr>
              <a:t>© 2020 The MITRE Corporation. All rights reserved. Approved for Public Release 19-3439. Distribution Unlimited. HL7®, FHIR® and the flame design mark are the registered trademarks of Health Level Seven International</a:t>
            </a:r>
          </a:p>
        </p:txBody>
      </p:sp>
    </p:spTree>
    <p:extLst>
      <p:ext uri="{BB962C8B-B14F-4D97-AF65-F5344CB8AC3E}">
        <p14:creationId xmlns:p14="http://schemas.microsoft.com/office/powerpoint/2010/main" val="40944596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82BD718B-9342-B543-BF58-D04196F9F67C}"/>
              </a:ext>
            </a:extLst>
          </p:cNvPr>
          <p:cNvSpPr/>
          <p:nvPr/>
        </p:nvSpPr>
        <p:spPr>
          <a:xfrm>
            <a:off x="0" y="-1"/>
            <a:ext cx="12192000" cy="903909"/>
          </a:xfrm>
          <a:prstGeom prst="rect">
            <a:avLst/>
          </a:prstGeom>
          <a:solidFill>
            <a:schemeClr val="bg1">
              <a:lumMod val="8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16AA4EC1-E3DB-704A-92C2-3D4E73180554}"/>
              </a:ext>
            </a:extLst>
          </p:cNvPr>
          <p:cNvSpPr/>
          <p:nvPr/>
        </p:nvSpPr>
        <p:spPr>
          <a:xfrm>
            <a:off x="1" y="911779"/>
            <a:ext cx="12192000" cy="5643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5840B929-C668-BF4A-BA56-687A05B2236B}"/>
              </a:ext>
            </a:extLst>
          </p:cNvPr>
          <p:cNvSpPr>
            <a:spLocks noGrp="1"/>
          </p:cNvSpPr>
          <p:nvPr>
            <p:ph type="title"/>
          </p:nvPr>
        </p:nvSpPr>
        <p:spPr>
          <a:xfrm>
            <a:off x="104503" y="41128"/>
            <a:ext cx="11945807" cy="821650"/>
          </a:xfrm>
        </p:spPr>
        <p:txBody>
          <a:bodyPr>
            <a:normAutofit/>
          </a:bodyPr>
          <a:lstStyle/>
          <a:p>
            <a:pPr algn="ctr"/>
            <a:r>
              <a:rPr lang="en-US" b="1" dirty="0">
                <a:solidFill>
                  <a:schemeClr val="accent1">
                    <a:lumMod val="75000"/>
                  </a:schemeClr>
                </a:solidFill>
              </a:rPr>
              <a:t>SUSHI Configuration Beta: IG Resource List</a:t>
            </a:r>
          </a:p>
        </p:txBody>
      </p:sp>
      <p:sp>
        <p:nvSpPr>
          <p:cNvPr id="21" name="TextBox 20">
            <a:extLst>
              <a:ext uri="{FF2B5EF4-FFF2-40B4-BE49-F238E27FC236}">
                <a16:creationId xmlns:a16="http://schemas.microsoft.com/office/drawing/2014/main" id="{6D47CC4A-8F8E-F34A-A4CC-D2E424EEDDAA}"/>
              </a:ext>
            </a:extLst>
          </p:cNvPr>
          <p:cNvSpPr txBox="1"/>
          <p:nvPr/>
        </p:nvSpPr>
        <p:spPr>
          <a:xfrm>
            <a:off x="0" y="911779"/>
            <a:ext cx="12050310" cy="523220"/>
          </a:xfrm>
          <a:prstGeom prst="rect">
            <a:avLst/>
          </a:prstGeom>
          <a:noFill/>
        </p:spPr>
        <p:txBody>
          <a:bodyPr wrap="square" rtlCol="0">
            <a:spAutoFit/>
          </a:bodyPr>
          <a:lstStyle/>
          <a:p>
            <a:pPr algn="ctr"/>
            <a:r>
              <a:rPr lang="en-US" sz="2800" dirty="0">
                <a:solidFill>
                  <a:schemeClr val="bg1"/>
                </a:solidFill>
              </a:rPr>
              <a:t>The Implementation Guide “resource” list is populated using FSH definitions</a:t>
            </a:r>
          </a:p>
        </p:txBody>
      </p:sp>
      <p:pic>
        <p:nvPicPr>
          <p:cNvPr id="2" name="Picture 1">
            <a:extLst>
              <a:ext uri="{FF2B5EF4-FFF2-40B4-BE49-F238E27FC236}">
                <a16:creationId xmlns:a16="http://schemas.microsoft.com/office/drawing/2014/main" id="{97F8E7A7-1247-944F-89D1-CE42F1D6F3F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78462" y="4126349"/>
            <a:ext cx="11693387" cy="2590148"/>
          </a:xfrm>
          <a:prstGeom prst="rect">
            <a:avLst/>
          </a:prstGeom>
        </p:spPr>
      </p:pic>
      <p:pic>
        <p:nvPicPr>
          <p:cNvPr id="7" name="Picture 6">
            <a:extLst>
              <a:ext uri="{FF2B5EF4-FFF2-40B4-BE49-F238E27FC236}">
                <a16:creationId xmlns:a16="http://schemas.microsoft.com/office/drawing/2014/main" id="{1CDBEA34-AEEA-B74C-9FD8-B8F867DF879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78461" y="1550245"/>
            <a:ext cx="11693388" cy="2514707"/>
          </a:xfrm>
          <a:prstGeom prst="rect">
            <a:avLst/>
          </a:prstGeom>
        </p:spPr>
      </p:pic>
      <p:sp>
        <p:nvSpPr>
          <p:cNvPr id="12" name="Right Arrow 11">
            <a:extLst>
              <a:ext uri="{FF2B5EF4-FFF2-40B4-BE49-F238E27FC236}">
                <a16:creationId xmlns:a16="http://schemas.microsoft.com/office/drawing/2014/main" id="{5331D0B1-9A74-C047-9B8A-55A1BAAFEB91}"/>
              </a:ext>
            </a:extLst>
          </p:cNvPr>
          <p:cNvSpPr/>
          <p:nvPr/>
        </p:nvSpPr>
        <p:spPr>
          <a:xfrm rot="5400000">
            <a:off x="5367042" y="3738764"/>
            <a:ext cx="1316226" cy="84357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a:extLst>
              <a:ext uri="{FF2B5EF4-FFF2-40B4-BE49-F238E27FC236}">
                <a16:creationId xmlns:a16="http://schemas.microsoft.com/office/drawing/2014/main" id="{4367BBFB-3D48-D542-89C4-210FDADA3763}"/>
              </a:ext>
            </a:extLst>
          </p:cNvPr>
          <p:cNvSpPr/>
          <p:nvPr/>
        </p:nvSpPr>
        <p:spPr>
          <a:xfrm>
            <a:off x="8093293" y="1662813"/>
            <a:ext cx="3664654" cy="792925"/>
          </a:xfrm>
          <a:prstGeom prst="roundRect">
            <a:avLst>
              <a:gd name="adj" fmla="val 899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 and optionally modified or appended in </a:t>
            </a:r>
            <a:r>
              <a:rPr lang="en-US" sz="2400" dirty="0" err="1"/>
              <a:t>config.yaml</a:t>
            </a:r>
            <a:endParaRPr lang="en-US" sz="2400" dirty="0"/>
          </a:p>
        </p:txBody>
      </p:sp>
      <p:sp>
        <p:nvSpPr>
          <p:cNvPr id="11" name="TextBox 10">
            <a:extLst>
              <a:ext uri="{FF2B5EF4-FFF2-40B4-BE49-F238E27FC236}">
                <a16:creationId xmlns:a16="http://schemas.microsoft.com/office/drawing/2014/main" id="{E6AAEA4D-220F-0049-AE40-CA7BA819D4BC}"/>
              </a:ext>
            </a:extLst>
          </p:cNvPr>
          <p:cNvSpPr txBox="1"/>
          <p:nvPr/>
        </p:nvSpPr>
        <p:spPr>
          <a:xfrm>
            <a:off x="36108" y="6653779"/>
            <a:ext cx="12155892" cy="253916"/>
          </a:xfrm>
          <a:prstGeom prst="rect">
            <a:avLst/>
          </a:prstGeom>
          <a:noFill/>
        </p:spPr>
        <p:txBody>
          <a:bodyPr wrap="none" rtlCol="0">
            <a:spAutoFit/>
          </a:bodyPr>
          <a:lstStyle/>
          <a:p>
            <a:r>
              <a:rPr lang="en-US" sz="1050" dirty="0">
                <a:solidFill>
                  <a:schemeClr val="tx1">
                    <a:lumMod val="50000"/>
                    <a:lumOff val="50000"/>
                  </a:schemeClr>
                </a:solidFill>
              </a:rPr>
              <a:t>© 2020 The MITRE Corporation. All rights reserved. Approved for Public Release 19-3439. Distribution Unlimited. HL7®, FHIR® and the flame design mark are the registered trademarks of Health Level Seven International</a:t>
            </a:r>
          </a:p>
        </p:txBody>
      </p:sp>
    </p:spTree>
    <p:extLst>
      <p:ext uri="{BB962C8B-B14F-4D97-AF65-F5344CB8AC3E}">
        <p14:creationId xmlns:p14="http://schemas.microsoft.com/office/powerpoint/2010/main" val="20127508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82BD718B-9342-B543-BF58-D04196F9F67C}"/>
              </a:ext>
            </a:extLst>
          </p:cNvPr>
          <p:cNvSpPr/>
          <p:nvPr/>
        </p:nvSpPr>
        <p:spPr>
          <a:xfrm>
            <a:off x="0" y="-1"/>
            <a:ext cx="12192000" cy="903909"/>
          </a:xfrm>
          <a:prstGeom prst="rect">
            <a:avLst/>
          </a:prstGeom>
          <a:solidFill>
            <a:schemeClr val="bg1">
              <a:lumMod val="8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16AA4EC1-E3DB-704A-92C2-3D4E73180554}"/>
              </a:ext>
            </a:extLst>
          </p:cNvPr>
          <p:cNvSpPr/>
          <p:nvPr/>
        </p:nvSpPr>
        <p:spPr>
          <a:xfrm>
            <a:off x="1" y="905252"/>
            <a:ext cx="12192000" cy="5643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5840B929-C668-BF4A-BA56-687A05B2236B}"/>
              </a:ext>
            </a:extLst>
          </p:cNvPr>
          <p:cNvSpPr>
            <a:spLocks noGrp="1"/>
          </p:cNvSpPr>
          <p:nvPr>
            <p:ph type="title"/>
          </p:nvPr>
        </p:nvSpPr>
        <p:spPr>
          <a:xfrm>
            <a:off x="85084" y="41128"/>
            <a:ext cx="11965226" cy="821650"/>
          </a:xfrm>
        </p:spPr>
        <p:txBody>
          <a:bodyPr>
            <a:normAutofit/>
          </a:bodyPr>
          <a:lstStyle/>
          <a:p>
            <a:pPr algn="ctr"/>
            <a:r>
              <a:rPr lang="en-US" b="1" dirty="0">
                <a:solidFill>
                  <a:schemeClr val="accent1">
                    <a:lumMod val="75000"/>
                  </a:schemeClr>
                </a:solidFill>
              </a:rPr>
              <a:t>SUSHI Configuration Beta: IG Page List</a:t>
            </a:r>
          </a:p>
        </p:txBody>
      </p:sp>
      <p:sp>
        <p:nvSpPr>
          <p:cNvPr id="21" name="TextBox 20">
            <a:extLst>
              <a:ext uri="{FF2B5EF4-FFF2-40B4-BE49-F238E27FC236}">
                <a16:creationId xmlns:a16="http://schemas.microsoft.com/office/drawing/2014/main" id="{6D47CC4A-8F8E-F34A-A4CC-D2E424EEDDAA}"/>
              </a:ext>
            </a:extLst>
          </p:cNvPr>
          <p:cNvSpPr txBox="1"/>
          <p:nvPr/>
        </p:nvSpPr>
        <p:spPr>
          <a:xfrm>
            <a:off x="0" y="905252"/>
            <a:ext cx="12050310" cy="523220"/>
          </a:xfrm>
          <a:prstGeom prst="rect">
            <a:avLst/>
          </a:prstGeom>
          <a:noFill/>
        </p:spPr>
        <p:txBody>
          <a:bodyPr wrap="square" rtlCol="0">
            <a:spAutoFit/>
          </a:bodyPr>
          <a:lstStyle/>
          <a:p>
            <a:pPr algn="ctr"/>
            <a:r>
              <a:rPr lang="en-US" sz="2800" dirty="0">
                <a:solidFill>
                  <a:schemeClr val="bg1"/>
                </a:solidFill>
              </a:rPr>
              <a:t>The </a:t>
            </a:r>
            <a:r>
              <a:rPr lang="en-US" sz="2800" dirty="0" err="1">
                <a:solidFill>
                  <a:schemeClr val="bg1"/>
                </a:solidFill>
              </a:rPr>
              <a:t>ImplementationGuide</a:t>
            </a:r>
            <a:r>
              <a:rPr lang="en-US" sz="2800" dirty="0">
                <a:solidFill>
                  <a:schemeClr val="bg1"/>
                </a:solidFill>
              </a:rPr>
              <a:t> “page” list can be populated using </a:t>
            </a:r>
            <a:r>
              <a:rPr lang="en-US" sz="2800" dirty="0" err="1">
                <a:solidFill>
                  <a:schemeClr val="bg1"/>
                </a:solidFill>
              </a:rPr>
              <a:t>pagecontent</a:t>
            </a:r>
            <a:r>
              <a:rPr lang="en-US" sz="2800" dirty="0">
                <a:solidFill>
                  <a:schemeClr val="bg1"/>
                </a:solidFill>
              </a:rPr>
              <a:t> files</a:t>
            </a:r>
          </a:p>
        </p:txBody>
      </p:sp>
      <p:pic>
        <p:nvPicPr>
          <p:cNvPr id="2" name="Picture 1">
            <a:extLst>
              <a:ext uri="{FF2B5EF4-FFF2-40B4-BE49-F238E27FC236}">
                <a16:creationId xmlns:a16="http://schemas.microsoft.com/office/drawing/2014/main" id="{F4CC860A-AEA3-D643-98F6-3ECDC103E89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505461" y="1538957"/>
            <a:ext cx="3544849" cy="5168389"/>
          </a:xfrm>
          <a:prstGeom prst="rect">
            <a:avLst/>
          </a:prstGeom>
        </p:spPr>
      </p:pic>
      <p:pic>
        <p:nvPicPr>
          <p:cNvPr id="3" name="Picture 2">
            <a:extLst>
              <a:ext uri="{FF2B5EF4-FFF2-40B4-BE49-F238E27FC236}">
                <a16:creationId xmlns:a16="http://schemas.microsoft.com/office/drawing/2014/main" id="{B6189371-CBB2-9443-B5F6-A5F56797401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330892" y="1538957"/>
            <a:ext cx="3670161" cy="2957860"/>
          </a:xfrm>
          <a:prstGeom prst="rect">
            <a:avLst/>
          </a:prstGeom>
        </p:spPr>
      </p:pic>
      <p:pic>
        <p:nvPicPr>
          <p:cNvPr id="7" name="Picture 6">
            <a:extLst>
              <a:ext uri="{FF2B5EF4-FFF2-40B4-BE49-F238E27FC236}">
                <a16:creationId xmlns:a16="http://schemas.microsoft.com/office/drawing/2014/main" id="{29A0ECD0-64D3-9346-9BCE-A474D86116D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41689" y="2576671"/>
            <a:ext cx="3670161" cy="4130675"/>
          </a:xfrm>
          <a:prstGeom prst="rect">
            <a:avLst/>
          </a:prstGeom>
        </p:spPr>
      </p:pic>
      <p:sp>
        <p:nvSpPr>
          <p:cNvPr id="14" name="Right Arrow 13">
            <a:extLst>
              <a:ext uri="{FF2B5EF4-FFF2-40B4-BE49-F238E27FC236}">
                <a16:creationId xmlns:a16="http://schemas.microsoft.com/office/drawing/2014/main" id="{0E2370A1-DD7E-384D-A7C6-E99199659BBB}"/>
              </a:ext>
            </a:extLst>
          </p:cNvPr>
          <p:cNvSpPr/>
          <p:nvPr/>
        </p:nvSpPr>
        <p:spPr>
          <a:xfrm>
            <a:off x="7672508" y="2625917"/>
            <a:ext cx="1432302" cy="84357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ight Arrow 14">
            <a:extLst>
              <a:ext uri="{FF2B5EF4-FFF2-40B4-BE49-F238E27FC236}">
                <a16:creationId xmlns:a16="http://schemas.microsoft.com/office/drawing/2014/main" id="{CA4DDF68-A4F5-1947-81AD-E5747028D492}"/>
              </a:ext>
            </a:extLst>
          </p:cNvPr>
          <p:cNvSpPr/>
          <p:nvPr/>
        </p:nvSpPr>
        <p:spPr>
          <a:xfrm>
            <a:off x="3585753" y="5109174"/>
            <a:ext cx="5519057" cy="84357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 or discreetly defined in </a:t>
            </a:r>
            <a:r>
              <a:rPr lang="en-US" sz="2000" dirty="0" err="1"/>
              <a:t>config.yaml</a:t>
            </a:r>
            <a:endParaRPr lang="en-US" sz="2000" dirty="0"/>
          </a:p>
        </p:txBody>
      </p:sp>
      <p:sp>
        <p:nvSpPr>
          <p:cNvPr id="11" name="TextBox 10">
            <a:extLst>
              <a:ext uri="{FF2B5EF4-FFF2-40B4-BE49-F238E27FC236}">
                <a16:creationId xmlns:a16="http://schemas.microsoft.com/office/drawing/2014/main" id="{95445234-72BE-E943-A22F-720EB0293F10}"/>
              </a:ext>
            </a:extLst>
          </p:cNvPr>
          <p:cNvSpPr txBox="1"/>
          <p:nvPr/>
        </p:nvSpPr>
        <p:spPr>
          <a:xfrm>
            <a:off x="36108" y="6653779"/>
            <a:ext cx="12155892" cy="253916"/>
          </a:xfrm>
          <a:prstGeom prst="rect">
            <a:avLst/>
          </a:prstGeom>
          <a:noFill/>
        </p:spPr>
        <p:txBody>
          <a:bodyPr wrap="none" rtlCol="0">
            <a:spAutoFit/>
          </a:bodyPr>
          <a:lstStyle/>
          <a:p>
            <a:r>
              <a:rPr lang="en-US" sz="1050" dirty="0">
                <a:solidFill>
                  <a:schemeClr val="tx1">
                    <a:lumMod val="50000"/>
                    <a:lumOff val="50000"/>
                  </a:schemeClr>
                </a:solidFill>
              </a:rPr>
              <a:t>© 2020 The MITRE Corporation. All rights reserved. Approved for Public Release 19-3439. Distribution Unlimited. HL7®, FHIR® and the flame design mark are the registered trademarks of Health Level Seven International</a:t>
            </a:r>
          </a:p>
        </p:txBody>
      </p:sp>
    </p:spTree>
    <p:extLst>
      <p:ext uri="{BB962C8B-B14F-4D97-AF65-F5344CB8AC3E}">
        <p14:creationId xmlns:p14="http://schemas.microsoft.com/office/powerpoint/2010/main" val="30428131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82BD718B-9342-B543-BF58-D04196F9F67C}"/>
              </a:ext>
            </a:extLst>
          </p:cNvPr>
          <p:cNvSpPr/>
          <p:nvPr/>
        </p:nvSpPr>
        <p:spPr>
          <a:xfrm>
            <a:off x="0" y="-1"/>
            <a:ext cx="12192000" cy="903909"/>
          </a:xfrm>
          <a:prstGeom prst="rect">
            <a:avLst/>
          </a:prstGeom>
          <a:solidFill>
            <a:schemeClr val="bg1">
              <a:lumMod val="8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16AA4EC1-E3DB-704A-92C2-3D4E73180554}"/>
              </a:ext>
            </a:extLst>
          </p:cNvPr>
          <p:cNvSpPr/>
          <p:nvPr/>
        </p:nvSpPr>
        <p:spPr>
          <a:xfrm>
            <a:off x="1" y="905252"/>
            <a:ext cx="12192000" cy="5643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5840B929-C668-BF4A-BA56-687A05B2236B}"/>
              </a:ext>
            </a:extLst>
          </p:cNvPr>
          <p:cNvSpPr>
            <a:spLocks noGrp="1"/>
          </p:cNvSpPr>
          <p:nvPr>
            <p:ph type="title"/>
          </p:nvPr>
        </p:nvSpPr>
        <p:spPr>
          <a:xfrm>
            <a:off x="85084" y="41128"/>
            <a:ext cx="11965226" cy="821650"/>
          </a:xfrm>
        </p:spPr>
        <p:txBody>
          <a:bodyPr>
            <a:normAutofit/>
          </a:bodyPr>
          <a:lstStyle/>
          <a:p>
            <a:pPr algn="ctr"/>
            <a:r>
              <a:rPr lang="en-US" b="1" dirty="0">
                <a:solidFill>
                  <a:schemeClr val="accent1">
                    <a:lumMod val="75000"/>
                  </a:schemeClr>
                </a:solidFill>
              </a:rPr>
              <a:t>SUSHI Configuration Beta: </a:t>
            </a:r>
            <a:r>
              <a:rPr lang="en-US" b="1" dirty="0" err="1">
                <a:solidFill>
                  <a:schemeClr val="accent1">
                    <a:lumMod val="75000"/>
                  </a:schemeClr>
                </a:solidFill>
              </a:rPr>
              <a:t>ig.ini</a:t>
            </a:r>
            <a:endParaRPr lang="en-US" b="1" dirty="0">
              <a:solidFill>
                <a:schemeClr val="accent1">
                  <a:lumMod val="75000"/>
                </a:schemeClr>
              </a:solidFill>
            </a:endParaRPr>
          </a:p>
        </p:txBody>
      </p:sp>
      <p:sp>
        <p:nvSpPr>
          <p:cNvPr id="21" name="TextBox 20">
            <a:extLst>
              <a:ext uri="{FF2B5EF4-FFF2-40B4-BE49-F238E27FC236}">
                <a16:creationId xmlns:a16="http://schemas.microsoft.com/office/drawing/2014/main" id="{6D47CC4A-8F8E-F34A-A4CC-D2E424EEDDAA}"/>
              </a:ext>
            </a:extLst>
          </p:cNvPr>
          <p:cNvSpPr txBox="1"/>
          <p:nvPr/>
        </p:nvSpPr>
        <p:spPr>
          <a:xfrm>
            <a:off x="0" y="905252"/>
            <a:ext cx="12050310" cy="523220"/>
          </a:xfrm>
          <a:prstGeom prst="rect">
            <a:avLst/>
          </a:prstGeom>
          <a:noFill/>
        </p:spPr>
        <p:txBody>
          <a:bodyPr wrap="square" rtlCol="0">
            <a:spAutoFit/>
          </a:bodyPr>
          <a:lstStyle/>
          <a:p>
            <a:pPr algn="ctr"/>
            <a:r>
              <a:rPr lang="en-US" sz="2800" dirty="0">
                <a:solidFill>
                  <a:schemeClr val="bg1"/>
                </a:solidFill>
              </a:rPr>
              <a:t>The </a:t>
            </a:r>
            <a:r>
              <a:rPr lang="en-US" sz="2800" dirty="0" err="1">
                <a:solidFill>
                  <a:schemeClr val="bg1"/>
                </a:solidFill>
              </a:rPr>
              <a:t>ig.ini</a:t>
            </a:r>
            <a:r>
              <a:rPr lang="en-US" sz="2800" dirty="0">
                <a:solidFill>
                  <a:schemeClr val="bg1"/>
                </a:solidFill>
              </a:rPr>
              <a:t> file can </a:t>
            </a:r>
            <a:r>
              <a:rPr lang="en-US" sz="2800" i="1" dirty="0">
                <a:solidFill>
                  <a:schemeClr val="bg1"/>
                </a:solidFill>
              </a:rPr>
              <a:t>optionally</a:t>
            </a:r>
            <a:r>
              <a:rPr lang="en-US" sz="2800" dirty="0">
                <a:solidFill>
                  <a:schemeClr val="bg1"/>
                </a:solidFill>
              </a:rPr>
              <a:t> be generated using </a:t>
            </a:r>
            <a:r>
              <a:rPr lang="en-US" sz="2800" dirty="0" err="1">
                <a:solidFill>
                  <a:schemeClr val="bg1"/>
                </a:solidFill>
              </a:rPr>
              <a:t>config.yaml</a:t>
            </a:r>
            <a:endParaRPr lang="en-US" sz="2800" dirty="0">
              <a:solidFill>
                <a:schemeClr val="bg1"/>
              </a:solidFill>
            </a:endParaRPr>
          </a:p>
        </p:txBody>
      </p:sp>
      <p:pic>
        <p:nvPicPr>
          <p:cNvPr id="7" name="Picture 6">
            <a:extLst>
              <a:ext uri="{FF2B5EF4-FFF2-40B4-BE49-F238E27FC236}">
                <a16:creationId xmlns:a16="http://schemas.microsoft.com/office/drawing/2014/main" id="{6471ECE6-67F7-BB4C-9EC9-49CFDCAE624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71355" y="3366242"/>
            <a:ext cx="9668516" cy="3299381"/>
          </a:xfrm>
          <a:prstGeom prst="rect">
            <a:avLst/>
          </a:prstGeom>
        </p:spPr>
      </p:pic>
      <p:pic>
        <p:nvPicPr>
          <p:cNvPr id="2" name="Picture 1">
            <a:extLst>
              <a:ext uri="{FF2B5EF4-FFF2-40B4-BE49-F238E27FC236}">
                <a16:creationId xmlns:a16="http://schemas.microsoft.com/office/drawing/2014/main" id="{702E3FC5-8EF1-2B4B-954C-B7B748845A9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271355" y="1548912"/>
            <a:ext cx="9668516" cy="1599483"/>
          </a:xfrm>
          <a:prstGeom prst="rect">
            <a:avLst/>
          </a:prstGeom>
        </p:spPr>
      </p:pic>
      <p:sp>
        <p:nvSpPr>
          <p:cNvPr id="11" name="Right Arrow 10">
            <a:extLst>
              <a:ext uri="{FF2B5EF4-FFF2-40B4-BE49-F238E27FC236}">
                <a16:creationId xmlns:a16="http://schemas.microsoft.com/office/drawing/2014/main" id="{20AF5DFE-FD82-834E-8522-B317207F5452}"/>
              </a:ext>
            </a:extLst>
          </p:cNvPr>
          <p:cNvSpPr/>
          <p:nvPr/>
        </p:nvSpPr>
        <p:spPr>
          <a:xfrm rot="5400000">
            <a:off x="5463453" y="3046404"/>
            <a:ext cx="1123403" cy="84357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C557AB95-2DC6-1F49-A293-42EFE61DCECC}"/>
              </a:ext>
            </a:extLst>
          </p:cNvPr>
          <p:cNvSpPr txBox="1"/>
          <p:nvPr/>
        </p:nvSpPr>
        <p:spPr>
          <a:xfrm>
            <a:off x="36108" y="6653779"/>
            <a:ext cx="12155892" cy="253916"/>
          </a:xfrm>
          <a:prstGeom prst="rect">
            <a:avLst/>
          </a:prstGeom>
          <a:noFill/>
        </p:spPr>
        <p:txBody>
          <a:bodyPr wrap="none" rtlCol="0">
            <a:spAutoFit/>
          </a:bodyPr>
          <a:lstStyle/>
          <a:p>
            <a:r>
              <a:rPr lang="en-US" sz="1050" dirty="0">
                <a:solidFill>
                  <a:schemeClr val="tx1">
                    <a:lumMod val="50000"/>
                    <a:lumOff val="50000"/>
                  </a:schemeClr>
                </a:solidFill>
              </a:rPr>
              <a:t>© 2020 The MITRE Corporation. All rights reserved. Approved for Public Release 19-3439. Distribution Unlimited. HL7®, FHIR® and the flame design mark are the registered trademarks of Health Level Seven International</a:t>
            </a:r>
          </a:p>
        </p:txBody>
      </p:sp>
    </p:spTree>
    <p:extLst>
      <p:ext uri="{BB962C8B-B14F-4D97-AF65-F5344CB8AC3E}">
        <p14:creationId xmlns:p14="http://schemas.microsoft.com/office/powerpoint/2010/main" val="20377872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82BD718B-9342-B543-BF58-D04196F9F67C}"/>
              </a:ext>
            </a:extLst>
          </p:cNvPr>
          <p:cNvSpPr/>
          <p:nvPr/>
        </p:nvSpPr>
        <p:spPr>
          <a:xfrm>
            <a:off x="0" y="-1"/>
            <a:ext cx="12192000" cy="903909"/>
          </a:xfrm>
          <a:prstGeom prst="rect">
            <a:avLst/>
          </a:prstGeom>
          <a:solidFill>
            <a:schemeClr val="bg1">
              <a:lumMod val="8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16AA4EC1-E3DB-704A-92C2-3D4E73180554}"/>
              </a:ext>
            </a:extLst>
          </p:cNvPr>
          <p:cNvSpPr/>
          <p:nvPr/>
        </p:nvSpPr>
        <p:spPr>
          <a:xfrm>
            <a:off x="1" y="905252"/>
            <a:ext cx="12192000" cy="5643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5840B929-C668-BF4A-BA56-687A05B2236B}"/>
              </a:ext>
            </a:extLst>
          </p:cNvPr>
          <p:cNvSpPr>
            <a:spLocks noGrp="1"/>
          </p:cNvSpPr>
          <p:nvPr>
            <p:ph type="title"/>
          </p:nvPr>
        </p:nvSpPr>
        <p:spPr>
          <a:xfrm>
            <a:off x="85084" y="41128"/>
            <a:ext cx="11965226" cy="821650"/>
          </a:xfrm>
        </p:spPr>
        <p:txBody>
          <a:bodyPr>
            <a:normAutofit/>
          </a:bodyPr>
          <a:lstStyle/>
          <a:p>
            <a:pPr algn="ctr"/>
            <a:r>
              <a:rPr lang="en-US" b="1" dirty="0">
                <a:solidFill>
                  <a:schemeClr val="accent1">
                    <a:lumMod val="75000"/>
                  </a:schemeClr>
                </a:solidFill>
              </a:rPr>
              <a:t>SUSHI Configuration Beta: </a:t>
            </a:r>
            <a:r>
              <a:rPr lang="en-US" b="1" dirty="0" err="1">
                <a:solidFill>
                  <a:schemeClr val="accent1">
                    <a:lumMod val="75000"/>
                  </a:schemeClr>
                </a:solidFill>
              </a:rPr>
              <a:t>menu.xml</a:t>
            </a:r>
            <a:endParaRPr lang="en-US" b="1" dirty="0">
              <a:solidFill>
                <a:schemeClr val="accent1">
                  <a:lumMod val="75000"/>
                </a:schemeClr>
              </a:solidFill>
            </a:endParaRPr>
          </a:p>
        </p:txBody>
      </p:sp>
      <p:sp>
        <p:nvSpPr>
          <p:cNvPr id="21" name="TextBox 20">
            <a:extLst>
              <a:ext uri="{FF2B5EF4-FFF2-40B4-BE49-F238E27FC236}">
                <a16:creationId xmlns:a16="http://schemas.microsoft.com/office/drawing/2014/main" id="{6D47CC4A-8F8E-F34A-A4CC-D2E424EEDDAA}"/>
              </a:ext>
            </a:extLst>
          </p:cNvPr>
          <p:cNvSpPr txBox="1"/>
          <p:nvPr/>
        </p:nvSpPr>
        <p:spPr>
          <a:xfrm>
            <a:off x="0" y="905252"/>
            <a:ext cx="12050310" cy="523220"/>
          </a:xfrm>
          <a:prstGeom prst="rect">
            <a:avLst/>
          </a:prstGeom>
          <a:noFill/>
        </p:spPr>
        <p:txBody>
          <a:bodyPr wrap="square" rtlCol="0">
            <a:spAutoFit/>
          </a:bodyPr>
          <a:lstStyle/>
          <a:p>
            <a:pPr algn="ctr"/>
            <a:r>
              <a:rPr lang="en-US" sz="2800" dirty="0">
                <a:solidFill>
                  <a:schemeClr val="bg1"/>
                </a:solidFill>
              </a:rPr>
              <a:t>The </a:t>
            </a:r>
            <a:r>
              <a:rPr lang="en-US" sz="2800" dirty="0" err="1">
                <a:solidFill>
                  <a:schemeClr val="bg1"/>
                </a:solidFill>
              </a:rPr>
              <a:t>menu.xml</a:t>
            </a:r>
            <a:r>
              <a:rPr lang="en-US" sz="2800" dirty="0">
                <a:solidFill>
                  <a:schemeClr val="bg1"/>
                </a:solidFill>
              </a:rPr>
              <a:t> file can </a:t>
            </a:r>
            <a:r>
              <a:rPr lang="en-US" sz="2800" i="1" dirty="0">
                <a:solidFill>
                  <a:schemeClr val="bg1"/>
                </a:solidFill>
              </a:rPr>
              <a:t>optionally</a:t>
            </a:r>
            <a:r>
              <a:rPr lang="en-US" sz="2800" dirty="0">
                <a:solidFill>
                  <a:schemeClr val="bg1"/>
                </a:solidFill>
              </a:rPr>
              <a:t> be generated using </a:t>
            </a:r>
            <a:r>
              <a:rPr lang="en-US" sz="2800" dirty="0" err="1">
                <a:solidFill>
                  <a:schemeClr val="bg1"/>
                </a:solidFill>
              </a:rPr>
              <a:t>config.yaml</a:t>
            </a:r>
            <a:endParaRPr lang="en-US" sz="2800" dirty="0">
              <a:solidFill>
                <a:schemeClr val="bg1"/>
              </a:solidFill>
            </a:endParaRPr>
          </a:p>
        </p:txBody>
      </p:sp>
      <p:pic>
        <p:nvPicPr>
          <p:cNvPr id="8" name="Picture 7">
            <a:extLst>
              <a:ext uri="{FF2B5EF4-FFF2-40B4-BE49-F238E27FC236}">
                <a16:creationId xmlns:a16="http://schemas.microsoft.com/office/drawing/2014/main" id="{C99A6048-BA2A-F64A-A3BA-FA3801EE848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067005" y="2081390"/>
            <a:ext cx="4872270" cy="4074437"/>
          </a:xfrm>
          <a:prstGeom prst="rect">
            <a:avLst/>
          </a:prstGeom>
        </p:spPr>
      </p:pic>
      <p:pic>
        <p:nvPicPr>
          <p:cNvPr id="2" name="Picture 1">
            <a:extLst>
              <a:ext uri="{FF2B5EF4-FFF2-40B4-BE49-F238E27FC236}">
                <a16:creationId xmlns:a16="http://schemas.microsoft.com/office/drawing/2014/main" id="{644B8F58-3E12-604C-ACED-D34C49D31F9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5084" y="3038201"/>
            <a:ext cx="6783957" cy="2160816"/>
          </a:xfrm>
          <a:prstGeom prst="rect">
            <a:avLst/>
          </a:prstGeom>
        </p:spPr>
      </p:pic>
      <p:sp>
        <p:nvSpPr>
          <p:cNvPr id="11" name="Right Arrow 10">
            <a:extLst>
              <a:ext uri="{FF2B5EF4-FFF2-40B4-BE49-F238E27FC236}">
                <a16:creationId xmlns:a16="http://schemas.microsoft.com/office/drawing/2014/main" id="{E03BD82D-EC3B-5B48-B577-3A2C313F727E}"/>
              </a:ext>
            </a:extLst>
          </p:cNvPr>
          <p:cNvSpPr/>
          <p:nvPr/>
        </p:nvSpPr>
        <p:spPr>
          <a:xfrm>
            <a:off x="6309910" y="3743114"/>
            <a:ext cx="1316226" cy="84357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61A50F4F-4081-A84B-BE5E-46D14B5FFC9C}"/>
              </a:ext>
            </a:extLst>
          </p:cNvPr>
          <p:cNvSpPr txBox="1"/>
          <p:nvPr/>
        </p:nvSpPr>
        <p:spPr>
          <a:xfrm>
            <a:off x="36108" y="6653779"/>
            <a:ext cx="12155892" cy="253916"/>
          </a:xfrm>
          <a:prstGeom prst="rect">
            <a:avLst/>
          </a:prstGeom>
          <a:noFill/>
        </p:spPr>
        <p:txBody>
          <a:bodyPr wrap="none" rtlCol="0">
            <a:spAutoFit/>
          </a:bodyPr>
          <a:lstStyle/>
          <a:p>
            <a:r>
              <a:rPr lang="en-US" sz="1050" dirty="0">
                <a:solidFill>
                  <a:schemeClr val="tx1">
                    <a:lumMod val="50000"/>
                    <a:lumOff val="50000"/>
                  </a:schemeClr>
                </a:solidFill>
              </a:rPr>
              <a:t>© 2020 The MITRE Corporation. All rights reserved. Approved for Public Release 19-3439. Distribution Unlimited. HL7®, FHIR® and the flame design mark are the registered trademarks of Health Level Seven International</a:t>
            </a:r>
          </a:p>
        </p:txBody>
      </p:sp>
    </p:spTree>
    <p:extLst>
      <p:ext uri="{BB962C8B-B14F-4D97-AF65-F5344CB8AC3E}">
        <p14:creationId xmlns:p14="http://schemas.microsoft.com/office/powerpoint/2010/main" val="3531487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82BD718B-9342-B543-BF58-D04196F9F67C}"/>
              </a:ext>
            </a:extLst>
          </p:cNvPr>
          <p:cNvSpPr/>
          <p:nvPr/>
        </p:nvSpPr>
        <p:spPr>
          <a:xfrm>
            <a:off x="0" y="-1"/>
            <a:ext cx="12192000" cy="903909"/>
          </a:xfrm>
          <a:prstGeom prst="rect">
            <a:avLst/>
          </a:prstGeom>
          <a:solidFill>
            <a:schemeClr val="bg1">
              <a:lumMod val="8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16AA4EC1-E3DB-704A-92C2-3D4E73180554}"/>
              </a:ext>
            </a:extLst>
          </p:cNvPr>
          <p:cNvSpPr/>
          <p:nvPr/>
        </p:nvSpPr>
        <p:spPr>
          <a:xfrm>
            <a:off x="1" y="905252"/>
            <a:ext cx="12192000" cy="5643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5840B929-C668-BF4A-BA56-687A05B2236B}"/>
              </a:ext>
            </a:extLst>
          </p:cNvPr>
          <p:cNvSpPr>
            <a:spLocks noGrp="1"/>
          </p:cNvSpPr>
          <p:nvPr>
            <p:ph type="title"/>
          </p:nvPr>
        </p:nvSpPr>
        <p:spPr>
          <a:xfrm>
            <a:off x="85084" y="41128"/>
            <a:ext cx="11965226" cy="821650"/>
          </a:xfrm>
        </p:spPr>
        <p:txBody>
          <a:bodyPr>
            <a:normAutofit/>
          </a:bodyPr>
          <a:lstStyle/>
          <a:p>
            <a:pPr algn="ctr"/>
            <a:r>
              <a:rPr lang="en-US" b="1" dirty="0">
                <a:solidFill>
                  <a:schemeClr val="accent1">
                    <a:lumMod val="75000"/>
                  </a:schemeClr>
                </a:solidFill>
              </a:rPr>
              <a:t>SUSHI Configuration Beta: package-</a:t>
            </a:r>
            <a:r>
              <a:rPr lang="en-US" b="1" dirty="0" err="1">
                <a:solidFill>
                  <a:schemeClr val="accent1">
                    <a:lumMod val="75000"/>
                  </a:schemeClr>
                </a:solidFill>
              </a:rPr>
              <a:t>list.json</a:t>
            </a:r>
            <a:endParaRPr lang="en-US" b="1" dirty="0">
              <a:solidFill>
                <a:schemeClr val="accent1">
                  <a:lumMod val="75000"/>
                </a:schemeClr>
              </a:solidFill>
            </a:endParaRPr>
          </a:p>
        </p:txBody>
      </p:sp>
      <p:sp>
        <p:nvSpPr>
          <p:cNvPr id="21" name="TextBox 20">
            <a:extLst>
              <a:ext uri="{FF2B5EF4-FFF2-40B4-BE49-F238E27FC236}">
                <a16:creationId xmlns:a16="http://schemas.microsoft.com/office/drawing/2014/main" id="{6D47CC4A-8F8E-F34A-A4CC-D2E424EEDDAA}"/>
              </a:ext>
            </a:extLst>
          </p:cNvPr>
          <p:cNvSpPr txBox="1"/>
          <p:nvPr/>
        </p:nvSpPr>
        <p:spPr>
          <a:xfrm>
            <a:off x="0" y="905252"/>
            <a:ext cx="12050310" cy="523220"/>
          </a:xfrm>
          <a:prstGeom prst="rect">
            <a:avLst/>
          </a:prstGeom>
          <a:noFill/>
        </p:spPr>
        <p:txBody>
          <a:bodyPr wrap="square" rtlCol="0">
            <a:spAutoFit/>
          </a:bodyPr>
          <a:lstStyle/>
          <a:p>
            <a:pPr algn="ctr"/>
            <a:r>
              <a:rPr lang="en-US" sz="2800" dirty="0">
                <a:solidFill>
                  <a:schemeClr val="bg1"/>
                </a:solidFill>
              </a:rPr>
              <a:t>The package-</a:t>
            </a:r>
            <a:r>
              <a:rPr lang="en-US" sz="2800" dirty="0" err="1">
                <a:solidFill>
                  <a:schemeClr val="bg1"/>
                </a:solidFill>
              </a:rPr>
              <a:t>list.json</a:t>
            </a:r>
            <a:r>
              <a:rPr lang="en-US" sz="2800" dirty="0">
                <a:solidFill>
                  <a:schemeClr val="bg1"/>
                </a:solidFill>
              </a:rPr>
              <a:t> file can </a:t>
            </a:r>
            <a:r>
              <a:rPr lang="en-US" sz="2800" i="1" dirty="0">
                <a:solidFill>
                  <a:schemeClr val="bg1"/>
                </a:solidFill>
              </a:rPr>
              <a:t>optionally</a:t>
            </a:r>
            <a:r>
              <a:rPr lang="en-US" sz="2800" dirty="0">
                <a:solidFill>
                  <a:schemeClr val="bg1"/>
                </a:solidFill>
              </a:rPr>
              <a:t> be generated using </a:t>
            </a:r>
            <a:r>
              <a:rPr lang="en-US" sz="2800" dirty="0" err="1">
                <a:solidFill>
                  <a:schemeClr val="bg1"/>
                </a:solidFill>
              </a:rPr>
              <a:t>config.yaml</a:t>
            </a:r>
            <a:endParaRPr lang="en-US" sz="2800" dirty="0">
              <a:solidFill>
                <a:schemeClr val="bg1"/>
              </a:solidFill>
            </a:endParaRPr>
          </a:p>
        </p:txBody>
      </p:sp>
      <p:pic>
        <p:nvPicPr>
          <p:cNvPr id="9" name="Picture 8">
            <a:extLst>
              <a:ext uri="{FF2B5EF4-FFF2-40B4-BE49-F238E27FC236}">
                <a16:creationId xmlns:a16="http://schemas.microsoft.com/office/drawing/2014/main" id="{066CA829-3AD4-7A48-8419-A67EBA49116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038671" y="2005162"/>
            <a:ext cx="5076953" cy="4251948"/>
          </a:xfrm>
          <a:prstGeom prst="rect">
            <a:avLst/>
          </a:prstGeom>
        </p:spPr>
      </p:pic>
      <p:pic>
        <p:nvPicPr>
          <p:cNvPr id="2" name="Picture 1">
            <a:extLst>
              <a:ext uri="{FF2B5EF4-FFF2-40B4-BE49-F238E27FC236}">
                <a16:creationId xmlns:a16="http://schemas.microsoft.com/office/drawing/2014/main" id="{0BF4B543-12D3-F749-BB20-B9F5A9C786C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5084" y="2237027"/>
            <a:ext cx="6699685" cy="3788217"/>
          </a:xfrm>
          <a:prstGeom prst="rect">
            <a:avLst/>
          </a:prstGeom>
        </p:spPr>
      </p:pic>
      <p:sp>
        <p:nvSpPr>
          <p:cNvPr id="11" name="Right Arrow 10">
            <a:extLst>
              <a:ext uri="{FF2B5EF4-FFF2-40B4-BE49-F238E27FC236}">
                <a16:creationId xmlns:a16="http://schemas.microsoft.com/office/drawing/2014/main" id="{591215F2-5706-1741-AF6D-3261D125C659}"/>
              </a:ext>
            </a:extLst>
          </p:cNvPr>
          <p:cNvSpPr/>
          <p:nvPr/>
        </p:nvSpPr>
        <p:spPr>
          <a:xfrm>
            <a:off x="6309910" y="3743114"/>
            <a:ext cx="1316226" cy="84357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6CF45A55-26FA-7F47-98FB-6CAE7992EDF2}"/>
              </a:ext>
            </a:extLst>
          </p:cNvPr>
          <p:cNvSpPr txBox="1"/>
          <p:nvPr/>
        </p:nvSpPr>
        <p:spPr>
          <a:xfrm>
            <a:off x="36108" y="6653779"/>
            <a:ext cx="12155892" cy="253916"/>
          </a:xfrm>
          <a:prstGeom prst="rect">
            <a:avLst/>
          </a:prstGeom>
          <a:noFill/>
        </p:spPr>
        <p:txBody>
          <a:bodyPr wrap="none" rtlCol="0">
            <a:spAutoFit/>
          </a:bodyPr>
          <a:lstStyle/>
          <a:p>
            <a:r>
              <a:rPr lang="en-US" sz="1050" dirty="0">
                <a:solidFill>
                  <a:schemeClr val="tx1">
                    <a:lumMod val="50000"/>
                    <a:lumOff val="50000"/>
                  </a:schemeClr>
                </a:solidFill>
              </a:rPr>
              <a:t>© 2020 The MITRE Corporation. All rights reserved. Approved for Public Release 19-3439. Distribution Unlimited. HL7®, FHIR® and the flame design mark are the registered trademarks of Health Level Seven International</a:t>
            </a:r>
          </a:p>
        </p:txBody>
      </p:sp>
    </p:spTree>
    <p:extLst>
      <p:ext uri="{BB962C8B-B14F-4D97-AF65-F5344CB8AC3E}">
        <p14:creationId xmlns:p14="http://schemas.microsoft.com/office/powerpoint/2010/main" val="15302095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82BD718B-9342-B543-BF58-D04196F9F67C}"/>
              </a:ext>
            </a:extLst>
          </p:cNvPr>
          <p:cNvSpPr/>
          <p:nvPr/>
        </p:nvSpPr>
        <p:spPr>
          <a:xfrm>
            <a:off x="0" y="-1"/>
            <a:ext cx="12192000" cy="903909"/>
          </a:xfrm>
          <a:prstGeom prst="rect">
            <a:avLst/>
          </a:prstGeom>
          <a:solidFill>
            <a:schemeClr val="bg1">
              <a:lumMod val="8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16AA4EC1-E3DB-704A-92C2-3D4E73180554}"/>
              </a:ext>
            </a:extLst>
          </p:cNvPr>
          <p:cNvSpPr/>
          <p:nvPr/>
        </p:nvSpPr>
        <p:spPr>
          <a:xfrm>
            <a:off x="1" y="5663144"/>
            <a:ext cx="12192000" cy="11948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5840B929-C668-BF4A-BA56-687A05B2236B}"/>
              </a:ext>
            </a:extLst>
          </p:cNvPr>
          <p:cNvSpPr>
            <a:spLocks noGrp="1"/>
          </p:cNvSpPr>
          <p:nvPr>
            <p:ph type="title"/>
          </p:nvPr>
        </p:nvSpPr>
        <p:spPr>
          <a:xfrm>
            <a:off x="137160" y="41128"/>
            <a:ext cx="11932920" cy="821650"/>
          </a:xfrm>
        </p:spPr>
        <p:txBody>
          <a:bodyPr>
            <a:normAutofit/>
          </a:bodyPr>
          <a:lstStyle/>
          <a:p>
            <a:pPr algn="ctr"/>
            <a:r>
              <a:rPr lang="en-US" b="1" dirty="0">
                <a:solidFill>
                  <a:schemeClr val="accent1">
                    <a:lumMod val="75000"/>
                  </a:schemeClr>
                </a:solidFill>
              </a:rPr>
              <a:t>Beta Architecture – Multiple Config Files Use Case</a:t>
            </a:r>
          </a:p>
        </p:txBody>
      </p:sp>
      <p:sp>
        <p:nvSpPr>
          <p:cNvPr id="9" name="Rectangle 8">
            <a:extLst>
              <a:ext uri="{FF2B5EF4-FFF2-40B4-BE49-F238E27FC236}">
                <a16:creationId xmlns:a16="http://schemas.microsoft.com/office/drawing/2014/main" id="{50F0510F-5329-F44F-93E2-59928F040B4A}"/>
              </a:ext>
            </a:extLst>
          </p:cNvPr>
          <p:cNvSpPr/>
          <p:nvPr/>
        </p:nvSpPr>
        <p:spPr>
          <a:xfrm>
            <a:off x="4675350" y="1121921"/>
            <a:ext cx="1823765" cy="4473944"/>
          </a:xfrm>
          <a:prstGeom prst="rect">
            <a:avLst/>
          </a:prstGeom>
          <a:pattFill prst="wdDnDiag">
            <a:fgClr>
              <a:schemeClr val="bg2"/>
            </a:fgClr>
            <a:bgClr>
              <a:schemeClr val="bg1"/>
            </a:bgClr>
          </a:patt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0F63739F-3BB9-0D4C-8CE3-80E29564BC33}"/>
              </a:ext>
            </a:extLst>
          </p:cNvPr>
          <p:cNvSpPr/>
          <p:nvPr/>
        </p:nvSpPr>
        <p:spPr>
          <a:xfrm>
            <a:off x="6499117" y="2146569"/>
            <a:ext cx="5334000" cy="3000954"/>
          </a:xfrm>
          <a:prstGeom prst="rect">
            <a:avLst/>
          </a:prstGeom>
          <a:solidFill>
            <a:schemeClr val="accent1">
              <a:lumMod val="40000"/>
              <a:lumOff val="60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6F69DC2-06AA-834B-B0DB-8241F36BE7BB}"/>
              </a:ext>
            </a:extLst>
          </p:cNvPr>
          <p:cNvSpPr/>
          <p:nvPr/>
        </p:nvSpPr>
        <p:spPr>
          <a:xfrm>
            <a:off x="7322061" y="3845668"/>
            <a:ext cx="4464996" cy="972765"/>
          </a:xfrm>
          <a:prstGeom prst="rect">
            <a:avLst/>
          </a:prstGeom>
          <a:solidFill>
            <a:schemeClr val="accent6">
              <a:lumMod val="40000"/>
              <a:lumOff val="6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5B6D44C-5BB1-CC42-8939-07ACE9C7A282}"/>
              </a:ext>
            </a:extLst>
          </p:cNvPr>
          <p:cNvSpPr/>
          <p:nvPr/>
        </p:nvSpPr>
        <p:spPr>
          <a:xfrm>
            <a:off x="7322061" y="2649164"/>
            <a:ext cx="4351130" cy="239949"/>
          </a:xfrm>
          <a:prstGeom prst="rect">
            <a:avLst/>
          </a:prstGeom>
          <a:solidFill>
            <a:schemeClr val="accent4">
              <a:lumMod val="40000"/>
              <a:lumOff val="6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783F7182-639D-3D49-9EA2-15775041ECFF}"/>
              </a:ext>
            </a:extLst>
          </p:cNvPr>
          <p:cNvSpPr txBox="1"/>
          <p:nvPr/>
        </p:nvSpPr>
        <p:spPr>
          <a:xfrm>
            <a:off x="6436844" y="1361870"/>
            <a:ext cx="5458546" cy="3785652"/>
          </a:xfrm>
          <a:prstGeom prst="rect">
            <a:avLst/>
          </a:prstGeom>
          <a:noFill/>
        </p:spPr>
        <p:txBody>
          <a:bodyPr wrap="none" rtlCol="0">
            <a:spAutoFit/>
          </a:bodyPr>
          <a:lstStyle/>
          <a:p>
            <a:r>
              <a:rPr lang="en-US" sz="1600" dirty="0">
                <a:solidFill>
                  <a:schemeClr val="tx1">
                    <a:lumMod val="75000"/>
                    <a:lumOff val="25000"/>
                  </a:schemeClr>
                </a:solidFill>
                <a:latin typeface="Consolas" panose="020B0609020204030204" pitchFamily="49" charset="0"/>
                <a:cs typeface="Consolas" panose="020B0609020204030204" pitchFamily="49" charset="0"/>
              </a:rPr>
              <a:t>.</a:t>
            </a:r>
          </a:p>
          <a:p>
            <a:r>
              <a:rPr lang="en-US" sz="1600" dirty="0">
                <a:solidFill>
                  <a:schemeClr val="tx1">
                    <a:lumMod val="75000"/>
                    <a:lumOff val="25000"/>
                  </a:schemeClr>
                </a:solidFill>
                <a:latin typeface="Consolas" panose="020B0609020204030204" pitchFamily="49" charset="0"/>
                <a:cs typeface="Consolas" panose="020B0609020204030204" pitchFamily="49" charset="0"/>
              </a:rPr>
              <a:t>├── </a:t>
            </a:r>
            <a:r>
              <a:rPr lang="en-US" sz="1600" dirty="0" err="1">
                <a:solidFill>
                  <a:schemeClr val="tx1">
                    <a:lumMod val="75000"/>
                    <a:lumOff val="25000"/>
                  </a:schemeClr>
                </a:solidFill>
                <a:latin typeface="Consolas" panose="020B0609020204030204" pitchFamily="49" charset="0"/>
                <a:cs typeface="Consolas" panose="020B0609020204030204" pitchFamily="49" charset="0"/>
              </a:rPr>
              <a:t>fsh</a:t>
            </a:r>
            <a:endParaRPr lang="en-US" sz="1600" dirty="0">
              <a:solidFill>
                <a:schemeClr val="tx1">
                  <a:lumMod val="75000"/>
                  <a:lumOff val="25000"/>
                </a:schemeClr>
              </a:solidFill>
              <a:latin typeface="Consolas" panose="020B0609020204030204" pitchFamily="49" charset="0"/>
              <a:cs typeface="Consolas" panose="020B0609020204030204" pitchFamily="49" charset="0"/>
            </a:endParaRPr>
          </a:p>
          <a:p>
            <a:r>
              <a:rPr lang="en-US" sz="1600" dirty="0">
                <a:solidFill>
                  <a:schemeClr val="tx1">
                    <a:lumMod val="75000"/>
                    <a:lumOff val="25000"/>
                  </a:schemeClr>
                </a:solidFill>
                <a:latin typeface="Consolas" panose="020B0609020204030204" pitchFamily="49" charset="0"/>
                <a:cs typeface="Consolas" panose="020B0609020204030204" pitchFamily="49" charset="0"/>
              </a:rPr>
              <a:t>│   └── </a:t>
            </a:r>
            <a:r>
              <a:rPr lang="en-US" sz="1600" i="1" dirty="0">
                <a:solidFill>
                  <a:schemeClr val="tx1">
                    <a:lumMod val="75000"/>
                    <a:lumOff val="25000"/>
                  </a:schemeClr>
                </a:solidFill>
                <a:latin typeface="Consolas" panose="020B0609020204030204" pitchFamily="49" charset="0"/>
                <a:cs typeface="Consolas" panose="020B0609020204030204" pitchFamily="49" charset="0"/>
              </a:rPr>
              <a:t>(all sources still exist here too)</a:t>
            </a:r>
          </a:p>
          <a:p>
            <a:r>
              <a:rPr lang="en-US" sz="1600" dirty="0">
                <a:solidFill>
                  <a:schemeClr val="tx1">
                    <a:lumMod val="75000"/>
                    <a:lumOff val="25000"/>
                  </a:schemeClr>
                </a:solidFill>
                <a:latin typeface="Consolas" panose="020B0609020204030204" pitchFamily="49" charset="0"/>
                <a:cs typeface="Consolas" panose="020B0609020204030204" pitchFamily="49" charset="0"/>
              </a:rPr>
              <a:t>├── </a:t>
            </a:r>
            <a:r>
              <a:rPr lang="en-US" sz="1600" b="1" dirty="0" err="1">
                <a:latin typeface="Consolas" panose="020B0609020204030204" pitchFamily="49" charset="0"/>
                <a:cs typeface="Consolas" panose="020B0609020204030204" pitchFamily="49" charset="0"/>
              </a:rPr>
              <a:t>ig.ini</a:t>
            </a:r>
            <a:endParaRPr lang="en-US" sz="1600" b="1" dirty="0">
              <a:latin typeface="Consolas" panose="020B0609020204030204" pitchFamily="49" charset="0"/>
              <a:cs typeface="Consolas" panose="020B0609020204030204" pitchFamily="49" charset="0"/>
            </a:endParaRPr>
          </a:p>
          <a:p>
            <a:r>
              <a:rPr lang="en-US" sz="1600" dirty="0">
                <a:solidFill>
                  <a:schemeClr val="tx1">
                    <a:lumMod val="75000"/>
                    <a:lumOff val="25000"/>
                  </a:schemeClr>
                </a:solidFill>
                <a:latin typeface="Consolas" panose="020B0609020204030204" pitchFamily="49" charset="0"/>
                <a:cs typeface="Consolas" panose="020B0609020204030204" pitchFamily="49" charset="0"/>
              </a:rPr>
              <a:t>├── input</a:t>
            </a:r>
          </a:p>
          <a:p>
            <a:r>
              <a:rPr lang="en-US" sz="1600" dirty="0">
                <a:solidFill>
                  <a:schemeClr val="tx1">
                    <a:lumMod val="75000"/>
                    <a:lumOff val="25000"/>
                  </a:schemeClr>
                </a:solidFill>
                <a:latin typeface="Consolas" panose="020B0609020204030204" pitchFamily="49" charset="0"/>
                <a:cs typeface="Consolas" panose="020B0609020204030204" pitchFamily="49" charset="0"/>
              </a:rPr>
              <a:t>│   ├── </a:t>
            </a:r>
            <a:r>
              <a:rPr lang="en-US" sz="1600" b="1" dirty="0">
                <a:latin typeface="Consolas" panose="020B0609020204030204" pitchFamily="49" charset="0"/>
                <a:cs typeface="Consolas" panose="020B0609020204030204" pitchFamily="49" charset="0"/>
              </a:rPr>
              <a:t>ImplementationGuide-hl7.fhir.myig.json</a:t>
            </a:r>
          </a:p>
          <a:p>
            <a:r>
              <a:rPr lang="en-US" sz="1600" dirty="0">
                <a:solidFill>
                  <a:schemeClr val="tx1">
                    <a:lumMod val="75000"/>
                    <a:lumOff val="25000"/>
                  </a:schemeClr>
                </a:solidFill>
                <a:latin typeface="Consolas" panose="020B0609020204030204" pitchFamily="49" charset="0"/>
                <a:cs typeface="Consolas" panose="020B0609020204030204" pitchFamily="49" charset="0"/>
              </a:rPr>
              <a:t>│   ├── includes</a:t>
            </a:r>
          </a:p>
          <a:p>
            <a:r>
              <a:rPr lang="en-US" sz="1600" dirty="0">
                <a:solidFill>
                  <a:schemeClr val="tx1">
                    <a:lumMod val="75000"/>
                    <a:lumOff val="25000"/>
                  </a:schemeClr>
                </a:solidFill>
                <a:latin typeface="Consolas" panose="020B0609020204030204" pitchFamily="49" charset="0"/>
                <a:cs typeface="Consolas" panose="020B0609020204030204" pitchFamily="49" charset="0"/>
              </a:rPr>
              <a:t>│   │   └── </a:t>
            </a:r>
            <a:r>
              <a:rPr lang="en-US" sz="1600" b="1" dirty="0" err="1">
                <a:latin typeface="Consolas" panose="020B0609020204030204" pitchFamily="49" charset="0"/>
                <a:cs typeface="Consolas" panose="020B0609020204030204" pitchFamily="49" charset="0"/>
              </a:rPr>
              <a:t>menu.xml</a:t>
            </a:r>
            <a:endParaRPr lang="en-US" sz="1600" b="1" dirty="0">
              <a:latin typeface="Consolas" panose="020B0609020204030204" pitchFamily="49" charset="0"/>
              <a:cs typeface="Consolas" panose="020B0609020204030204" pitchFamily="49" charset="0"/>
            </a:endParaRPr>
          </a:p>
          <a:p>
            <a:r>
              <a:rPr lang="en-US" sz="1600" dirty="0">
                <a:solidFill>
                  <a:schemeClr val="tx1">
                    <a:lumMod val="75000"/>
                    <a:lumOff val="25000"/>
                  </a:schemeClr>
                </a:solidFill>
                <a:latin typeface="Consolas" panose="020B0609020204030204" pitchFamily="49" charset="0"/>
                <a:cs typeface="Consolas" panose="020B0609020204030204" pitchFamily="49" charset="0"/>
              </a:rPr>
              <a:t>│   ├── </a:t>
            </a:r>
            <a:r>
              <a:rPr lang="en-US" sz="1600" dirty="0" err="1">
                <a:solidFill>
                  <a:schemeClr val="tx1">
                    <a:lumMod val="75000"/>
                    <a:lumOff val="25000"/>
                  </a:schemeClr>
                </a:solidFill>
                <a:latin typeface="Consolas" panose="020B0609020204030204" pitchFamily="49" charset="0"/>
                <a:cs typeface="Consolas" panose="020B0609020204030204" pitchFamily="49" charset="0"/>
              </a:rPr>
              <a:t>pagecontent</a:t>
            </a:r>
            <a:endParaRPr lang="en-US" sz="1600" dirty="0">
              <a:solidFill>
                <a:schemeClr val="tx1">
                  <a:lumMod val="75000"/>
                  <a:lumOff val="25000"/>
                </a:schemeClr>
              </a:solidFill>
              <a:latin typeface="Consolas" panose="020B0609020204030204" pitchFamily="49" charset="0"/>
              <a:cs typeface="Consolas" panose="020B0609020204030204" pitchFamily="49" charset="0"/>
            </a:endParaRPr>
          </a:p>
          <a:p>
            <a:r>
              <a:rPr lang="en-US" sz="1600" dirty="0">
                <a:solidFill>
                  <a:schemeClr val="tx1">
                    <a:lumMod val="75000"/>
                    <a:lumOff val="25000"/>
                  </a:schemeClr>
                </a:solidFill>
                <a:latin typeface="Consolas" panose="020B0609020204030204" pitchFamily="49" charset="0"/>
                <a:cs typeface="Consolas" panose="020B0609020204030204" pitchFamily="49" charset="0"/>
              </a:rPr>
              <a:t>│   │   └── </a:t>
            </a:r>
            <a:r>
              <a:rPr lang="en-US" sz="1600" b="1" dirty="0" err="1">
                <a:latin typeface="Consolas" panose="020B0609020204030204" pitchFamily="49" charset="0"/>
                <a:cs typeface="Consolas" panose="020B0609020204030204" pitchFamily="49" charset="0"/>
              </a:rPr>
              <a:t>index.md</a:t>
            </a:r>
            <a:endParaRPr lang="en-US" sz="1600" b="1" dirty="0">
              <a:latin typeface="Consolas" panose="020B0609020204030204" pitchFamily="49" charset="0"/>
              <a:cs typeface="Consolas" panose="020B0609020204030204" pitchFamily="49" charset="0"/>
            </a:endParaRPr>
          </a:p>
          <a:p>
            <a:r>
              <a:rPr lang="en-US" sz="1600" dirty="0">
                <a:solidFill>
                  <a:schemeClr val="tx1">
                    <a:lumMod val="75000"/>
                    <a:lumOff val="25000"/>
                  </a:schemeClr>
                </a:solidFill>
                <a:latin typeface="Consolas" panose="020B0609020204030204" pitchFamily="49" charset="0"/>
                <a:cs typeface="Consolas" panose="020B0609020204030204" pitchFamily="49" charset="0"/>
              </a:rPr>
              <a:t>│   ├── profiles</a:t>
            </a:r>
          </a:p>
          <a:p>
            <a:r>
              <a:rPr lang="en-US" sz="1600" dirty="0">
                <a:solidFill>
                  <a:schemeClr val="tx1">
                    <a:lumMod val="75000"/>
                    <a:lumOff val="25000"/>
                  </a:schemeClr>
                </a:solidFill>
                <a:latin typeface="Consolas" panose="020B0609020204030204" pitchFamily="49" charset="0"/>
                <a:cs typeface="Consolas" panose="020B0609020204030204" pitchFamily="49" charset="0"/>
              </a:rPr>
              <a:t>│   │   └── </a:t>
            </a:r>
            <a:r>
              <a:rPr lang="en-US" sz="1600" b="1" dirty="0" err="1">
                <a:latin typeface="Consolas" panose="020B0609020204030204" pitchFamily="49" charset="0"/>
                <a:cs typeface="Consolas" panose="020B0609020204030204" pitchFamily="49" charset="0"/>
              </a:rPr>
              <a:t>StructureDefinition</a:t>
            </a:r>
            <a:r>
              <a:rPr lang="en-US" sz="1600" b="1" dirty="0">
                <a:latin typeface="Consolas" panose="020B0609020204030204" pitchFamily="49" charset="0"/>
                <a:cs typeface="Consolas" panose="020B0609020204030204" pitchFamily="49" charset="0"/>
              </a:rPr>
              <a:t>-my-</a:t>
            </a:r>
            <a:r>
              <a:rPr lang="en-US" sz="1600" b="1" dirty="0" err="1">
                <a:latin typeface="Consolas" panose="020B0609020204030204" pitchFamily="49" charset="0"/>
                <a:cs typeface="Consolas" panose="020B0609020204030204" pitchFamily="49" charset="0"/>
              </a:rPr>
              <a:t>patient.json</a:t>
            </a:r>
            <a:endParaRPr lang="en-US" sz="1600" b="1" dirty="0">
              <a:latin typeface="Consolas" panose="020B0609020204030204" pitchFamily="49" charset="0"/>
              <a:cs typeface="Consolas" panose="020B0609020204030204" pitchFamily="49" charset="0"/>
            </a:endParaRPr>
          </a:p>
          <a:p>
            <a:r>
              <a:rPr lang="en-US" sz="1600" dirty="0">
                <a:solidFill>
                  <a:schemeClr val="tx1">
                    <a:lumMod val="75000"/>
                    <a:lumOff val="25000"/>
                  </a:schemeClr>
                </a:solidFill>
                <a:latin typeface="Consolas" panose="020B0609020204030204" pitchFamily="49" charset="0"/>
                <a:cs typeface="Consolas" panose="020B0609020204030204" pitchFamily="49" charset="0"/>
              </a:rPr>
              <a:t>│   └── vocabulary</a:t>
            </a:r>
          </a:p>
          <a:p>
            <a:r>
              <a:rPr lang="en-US" sz="1600" dirty="0">
                <a:solidFill>
                  <a:schemeClr val="tx1">
                    <a:lumMod val="75000"/>
                    <a:lumOff val="25000"/>
                  </a:schemeClr>
                </a:solidFill>
                <a:latin typeface="Consolas" panose="020B0609020204030204" pitchFamily="49" charset="0"/>
                <a:cs typeface="Consolas" panose="020B0609020204030204" pitchFamily="49" charset="0"/>
              </a:rPr>
              <a:t>│       └── </a:t>
            </a:r>
            <a:r>
              <a:rPr lang="en-US" sz="1600" b="1" dirty="0" err="1">
                <a:latin typeface="Consolas" panose="020B0609020204030204" pitchFamily="49" charset="0"/>
                <a:cs typeface="Consolas" panose="020B0609020204030204" pitchFamily="49" charset="0"/>
              </a:rPr>
              <a:t>ValueSet</a:t>
            </a:r>
            <a:r>
              <a:rPr lang="en-US" sz="1600" b="1" dirty="0">
                <a:latin typeface="Consolas" panose="020B0609020204030204" pitchFamily="49" charset="0"/>
                <a:cs typeface="Consolas" panose="020B0609020204030204" pitchFamily="49" charset="0"/>
              </a:rPr>
              <a:t>-my-</a:t>
            </a:r>
            <a:r>
              <a:rPr lang="en-US" sz="1600" b="1" dirty="0" err="1">
                <a:latin typeface="Consolas" panose="020B0609020204030204" pitchFamily="49" charset="0"/>
                <a:cs typeface="Consolas" panose="020B0609020204030204" pitchFamily="49" charset="0"/>
              </a:rPr>
              <a:t>valueset.json</a:t>
            </a:r>
            <a:endParaRPr lang="en-US" sz="1600" b="1" dirty="0">
              <a:latin typeface="Consolas" panose="020B0609020204030204" pitchFamily="49" charset="0"/>
              <a:cs typeface="Consolas" panose="020B0609020204030204" pitchFamily="49" charset="0"/>
            </a:endParaRPr>
          </a:p>
          <a:p>
            <a:r>
              <a:rPr lang="en-US" sz="1600" dirty="0">
                <a:solidFill>
                  <a:schemeClr val="tx1">
                    <a:lumMod val="75000"/>
                    <a:lumOff val="25000"/>
                  </a:schemeClr>
                </a:solidFill>
                <a:latin typeface="Consolas" panose="020B0609020204030204" pitchFamily="49" charset="0"/>
                <a:cs typeface="Consolas" panose="020B0609020204030204" pitchFamily="49" charset="0"/>
              </a:rPr>
              <a:t>└── </a:t>
            </a:r>
            <a:r>
              <a:rPr lang="en-US" sz="1600" b="1" dirty="0">
                <a:latin typeface="Consolas" panose="020B0609020204030204" pitchFamily="49" charset="0"/>
                <a:cs typeface="Consolas" panose="020B0609020204030204" pitchFamily="49" charset="0"/>
              </a:rPr>
              <a:t>package-</a:t>
            </a:r>
            <a:r>
              <a:rPr lang="en-US" sz="1600" b="1" dirty="0" err="1">
                <a:latin typeface="Consolas" panose="020B0609020204030204" pitchFamily="49" charset="0"/>
                <a:cs typeface="Consolas" panose="020B0609020204030204" pitchFamily="49" charset="0"/>
              </a:rPr>
              <a:t>list.json</a:t>
            </a:r>
            <a:endParaRPr lang="en-US" sz="1600" b="1" dirty="0">
              <a:latin typeface="Consolas" panose="020B0609020204030204" pitchFamily="49" charset="0"/>
              <a:cs typeface="Consolas" panose="020B0609020204030204" pitchFamily="49" charset="0"/>
            </a:endParaRPr>
          </a:p>
        </p:txBody>
      </p:sp>
      <p:sp>
        <p:nvSpPr>
          <p:cNvPr id="13" name="Rectangle 12">
            <a:extLst>
              <a:ext uri="{FF2B5EF4-FFF2-40B4-BE49-F238E27FC236}">
                <a16:creationId xmlns:a16="http://schemas.microsoft.com/office/drawing/2014/main" id="{F434D190-084D-B64B-9F13-39318649B402}"/>
              </a:ext>
            </a:extLst>
          </p:cNvPr>
          <p:cNvSpPr/>
          <p:nvPr/>
        </p:nvSpPr>
        <p:spPr>
          <a:xfrm>
            <a:off x="1372930" y="3881335"/>
            <a:ext cx="1260023" cy="239949"/>
          </a:xfrm>
          <a:prstGeom prst="rect">
            <a:avLst/>
          </a:prstGeom>
          <a:solidFill>
            <a:schemeClr val="accent4">
              <a:lumMod val="40000"/>
              <a:lumOff val="6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196F83D-7281-B545-9750-E5B0C9F23C1B}"/>
              </a:ext>
            </a:extLst>
          </p:cNvPr>
          <p:cNvSpPr/>
          <p:nvPr/>
        </p:nvSpPr>
        <p:spPr>
          <a:xfrm>
            <a:off x="1372928" y="5081083"/>
            <a:ext cx="3285841" cy="476655"/>
          </a:xfrm>
          <a:prstGeom prst="rect">
            <a:avLst/>
          </a:prstGeom>
          <a:solidFill>
            <a:schemeClr val="accent6">
              <a:lumMod val="40000"/>
              <a:lumOff val="6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2D473DBB-8460-A44F-8623-57C267BE4629}"/>
              </a:ext>
            </a:extLst>
          </p:cNvPr>
          <p:cNvSpPr/>
          <p:nvPr/>
        </p:nvSpPr>
        <p:spPr>
          <a:xfrm>
            <a:off x="1372928" y="2146568"/>
            <a:ext cx="3285841" cy="1728282"/>
          </a:xfrm>
          <a:prstGeom prst="rect">
            <a:avLst/>
          </a:prstGeom>
          <a:solidFill>
            <a:schemeClr val="accent1">
              <a:lumMod val="40000"/>
              <a:lumOff val="60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0E2BEF30-23A2-1441-8908-319A6E653C8B}"/>
              </a:ext>
            </a:extLst>
          </p:cNvPr>
          <p:cNvSpPr txBox="1"/>
          <p:nvPr/>
        </p:nvSpPr>
        <p:spPr>
          <a:xfrm>
            <a:off x="404943" y="1361870"/>
            <a:ext cx="3438762" cy="4524315"/>
          </a:xfrm>
          <a:prstGeom prst="rect">
            <a:avLst/>
          </a:prstGeom>
          <a:noFill/>
        </p:spPr>
        <p:txBody>
          <a:bodyPr wrap="none" rtlCol="0">
            <a:spAutoFit/>
          </a:bodyPr>
          <a:lstStyle/>
          <a:p>
            <a:r>
              <a:rPr lang="en-US" sz="1600" dirty="0">
                <a:solidFill>
                  <a:schemeClr val="tx1">
                    <a:lumMod val="75000"/>
                    <a:lumOff val="25000"/>
                  </a:schemeClr>
                </a:solidFill>
                <a:latin typeface="Consolas" panose="020B0609020204030204" pitchFamily="49" charset="0"/>
                <a:cs typeface="Consolas" panose="020B0609020204030204" pitchFamily="49" charset="0"/>
              </a:rPr>
              <a:t>.</a:t>
            </a:r>
          </a:p>
          <a:p>
            <a:r>
              <a:rPr lang="en-US" sz="1600" dirty="0">
                <a:solidFill>
                  <a:schemeClr val="tx1">
                    <a:lumMod val="75000"/>
                    <a:lumOff val="25000"/>
                  </a:schemeClr>
                </a:solidFill>
                <a:latin typeface="Consolas" panose="020B0609020204030204" pitchFamily="49" charset="0"/>
                <a:cs typeface="Consolas" panose="020B0609020204030204" pitchFamily="49" charset="0"/>
              </a:rPr>
              <a:t>└── </a:t>
            </a:r>
            <a:r>
              <a:rPr lang="en-US" sz="1600" dirty="0" err="1">
                <a:solidFill>
                  <a:schemeClr val="tx1">
                    <a:lumMod val="75000"/>
                    <a:lumOff val="25000"/>
                  </a:schemeClr>
                </a:solidFill>
                <a:latin typeface="Consolas" panose="020B0609020204030204" pitchFamily="49" charset="0"/>
                <a:cs typeface="Consolas" panose="020B0609020204030204" pitchFamily="49" charset="0"/>
              </a:rPr>
              <a:t>fsh</a:t>
            </a:r>
            <a:endParaRPr lang="en-US" sz="1600" dirty="0">
              <a:solidFill>
                <a:schemeClr val="tx1">
                  <a:lumMod val="75000"/>
                  <a:lumOff val="25000"/>
                </a:schemeClr>
              </a:solidFill>
              <a:latin typeface="Consolas" panose="020B0609020204030204" pitchFamily="49" charset="0"/>
              <a:cs typeface="Consolas" panose="020B0609020204030204" pitchFamily="49" charset="0"/>
            </a:endParaRPr>
          </a:p>
          <a:p>
            <a:r>
              <a:rPr lang="en-US" sz="1600" dirty="0">
                <a:solidFill>
                  <a:schemeClr val="tx1">
                    <a:lumMod val="75000"/>
                    <a:lumOff val="25000"/>
                  </a:schemeClr>
                </a:solidFill>
                <a:latin typeface="Consolas" panose="020B0609020204030204" pitchFamily="49" charset="0"/>
                <a:cs typeface="Consolas" panose="020B0609020204030204" pitchFamily="49" charset="0"/>
              </a:rPr>
              <a:t>    ├── </a:t>
            </a:r>
            <a:r>
              <a:rPr lang="en-US" sz="1600" dirty="0" err="1">
                <a:solidFill>
                  <a:schemeClr val="tx1">
                    <a:lumMod val="75000"/>
                    <a:lumOff val="25000"/>
                  </a:schemeClr>
                </a:solidFill>
                <a:latin typeface="Consolas" panose="020B0609020204030204" pitchFamily="49" charset="0"/>
                <a:cs typeface="Consolas" panose="020B0609020204030204" pitchFamily="49" charset="0"/>
              </a:rPr>
              <a:t>ig</a:t>
            </a:r>
            <a:r>
              <a:rPr lang="en-US" sz="1600" dirty="0">
                <a:solidFill>
                  <a:schemeClr val="tx1">
                    <a:lumMod val="75000"/>
                    <a:lumOff val="25000"/>
                  </a:schemeClr>
                </a:solidFill>
                <a:latin typeface="Consolas" panose="020B0609020204030204" pitchFamily="49" charset="0"/>
                <a:cs typeface="Consolas" panose="020B0609020204030204" pitchFamily="49" charset="0"/>
              </a:rPr>
              <a:t>-data </a:t>
            </a:r>
            <a:r>
              <a:rPr lang="en-US" sz="1600" i="1" dirty="0">
                <a:solidFill>
                  <a:schemeClr val="tx1">
                    <a:lumMod val="75000"/>
                    <a:lumOff val="25000"/>
                  </a:schemeClr>
                </a:solidFill>
                <a:latin typeface="Consolas" panose="020B0609020204030204" pitchFamily="49" charset="0"/>
                <a:cs typeface="Consolas" panose="020B0609020204030204" pitchFamily="49" charset="0"/>
              </a:rPr>
              <a:t>(optional)</a:t>
            </a:r>
            <a:endParaRPr lang="en-US" sz="1600" dirty="0">
              <a:solidFill>
                <a:schemeClr val="tx1">
                  <a:lumMod val="75000"/>
                  <a:lumOff val="25000"/>
                </a:schemeClr>
              </a:solidFill>
              <a:latin typeface="Consolas" panose="020B0609020204030204" pitchFamily="49" charset="0"/>
              <a:cs typeface="Consolas" panose="020B0609020204030204" pitchFamily="49" charset="0"/>
            </a:endParaRPr>
          </a:p>
          <a:p>
            <a:r>
              <a:rPr lang="en-US" sz="1600" dirty="0">
                <a:solidFill>
                  <a:schemeClr val="tx1">
                    <a:lumMod val="75000"/>
                    <a:lumOff val="25000"/>
                  </a:schemeClr>
                </a:solidFill>
                <a:latin typeface="Consolas" panose="020B0609020204030204" pitchFamily="49" charset="0"/>
                <a:cs typeface="Consolas" panose="020B0609020204030204" pitchFamily="49" charset="0"/>
              </a:rPr>
              <a:t>    │   ├── </a:t>
            </a:r>
            <a:r>
              <a:rPr lang="en-US" sz="1600" b="1" dirty="0" err="1">
                <a:latin typeface="Consolas" panose="020B0609020204030204" pitchFamily="49" charset="0"/>
                <a:cs typeface="Consolas" panose="020B0609020204030204" pitchFamily="49" charset="0"/>
              </a:rPr>
              <a:t>ig.ini</a:t>
            </a:r>
            <a:endParaRPr lang="en-US" sz="1600" b="1" dirty="0">
              <a:latin typeface="Consolas" panose="020B0609020204030204" pitchFamily="49" charset="0"/>
              <a:cs typeface="Consolas" panose="020B0609020204030204" pitchFamily="49" charset="0"/>
            </a:endParaRPr>
          </a:p>
          <a:p>
            <a:r>
              <a:rPr lang="en-US" sz="1600" dirty="0">
                <a:solidFill>
                  <a:schemeClr val="tx1">
                    <a:lumMod val="75000"/>
                    <a:lumOff val="25000"/>
                  </a:schemeClr>
                </a:solidFill>
                <a:latin typeface="Consolas" panose="020B0609020204030204" pitchFamily="49" charset="0"/>
                <a:cs typeface="Consolas" panose="020B0609020204030204" pitchFamily="49" charset="0"/>
              </a:rPr>
              <a:t>    │   ├── input</a:t>
            </a:r>
          </a:p>
          <a:p>
            <a:r>
              <a:rPr lang="en-US" sz="1600" dirty="0">
                <a:solidFill>
                  <a:schemeClr val="tx1">
                    <a:lumMod val="75000"/>
                    <a:lumOff val="25000"/>
                  </a:schemeClr>
                </a:solidFill>
                <a:latin typeface="Consolas" panose="020B0609020204030204" pitchFamily="49" charset="0"/>
                <a:cs typeface="Consolas" panose="020B0609020204030204" pitchFamily="49" charset="0"/>
              </a:rPr>
              <a:t>    │   │   ├── includes</a:t>
            </a:r>
          </a:p>
          <a:p>
            <a:r>
              <a:rPr lang="en-US" sz="1600" dirty="0">
                <a:solidFill>
                  <a:schemeClr val="tx1">
                    <a:lumMod val="75000"/>
                    <a:lumOff val="25000"/>
                  </a:schemeClr>
                </a:solidFill>
                <a:latin typeface="Consolas" panose="020B0609020204030204" pitchFamily="49" charset="0"/>
                <a:cs typeface="Consolas" panose="020B0609020204030204" pitchFamily="49" charset="0"/>
              </a:rPr>
              <a:t>    │   │   │   └── </a:t>
            </a:r>
            <a:r>
              <a:rPr lang="en-US" sz="1600" b="1" dirty="0" err="1">
                <a:latin typeface="Consolas" panose="020B0609020204030204" pitchFamily="49" charset="0"/>
                <a:cs typeface="Consolas" panose="020B0609020204030204" pitchFamily="49" charset="0"/>
              </a:rPr>
              <a:t>menu.xml</a:t>
            </a:r>
            <a:endParaRPr lang="en-US" sz="1600" b="1" dirty="0">
              <a:latin typeface="Consolas" panose="020B0609020204030204" pitchFamily="49" charset="0"/>
              <a:cs typeface="Consolas" panose="020B0609020204030204" pitchFamily="49" charset="0"/>
            </a:endParaRPr>
          </a:p>
          <a:p>
            <a:r>
              <a:rPr lang="en-US" sz="1600" dirty="0">
                <a:solidFill>
                  <a:schemeClr val="tx1">
                    <a:lumMod val="75000"/>
                    <a:lumOff val="25000"/>
                  </a:schemeClr>
                </a:solidFill>
                <a:latin typeface="Consolas" panose="020B0609020204030204" pitchFamily="49" charset="0"/>
                <a:cs typeface="Consolas" panose="020B0609020204030204" pitchFamily="49" charset="0"/>
              </a:rPr>
              <a:t>    │   │   └── </a:t>
            </a:r>
            <a:r>
              <a:rPr lang="en-US" sz="1600" dirty="0" err="1">
                <a:solidFill>
                  <a:schemeClr val="tx1">
                    <a:lumMod val="75000"/>
                    <a:lumOff val="25000"/>
                  </a:schemeClr>
                </a:solidFill>
                <a:latin typeface="Consolas" panose="020B0609020204030204" pitchFamily="49" charset="0"/>
                <a:cs typeface="Consolas" panose="020B0609020204030204" pitchFamily="49" charset="0"/>
              </a:rPr>
              <a:t>pagecontent</a:t>
            </a:r>
            <a:endParaRPr lang="en-US" sz="1600" dirty="0">
              <a:solidFill>
                <a:schemeClr val="tx1">
                  <a:lumMod val="75000"/>
                  <a:lumOff val="25000"/>
                </a:schemeClr>
              </a:solidFill>
              <a:latin typeface="Consolas" panose="020B0609020204030204" pitchFamily="49" charset="0"/>
              <a:cs typeface="Consolas" panose="020B0609020204030204" pitchFamily="49" charset="0"/>
            </a:endParaRPr>
          </a:p>
          <a:p>
            <a:r>
              <a:rPr lang="en-US" sz="1600" dirty="0">
                <a:solidFill>
                  <a:schemeClr val="tx1">
                    <a:lumMod val="75000"/>
                    <a:lumOff val="25000"/>
                  </a:schemeClr>
                </a:solidFill>
                <a:latin typeface="Consolas" panose="020B0609020204030204" pitchFamily="49" charset="0"/>
                <a:cs typeface="Consolas" panose="020B0609020204030204" pitchFamily="49" charset="0"/>
              </a:rPr>
              <a:t>    │   │       └── </a:t>
            </a:r>
            <a:r>
              <a:rPr lang="en-US" sz="1600" b="1" dirty="0" err="1">
                <a:latin typeface="Consolas" panose="020B0609020204030204" pitchFamily="49" charset="0"/>
                <a:cs typeface="Consolas" panose="020B0609020204030204" pitchFamily="49" charset="0"/>
              </a:rPr>
              <a:t>index.md</a:t>
            </a:r>
            <a:endParaRPr lang="en-US" sz="1600" b="1" dirty="0">
              <a:latin typeface="Consolas" panose="020B0609020204030204" pitchFamily="49" charset="0"/>
              <a:cs typeface="Consolas" panose="020B0609020204030204" pitchFamily="49" charset="0"/>
            </a:endParaRPr>
          </a:p>
          <a:p>
            <a:r>
              <a:rPr lang="en-US" sz="1600" dirty="0">
                <a:solidFill>
                  <a:schemeClr val="tx1">
                    <a:lumMod val="75000"/>
                    <a:lumOff val="25000"/>
                  </a:schemeClr>
                </a:solidFill>
                <a:latin typeface="Consolas" panose="020B0609020204030204" pitchFamily="49" charset="0"/>
                <a:cs typeface="Consolas" panose="020B0609020204030204" pitchFamily="49" charset="0"/>
              </a:rPr>
              <a:t>    │   └── </a:t>
            </a:r>
            <a:r>
              <a:rPr lang="en-US" sz="1600" b="1" dirty="0">
                <a:latin typeface="Consolas" panose="020B0609020204030204" pitchFamily="49" charset="0"/>
                <a:cs typeface="Consolas" panose="020B0609020204030204" pitchFamily="49" charset="0"/>
              </a:rPr>
              <a:t>package-</a:t>
            </a:r>
            <a:r>
              <a:rPr lang="en-US" sz="1600" b="1" dirty="0" err="1">
                <a:latin typeface="Consolas" panose="020B0609020204030204" pitchFamily="49" charset="0"/>
                <a:cs typeface="Consolas" panose="020B0609020204030204" pitchFamily="49" charset="0"/>
              </a:rPr>
              <a:t>list.json</a:t>
            </a:r>
            <a:endParaRPr lang="en-US" sz="1600" b="1" dirty="0">
              <a:latin typeface="Consolas" panose="020B0609020204030204" pitchFamily="49" charset="0"/>
              <a:cs typeface="Consolas" panose="020B0609020204030204" pitchFamily="49" charset="0"/>
            </a:endParaRPr>
          </a:p>
          <a:p>
            <a:r>
              <a:rPr lang="en-US" sz="1600" dirty="0">
                <a:solidFill>
                  <a:schemeClr val="tx1">
                    <a:lumMod val="75000"/>
                    <a:lumOff val="25000"/>
                  </a:schemeClr>
                </a:solidFill>
                <a:latin typeface="Consolas" panose="020B0609020204030204" pitchFamily="49" charset="0"/>
                <a:cs typeface="Consolas" panose="020B0609020204030204" pitchFamily="49" charset="0"/>
              </a:rPr>
              <a:t>    ├── </a:t>
            </a:r>
            <a:r>
              <a:rPr lang="en-US" sz="1600" b="1" dirty="0" err="1">
                <a:latin typeface="Consolas" panose="020B0609020204030204" pitchFamily="49" charset="0"/>
                <a:cs typeface="Consolas" panose="020B0609020204030204" pitchFamily="49" charset="0"/>
              </a:rPr>
              <a:t>config.yaml</a:t>
            </a:r>
            <a:endParaRPr lang="en-US" sz="1600" b="1" dirty="0">
              <a:latin typeface="Consolas" panose="020B0609020204030204" pitchFamily="49" charset="0"/>
              <a:cs typeface="Consolas" panose="020B0609020204030204" pitchFamily="49" charset="0"/>
            </a:endParaRPr>
          </a:p>
          <a:p>
            <a:r>
              <a:rPr lang="en-US" sz="1600" dirty="0">
                <a:solidFill>
                  <a:schemeClr val="tx1">
                    <a:lumMod val="75000"/>
                    <a:lumOff val="25000"/>
                  </a:schemeClr>
                </a:solidFill>
                <a:latin typeface="Consolas" panose="020B0609020204030204" pitchFamily="49" charset="0"/>
                <a:cs typeface="Consolas" panose="020B0609020204030204" pitchFamily="49" charset="0"/>
              </a:rPr>
              <a:t>    │</a:t>
            </a:r>
          </a:p>
          <a:p>
            <a:r>
              <a:rPr lang="en-US" sz="1600" dirty="0">
                <a:solidFill>
                  <a:schemeClr val="tx1">
                    <a:lumMod val="75000"/>
                    <a:lumOff val="25000"/>
                  </a:schemeClr>
                </a:solidFill>
                <a:latin typeface="Consolas" panose="020B0609020204030204" pitchFamily="49" charset="0"/>
                <a:cs typeface="Consolas" panose="020B0609020204030204" pitchFamily="49" charset="0"/>
              </a:rPr>
              <a:t>    │</a:t>
            </a:r>
          </a:p>
          <a:p>
            <a:r>
              <a:rPr lang="en-US" sz="1600" dirty="0">
                <a:solidFill>
                  <a:schemeClr val="tx1">
                    <a:lumMod val="75000"/>
                    <a:lumOff val="25000"/>
                  </a:schemeClr>
                </a:solidFill>
                <a:latin typeface="Consolas" panose="020B0609020204030204" pitchFamily="49" charset="0"/>
                <a:cs typeface="Consolas" panose="020B0609020204030204" pitchFamily="49" charset="0"/>
              </a:rPr>
              <a:t>    │</a:t>
            </a:r>
          </a:p>
          <a:p>
            <a:r>
              <a:rPr lang="en-US" sz="1600" dirty="0">
                <a:solidFill>
                  <a:schemeClr val="tx1">
                    <a:lumMod val="75000"/>
                    <a:lumOff val="25000"/>
                  </a:schemeClr>
                </a:solidFill>
                <a:latin typeface="Consolas" panose="020B0609020204030204" pitchFamily="49" charset="0"/>
                <a:cs typeface="Consolas" panose="020B0609020204030204" pitchFamily="49" charset="0"/>
              </a:rPr>
              <a:t>    │</a:t>
            </a:r>
            <a:endParaRPr lang="en-US" sz="1600" b="1" dirty="0">
              <a:latin typeface="Consolas" panose="020B0609020204030204" pitchFamily="49" charset="0"/>
              <a:cs typeface="Consolas" panose="020B0609020204030204" pitchFamily="49" charset="0"/>
            </a:endParaRPr>
          </a:p>
          <a:p>
            <a:r>
              <a:rPr lang="en-US" sz="1600" dirty="0">
                <a:solidFill>
                  <a:schemeClr val="tx1">
                    <a:lumMod val="75000"/>
                    <a:lumOff val="25000"/>
                  </a:schemeClr>
                </a:solidFill>
                <a:latin typeface="Consolas" panose="020B0609020204030204" pitchFamily="49" charset="0"/>
                <a:cs typeface="Consolas" panose="020B0609020204030204" pitchFamily="49" charset="0"/>
              </a:rPr>
              <a:t>    ├── </a:t>
            </a:r>
            <a:r>
              <a:rPr lang="en-US" sz="1600" b="1" dirty="0">
                <a:latin typeface="Consolas" panose="020B0609020204030204" pitchFamily="49" charset="0"/>
                <a:cs typeface="Consolas" panose="020B0609020204030204" pitchFamily="49" charset="0"/>
              </a:rPr>
              <a:t>myfile1.fsh</a:t>
            </a:r>
          </a:p>
          <a:p>
            <a:r>
              <a:rPr lang="en-US" sz="1600" dirty="0">
                <a:solidFill>
                  <a:schemeClr val="tx1">
                    <a:lumMod val="75000"/>
                    <a:lumOff val="25000"/>
                  </a:schemeClr>
                </a:solidFill>
                <a:latin typeface="Consolas" panose="020B0609020204030204" pitchFamily="49" charset="0"/>
                <a:cs typeface="Consolas" panose="020B0609020204030204" pitchFamily="49" charset="0"/>
              </a:rPr>
              <a:t>    └── </a:t>
            </a:r>
            <a:r>
              <a:rPr lang="en-US" sz="1600" b="1" dirty="0">
                <a:latin typeface="Consolas" panose="020B0609020204030204" pitchFamily="49" charset="0"/>
                <a:cs typeface="Consolas" panose="020B0609020204030204" pitchFamily="49" charset="0"/>
              </a:rPr>
              <a:t>myfile2.fsh</a:t>
            </a:r>
          </a:p>
          <a:p>
            <a:endParaRPr lang="en-US" sz="1600" dirty="0"/>
          </a:p>
        </p:txBody>
      </p:sp>
      <p:sp>
        <p:nvSpPr>
          <p:cNvPr id="15" name="Right Arrow 14">
            <a:extLst>
              <a:ext uri="{FF2B5EF4-FFF2-40B4-BE49-F238E27FC236}">
                <a16:creationId xmlns:a16="http://schemas.microsoft.com/office/drawing/2014/main" id="{FA55EF0E-10C8-2948-B785-76880DE79E39}"/>
              </a:ext>
            </a:extLst>
          </p:cNvPr>
          <p:cNvSpPr/>
          <p:nvPr/>
        </p:nvSpPr>
        <p:spPr>
          <a:xfrm rot="20213820">
            <a:off x="4636225" y="3196669"/>
            <a:ext cx="2770187" cy="464573"/>
          </a:xfrm>
          <a:prstGeom prst="rightArrow">
            <a:avLst/>
          </a:prstGeom>
          <a:solidFill>
            <a:schemeClr val="accent4">
              <a:lumMod val="40000"/>
              <a:lumOff val="60000"/>
              <a:alpha val="8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2">
                    <a:lumMod val="50000"/>
                  </a:schemeClr>
                </a:solidFill>
              </a:rPr>
              <a:t>GENERATE</a:t>
            </a:r>
          </a:p>
        </p:txBody>
      </p:sp>
      <p:sp>
        <p:nvSpPr>
          <p:cNvPr id="17" name="Right Arrow 16">
            <a:extLst>
              <a:ext uri="{FF2B5EF4-FFF2-40B4-BE49-F238E27FC236}">
                <a16:creationId xmlns:a16="http://schemas.microsoft.com/office/drawing/2014/main" id="{FFB695BE-A92C-5941-8F8F-AC198B199C72}"/>
              </a:ext>
            </a:extLst>
          </p:cNvPr>
          <p:cNvSpPr/>
          <p:nvPr/>
        </p:nvSpPr>
        <p:spPr>
          <a:xfrm rot="20271369">
            <a:off x="4631782" y="4562988"/>
            <a:ext cx="2761454" cy="464573"/>
          </a:xfrm>
          <a:prstGeom prst="rightArrow">
            <a:avLst/>
          </a:prstGeom>
          <a:solidFill>
            <a:schemeClr val="accent6">
              <a:lumMod val="40000"/>
              <a:lumOff val="60000"/>
              <a:alpha val="8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6">
                    <a:lumMod val="50000"/>
                  </a:schemeClr>
                </a:solidFill>
              </a:rPr>
              <a:t>GENERATE</a:t>
            </a:r>
          </a:p>
        </p:txBody>
      </p:sp>
      <p:sp>
        <p:nvSpPr>
          <p:cNvPr id="18" name="Right Arrow 17">
            <a:extLst>
              <a:ext uri="{FF2B5EF4-FFF2-40B4-BE49-F238E27FC236}">
                <a16:creationId xmlns:a16="http://schemas.microsoft.com/office/drawing/2014/main" id="{E0CAD4F5-7F60-E84C-8E45-C41D4A8BFD44}"/>
              </a:ext>
            </a:extLst>
          </p:cNvPr>
          <p:cNvSpPr/>
          <p:nvPr/>
        </p:nvSpPr>
        <p:spPr>
          <a:xfrm>
            <a:off x="4704098" y="2373397"/>
            <a:ext cx="1732746" cy="464573"/>
          </a:xfrm>
          <a:prstGeom prst="rightArrow">
            <a:avLst/>
          </a:prstGeom>
          <a:solidFill>
            <a:schemeClr val="accent1">
              <a:lumMod val="40000"/>
              <a:lumOff val="60000"/>
              <a:alpha val="80000"/>
            </a:schemeClr>
          </a:solidFill>
          <a:ln>
            <a:solidFill>
              <a:srgbClr val="2F52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accent1">
                    <a:lumMod val="50000"/>
                  </a:schemeClr>
                </a:solidFill>
              </a:rPr>
              <a:t>COPY</a:t>
            </a:r>
          </a:p>
        </p:txBody>
      </p:sp>
      <p:sp>
        <p:nvSpPr>
          <p:cNvPr id="5" name="TextBox 4">
            <a:extLst>
              <a:ext uri="{FF2B5EF4-FFF2-40B4-BE49-F238E27FC236}">
                <a16:creationId xmlns:a16="http://schemas.microsoft.com/office/drawing/2014/main" id="{71E22614-56A1-3B4E-A981-12B15073193A}"/>
              </a:ext>
            </a:extLst>
          </p:cNvPr>
          <p:cNvSpPr txBox="1"/>
          <p:nvPr/>
        </p:nvSpPr>
        <p:spPr>
          <a:xfrm>
            <a:off x="2256137" y="1177204"/>
            <a:ext cx="816570" cy="369332"/>
          </a:xfrm>
          <a:prstGeom prst="rect">
            <a:avLst/>
          </a:prstGeom>
          <a:noFill/>
        </p:spPr>
        <p:txBody>
          <a:bodyPr wrap="none" rtlCol="0">
            <a:spAutoFit/>
          </a:bodyPr>
          <a:lstStyle/>
          <a:p>
            <a:r>
              <a:rPr lang="en-US" b="1" dirty="0"/>
              <a:t>Before</a:t>
            </a:r>
          </a:p>
        </p:txBody>
      </p:sp>
      <p:sp>
        <p:nvSpPr>
          <p:cNvPr id="19" name="TextBox 18">
            <a:extLst>
              <a:ext uri="{FF2B5EF4-FFF2-40B4-BE49-F238E27FC236}">
                <a16:creationId xmlns:a16="http://schemas.microsoft.com/office/drawing/2014/main" id="{46859CB7-EFB7-2B46-A958-9392F2478FC0}"/>
              </a:ext>
            </a:extLst>
          </p:cNvPr>
          <p:cNvSpPr txBox="1"/>
          <p:nvPr/>
        </p:nvSpPr>
        <p:spPr>
          <a:xfrm>
            <a:off x="8735236" y="1177204"/>
            <a:ext cx="672364" cy="369332"/>
          </a:xfrm>
          <a:prstGeom prst="rect">
            <a:avLst/>
          </a:prstGeom>
          <a:noFill/>
        </p:spPr>
        <p:txBody>
          <a:bodyPr wrap="none" rtlCol="0">
            <a:spAutoFit/>
          </a:bodyPr>
          <a:lstStyle/>
          <a:p>
            <a:r>
              <a:rPr lang="en-US" b="1" dirty="0"/>
              <a:t>After</a:t>
            </a:r>
          </a:p>
        </p:txBody>
      </p:sp>
      <p:sp>
        <p:nvSpPr>
          <p:cNvPr id="20" name="TextBox 19">
            <a:extLst>
              <a:ext uri="{FF2B5EF4-FFF2-40B4-BE49-F238E27FC236}">
                <a16:creationId xmlns:a16="http://schemas.microsoft.com/office/drawing/2014/main" id="{0B1D2034-3308-CC42-A2A3-09F99EA3E48B}"/>
              </a:ext>
            </a:extLst>
          </p:cNvPr>
          <p:cNvSpPr txBox="1"/>
          <p:nvPr/>
        </p:nvSpPr>
        <p:spPr>
          <a:xfrm>
            <a:off x="5190399" y="1177204"/>
            <a:ext cx="760144" cy="369332"/>
          </a:xfrm>
          <a:prstGeom prst="rect">
            <a:avLst/>
          </a:prstGeom>
          <a:noFill/>
        </p:spPr>
        <p:txBody>
          <a:bodyPr wrap="none" rtlCol="0">
            <a:spAutoFit/>
          </a:bodyPr>
          <a:lstStyle/>
          <a:p>
            <a:r>
              <a:rPr lang="en-US" b="1" dirty="0"/>
              <a:t>SUSHI</a:t>
            </a:r>
          </a:p>
        </p:txBody>
      </p:sp>
      <p:grpSp>
        <p:nvGrpSpPr>
          <p:cNvPr id="22" name="Group 21">
            <a:extLst>
              <a:ext uri="{FF2B5EF4-FFF2-40B4-BE49-F238E27FC236}">
                <a16:creationId xmlns:a16="http://schemas.microsoft.com/office/drawing/2014/main" id="{2A6B7845-72A5-7943-A79C-05C4F215B720}"/>
              </a:ext>
            </a:extLst>
          </p:cNvPr>
          <p:cNvGrpSpPr/>
          <p:nvPr/>
        </p:nvGrpSpPr>
        <p:grpSpPr>
          <a:xfrm>
            <a:off x="67053" y="5740909"/>
            <a:ext cx="11828337" cy="772813"/>
            <a:chOff x="67053" y="5403689"/>
            <a:chExt cx="11828337" cy="772813"/>
          </a:xfrm>
        </p:grpSpPr>
        <p:sp>
          <p:nvSpPr>
            <p:cNvPr id="21" name="TextBox 20">
              <a:extLst>
                <a:ext uri="{FF2B5EF4-FFF2-40B4-BE49-F238E27FC236}">
                  <a16:creationId xmlns:a16="http://schemas.microsoft.com/office/drawing/2014/main" id="{6D47CC4A-8F8E-F34A-A4CC-D2E424EEDDAA}"/>
                </a:ext>
              </a:extLst>
            </p:cNvPr>
            <p:cNvSpPr txBox="1"/>
            <p:nvPr/>
          </p:nvSpPr>
          <p:spPr>
            <a:xfrm>
              <a:off x="67053" y="5407061"/>
              <a:ext cx="4226751" cy="769441"/>
            </a:xfrm>
            <a:prstGeom prst="rect">
              <a:avLst/>
            </a:prstGeom>
            <a:noFill/>
          </p:spPr>
          <p:txBody>
            <a:bodyPr wrap="square" rtlCol="0">
              <a:spAutoFit/>
            </a:bodyPr>
            <a:lstStyle/>
            <a:p>
              <a:r>
                <a:rPr lang="en-US" b="1" u="sng" dirty="0">
                  <a:solidFill>
                    <a:schemeClr val="bg1"/>
                  </a:solidFill>
                </a:rPr>
                <a:t>The Good</a:t>
              </a:r>
              <a:endParaRPr lang="en-US" sz="800" b="1" u="sng" dirty="0">
                <a:solidFill>
                  <a:schemeClr val="bg1"/>
                </a:solidFill>
              </a:endParaRPr>
            </a:p>
            <a:p>
              <a:endParaRPr lang="en-US" sz="800" dirty="0">
                <a:solidFill>
                  <a:schemeClr val="bg1"/>
                </a:solidFill>
              </a:endParaRPr>
            </a:p>
            <a:p>
              <a:r>
                <a:rPr lang="en-US" dirty="0">
                  <a:solidFill>
                    <a:schemeClr val="bg1"/>
                  </a:solidFill>
                </a:rPr>
                <a:t>User has more control of IG JSON</a:t>
              </a:r>
            </a:p>
          </p:txBody>
        </p:sp>
        <p:sp>
          <p:nvSpPr>
            <p:cNvPr id="25" name="TextBox 24">
              <a:extLst>
                <a:ext uri="{FF2B5EF4-FFF2-40B4-BE49-F238E27FC236}">
                  <a16:creationId xmlns:a16="http://schemas.microsoft.com/office/drawing/2014/main" id="{C35545BB-7893-0F49-A5FB-E6BCE477852A}"/>
                </a:ext>
              </a:extLst>
            </p:cNvPr>
            <p:cNvSpPr txBox="1"/>
            <p:nvPr/>
          </p:nvSpPr>
          <p:spPr>
            <a:xfrm>
              <a:off x="3982625" y="5407061"/>
              <a:ext cx="4226750" cy="754053"/>
            </a:xfrm>
            <a:prstGeom prst="rect">
              <a:avLst/>
            </a:prstGeom>
            <a:noFill/>
          </p:spPr>
          <p:txBody>
            <a:bodyPr wrap="square" rtlCol="0">
              <a:spAutoFit/>
            </a:bodyPr>
            <a:lstStyle/>
            <a:p>
              <a:r>
                <a:rPr lang="en-US" b="1" u="sng" dirty="0">
                  <a:solidFill>
                    <a:schemeClr val="bg1"/>
                  </a:solidFill>
                </a:rPr>
                <a:t>The Bad</a:t>
              </a:r>
              <a:endParaRPr lang="en-US" sz="800" b="1" u="sng" dirty="0">
                <a:solidFill>
                  <a:schemeClr val="bg1"/>
                </a:solidFill>
              </a:endParaRPr>
            </a:p>
            <a:p>
              <a:endParaRPr lang="en-US" sz="700" dirty="0">
                <a:solidFill>
                  <a:schemeClr val="bg1"/>
                </a:solidFill>
              </a:endParaRPr>
            </a:p>
            <a:p>
              <a:r>
                <a:rPr lang="en-US" dirty="0">
                  <a:solidFill>
                    <a:schemeClr val="bg1"/>
                  </a:solidFill>
                </a:rPr>
                <a:t>Duplicate files and folder names</a:t>
              </a:r>
            </a:p>
          </p:txBody>
        </p:sp>
        <p:sp>
          <p:nvSpPr>
            <p:cNvPr id="26" name="TextBox 25">
              <a:extLst>
                <a:ext uri="{FF2B5EF4-FFF2-40B4-BE49-F238E27FC236}">
                  <a16:creationId xmlns:a16="http://schemas.microsoft.com/office/drawing/2014/main" id="{E9A21FED-21ED-1E4C-B930-69616A2C5931}"/>
                </a:ext>
              </a:extLst>
            </p:cNvPr>
            <p:cNvSpPr txBox="1"/>
            <p:nvPr/>
          </p:nvSpPr>
          <p:spPr>
            <a:xfrm>
              <a:off x="7386475" y="5403689"/>
              <a:ext cx="4508915" cy="769441"/>
            </a:xfrm>
            <a:prstGeom prst="rect">
              <a:avLst/>
            </a:prstGeom>
            <a:noFill/>
          </p:spPr>
          <p:txBody>
            <a:bodyPr wrap="square" rtlCol="0">
              <a:spAutoFit/>
            </a:bodyPr>
            <a:lstStyle/>
            <a:p>
              <a:r>
                <a:rPr lang="en-US" b="1" u="sng" dirty="0">
                  <a:solidFill>
                    <a:schemeClr val="bg1"/>
                  </a:solidFill>
                </a:rPr>
                <a:t>The Ugly</a:t>
              </a:r>
              <a:endParaRPr lang="en-US" sz="800" b="1" u="sng" dirty="0">
                <a:solidFill>
                  <a:schemeClr val="bg1"/>
                </a:solidFill>
              </a:endParaRPr>
            </a:p>
            <a:p>
              <a:endParaRPr lang="en-US" sz="800" dirty="0">
                <a:solidFill>
                  <a:schemeClr val="bg1"/>
                </a:solidFill>
              </a:endParaRPr>
            </a:p>
            <a:p>
              <a:r>
                <a:rPr lang="en-US" dirty="0">
                  <a:solidFill>
                    <a:schemeClr val="bg1"/>
                  </a:solidFill>
                </a:rPr>
                <a:t>Copies overwrite files already in target folder</a:t>
              </a:r>
            </a:p>
          </p:txBody>
        </p:sp>
      </p:grpSp>
      <p:pic>
        <p:nvPicPr>
          <p:cNvPr id="14" name="Picture 13">
            <a:extLst>
              <a:ext uri="{FF2B5EF4-FFF2-40B4-BE49-F238E27FC236}">
                <a16:creationId xmlns:a16="http://schemas.microsoft.com/office/drawing/2014/main" id="{E502C023-FCB5-D94A-B29C-95DF2405218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634213" y="3876755"/>
            <a:ext cx="2031042" cy="1192312"/>
          </a:xfrm>
          <a:prstGeom prst="rect">
            <a:avLst/>
          </a:prstGeom>
        </p:spPr>
      </p:pic>
      <p:sp>
        <p:nvSpPr>
          <p:cNvPr id="28" name="TextBox 27">
            <a:extLst>
              <a:ext uri="{FF2B5EF4-FFF2-40B4-BE49-F238E27FC236}">
                <a16:creationId xmlns:a16="http://schemas.microsoft.com/office/drawing/2014/main" id="{0D81EFFA-D510-A542-94C0-0A51E17FE155}"/>
              </a:ext>
            </a:extLst>
          </p:cNvPr>
          <p:cNvSpPr txBox="1"/>
          <p:nvPr/>
        </p:nvSpPr>
        <p:spPr>
          <a:xfrm>
            <a:off x="36108" y="6653779"/>
            <a:ext cx="12155892" cy="253916"/>
          </a:xfrm>
          <a:prstGeom prst="rect">
            <a:avLst/>
          </a:prstGeom>
          <a:noFill/>
        </p:spPr>
        <p:txBody>
          <a:bodyPr wrap="none" rtlCol="0">
            <a:spAutoFit/>
          </a:bodyPr>
          <a:lstStyle/>
          <a:p>
            <a:r>
              <a:rPr lang="en-US" sz="1050" dirty="0">
                <a:solidFill>
                  <a:schemeClr val="bg2">
                    <a:lumMod val="75000"/>
                  </a:schemeClr>
                </a:solidFill>
              </a:rPr>
              <a:t>© 2020 The MITRE Corporation. All rights reserved. Approved for Public Release 19-3439. Distribution Unlimited. HL7®, FHIR® and the flame design mark are the registered trademarks of Health Level Seven International</a:t>
            </a:r>
          </a:p>
        </p:txBody>
      </p:sp>
    </p:spTree>
    <p:extLst>
      <p:ext uri="{BB962C8B-B14F-4D97-AF65-F5344CB8AC3E}">
        <p14:creationId xmlns:p14="http://schemas.microsoft.com/office/powerpoint/2010/main" val="294339544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1089</TotalTime>
  <Words>3114</Words>
  <Application>Microsoft Macintosh PowerPoint</Application>
  <PresentationFormat>Widescreen</PresentationFormat>
  <Paragraphs>266</Paragraphs>
  <Slides>12</Slides>
  <Notes>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12</vt:i4>
      </vt:variant>
    </vt:vector>
  </HeadingPairs>
  <TitlesOfParts>
    <vt:vector size="17" baseType="lpstr">
      <vt:lpstr>Arial</vt:lpstr>
      <vt:lpstr>Calibri</vt:lpstr>
      <vt:lpstr>Calibri Light</vt:lpstr>
      <vt:lpstr>Consolas</vt:lpstr>
      <vt:lpstr>Office Theme</vt:lpstr>
      <vt:lpstr>SUSHI / IG Publisher Integration and Configuration</vt:lpstr>
      <vt:lpstr>SUSHI Configuration Beta - Overview</vt:lpstr>
      <vt:lpstr>SUSHI Configuration Beta: ImplementationGuide</vt:lpstr>
      <vt:lpstr>SUSHI Configuration Beta: IG Resource List</vt:lpstr>
      <vt:lpstr>SUSHI Configuration Beta: IG Page List</vt:lpstr>
      <vt:lpstr>SUSHI Configuration Beta: ig.ini</vt:lpstr>
      <vt:lpstr>SUSHI Configuration Beta: menu.xml</vt:lpstr>
      <vt:lpstr>SUSHI Configuration Beta: package-list.json</vt:lpstr>
      <vt:lpstr>Beta Architecture – Multiple Config Files Use Case</vt:lpstr>
      <vt:lpstr>Beta Architecture – Master Config File Use Case</vt:lpstr>
      <vt:lpstr>Beta Architecture – SUSHI MYOB Use Case</vt:lpstr>
      <vt:lpstr>SUSHI 0.13.x BETA Resources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Current Architecture (SUSHI 0.12.x)</dc:title>
  <dc:creator>Moesel, Chris</dc:creator>
  <cp:lastModifiedBy>Chris Moesel</cp:lastModifiedBy>
  <cp:revision>84</cp:revision>
  <dcterms:created xsi:type="dcterms:W3CDTF">2020-05-09T17:08:30Z</dcterms:created>
  <dcterms:modified xsi:type="dcterms:W3CDTF">2020-05-29T19:42:23Z</dcterms:modified>
</cp:coreProperties>
</file>