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20" d="100"/>
          <a:sy n="120" d="100"/>
        </p:scale>
        <p:origin x="-1260" y="-13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DEA762-ADA8-4F9F-A2DA-FFC3A59A21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AE0ADD-9BF4-40FA-850C-1859F0BAA1B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E9837CB-3C5D-46EC-BD00-94CBF9E161BC}"/>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5" name="Footer Placeholder 4">
            <a:extLst>
              <a:ext uri="{FF2B5EF4-FFF2-40B4-BE49-F238E27FC236}">
                <a16:creationId xmlns:a16="http://schemas.microsoft.com/office/drawing/2014/main" id="{CB456B30-E8B8-413C-B5AD-773D069B475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33426A-5FEE-4038-BB52-7E98E350F336}"/>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708319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19759-058B-452B-86BA-4EE9B98D5C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C172B3-FF80-4A76-9797-4417B94F0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2686C1-1630-4797-919E-BFDFEC1D271B}"/>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5" name="Footer Placeholder 4">
            <a:extLst>
              <a:ext uri="{FF2B5EF4-FFF2-40B4-BE49-F238E27FC236}">
                <a16:creationId xmlns:a16="http://schemas.microsoft.com/office/drawing/2014/main" id="{A87BA23A-538C-41CA-B08F-254EBCADEE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83C28F4-6222-4AE3-9D2B-855BB073194C}"/>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1755618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58D8F2-E1AB-4F95-B59A-9F5A86EE73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FC1F20-0E46-46D1-B94F-E084C4605DF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3A3083-9988-4456-92F7-77E247C70E5A}"/>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5" name="Footer Placeholder 4">
            <a:extLst>
              <a:ext uri="{FF2B5EF4-FFF2-40B4-BE49-F238E27FC236}">
                <a16:creationId xmlns:a16="http://schemas.microsoft.com/office/drawing/2014/main" id="{DAA626F7-F008-4D49-B633-C26EF0DDB55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0835E2-08BA-4468-A74F-3BFAC745D68D}"/>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2969456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AFB78-6E21-4661-9928-FD6632FEC3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F611E2-0767-43D2-A322-9305EEABDA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BF7E6D-21E4-4CCD-84B4-89CBA93D0DE2}"/>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5" name="Footer Placeholder 4">
            <a:extLst>
              <a:ext uri="{FF2B5EF4-FFF2-40B4-BE49-F238E27FC236}">
                <a16:creationId xmlns:a16="http://schemas.microsoft.com/office/drawing/2014/main" id="{1B7ECDA9-FD35-4D7D-A178-57B66421806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C79BFAE-86F4-4D71-8489-366EB13136A5}"/>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313824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F9B0B-C5FA-4D76-B98A-A9232BEB56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5BF16F4-24EB-41F9-AC28-125C4F6A3E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D51FA6-D94B-43CA-87C3-867F9F701EAD}"/>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5" name="Footer Placeholder 4">
            <a:extLst>
              <a:ext uri="{FF2B5EF4-FFF2-40B4-BE49-F238E27FC236}">
                <a16:creationId xmlns:a16="http://schemas.microsoft.com/office/drawing/2014/main" id="{3635A46B-0472-42BC-85B1-8BC0E9253F2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D86EC1E-39B7-4E0C-A5EC-C4D5C536A827}"/>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3406994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3A620-D814-42AF-BE06-91DC0CBEFB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E8D937-4B36-4185-BB7D-59017EA2AB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3E7BD0-4EE5-4BDC-A5EA-189AA55F716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D389D41-2CE3-4D24-95D4-0AF7CC48EAE9}"/>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6" name="Footer Placeholder 5">
            <a:extLst>
              <a:ext uri="{FF2B5EF4-FFF2-40B4-BE49-F238E27FC236}">
                <a16:creationId xmlns:a16="http://schemas.microsoft.com/office/drawing/2014/main" id="{D46AE5C2-544B-4703-A344-E9D36E4F540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DA90497-8323-419F-A060-B0D38CF960EA}"/>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3534922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E19E7-38DC-4694-9710-408DB19915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6B38D3-969E-45ED-8F34-26D8FA5D42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01D9AA9-E62D-4DE5-AC94-EE1098D7A66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0AC42AB-80E1-48BA-A9C8-B7241D2E93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FE63A53-BA15-4ABB-8093-46E88FAF77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D82AC5-BB0D-4015-B2BF-62F12E89B05C}"/>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8" name="Footer Placeholder 7">
            <a:extLst>
              <a:ext uri="{FF2B5EF4-FFF2-40B4-BE49-F238E27FC236}">
                <a16:creationId xmlns:a16="http://schemas.microsoft.com/office/drawing/2014/main" id="{C49910C8-836A-47CE-8939-39DCF28C57A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519CCAC2-D8D0-43E6-86DE-223B5B5404E0}"/>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4175978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E1467-A261-49A5-B12D-63F98CDAD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DBE5531-6C89-41F4-9F6D-713B87EFF246}"/>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4" name="Footer Placeholder 3">
            <a:extLst>
              <a:ext uri="{FF2B5EF4-FFF2-40B4-BE49-F238E27FC236}">
                <a16:creationId xmlns:a16="http://schemas.microsoft.com/office/drawing/2014/main" id="{B10883BF-BAB1-490B-87D0-CF809F8D27C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163CED7-5D6E-4EAA-9BA0-CC175A5E4CCD}"/>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56633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B459CE-4D5B-42BB-BD2E-2D210A284C1C}"/>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3" name="Footer Placeholder 2">
            <a:extLst>
              <a:ext uri="{FF2B5EF4-FFF2-40B4-BE49-F238E27FC236}">
                <a16:creationId xmlns:a16="http://schemas.microsoft.com/office/drawing/2014/main" id="{73F556A8-81DE-4B71-AB0E-C9C917D40A84}"/>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CDB8B97-EF72-4F3B-BA80-2454F9255CB6}"/>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2543271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9D6D7-9CE1-4CD3-849A-ADADCA8488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2EFB9C-415C-480F-9D5F-A8566E73CA5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080ABE3-0A94-4D02-BB87-B6AA0C544F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6FB888-9DAC-4573-BD99-301DC913FFCD}"/>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6" name="Footer Placeholder 5">
            <a:extLst>
              <a:ext uri="{FF2B5EF4-FFF2-40B4-BE49-F238E27FC236}">
                <a16:creationId xmlns:a16="http://schemas.microsoft.com/office/drawing/2014/main" id="{AB1A1683-A0C5-48FE-8D71-E05569B9EF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64B0E6F-F0CF-439C-BB09-BA517A4ECC24}"/>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2674675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518C1-D91C-4007-9E33-E8DA22A31A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51AABC9-E760-488A-BE33-1C8C4716AE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B27440-9C5D-4551-8402-CFD320213D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FDB735-3A80-4711-9EFE-E2C28582EB87}"/>
              </a:ext>
            </a:extLst>
          </p:cNvPr>
          <p:cNvSpPr>
            <a:spLocks noGrp="1"/>
          </p:cNvSpPr>
          <p:nvPr>
            <p:ph type="dt" sz="half" idx="10"/>
          </p:nvPr>
        </p:nvSpPr>
        <p:spPr/>
        <p:txBody>
          <a:bodyPr/>
          <a:lstStyle/>
          <a:p>
            <a:fld id="{46FF468B-E3C5-4841-BDCD-FD223A606245}" type="datetimeFigureOut">
              <a:rPr lang="en-US" smtClean="0"/>
              <a:t>8/18/2020</a:t>
            </a:fld>
            <a:endParaRPr lang="en-US" dirty="0"/>
          </a:p>
        </p:txBody>
      </p:sp>
      <p:sp>
        <p:nvSpPr>
          <p:cNvPr id="6" name="Footer Placeholder 5">
            <a:extLst>
              <a:ext uri="{FF2B5EF4-FFF2-40B4-BE49-F238E27FC236}">
                <a16:creationId xmlns:a16="http://schemas.microsoft.com/office/drawing/2014/main" id="{E263439E-4B65-40D3-B9D2-A9B17DBEB98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F120FFF-5774-4EEB-83F9-23B02B26D9EE}"/>
              </a:ext>
            </a:extLst>
          </p:cNvPr>
          <p:cNvSpPr>
            <a:spLocks noGrp="1"/>
          </p:cNvSpPr>
          <p:nvPr>
            <p:ph type="sldNum" sz="quarter" idx="12"/>
          </p:nvPr>
        </p:nvSpPr>
        <p:spPr/>
        <p:txBody>
          <a:bodyPr/>
          <a:lstStyle/>
          <a:p>
            <a:fld id="{2D7CEB58-F438-4B36-A584-30049C3EB13E}" type="slidenum">
              <a:rPr lang="en-US" smtClean="0"/>
              <a:t>‹#›</a:t>
            </a:fld>
            <a:endParaRPr lang="en-US" dirty="0"/>
          </a:p>
        </p:txBody>
      </p:sp>
    </p:spTree>
    <p:extLst>
      <p:ext uri="{BB962C8B-B14F-4D97-AF65-F5344CB8AC3E}">
        <p14:creationId xmlns:p14="http://schemas.microsoft.com/office/powerpoint/2010/main" val="2416598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B292F7C-41C8-4D26-9B87-48C817FB124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BF767C-5F73-42EC-ACCA-DEA30FEDCE7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C86219-B00B-4C7A-8163-CAE8B383A2F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FF468B-E3C5-4841-BDCD-FD223A606245}" type="datetimeFigureOut">
              <a:rPr lang="en-US" smtClean="0"/>
              <a:t>8/18/2020</a:t>
            </a:fld>
            <a:endParaRPr lang="en-US" dirty="0"/>
          </a:p>
        </p:txBody>
      </p:sp>
      <p:sp>
        <p:nvSpPr>
          <p:cNvPr id="5" name="Footer Placeholder 4">
            <a:extLst>
              <a:ext uri="{FF2B5EF4-FFF2-40B4-BE49-F238E27FC236}">
                <a16:creationId xmlns:a16="http://schemas.microsoft.com/office/drawing/2014/main" id="{A11D7D78-F52B-49DE-AEA3-5F9223240F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854BA38-C82B-41C9-AEC1-7D57F3DFAE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CEB58-F438-4B36-A584-30049C3EB13E}" type="slidenum">
              <a:rPr lang="en-US" smtClean="0"/>
              <a:t>‹#›</a:t>
            </a:fld>
            <a:endParaRPr lang="en-US" dirty="0"/>
          </a:p>
        </p:txBody>
      </p:sp>
    </p:spTree>
    <p:extLst>
      <p:ext uri="{BB962C8B-B14F-4D97-AF65-F5344CB8AC3E}">
        <p14:creationId xmlns:p14="http://schemas.microsoft.com/office/powerpoint/2010/main" val="999646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A8A8FEF-5AB5-4D45-B321-7664D2939C25}"/>
              </a:ext>
            </a:extLst>
          </p:cNvPr>
          <p:cNvPicPr>
            <a:picLocks noChangeAspect="1"/>
          </p:cNvPicPr>
          <p:nvPr/>
        </p:nvPicPr>
        <p:blipFill>
          <a:blip r:embed="rId2"/>
          <a:stretch>
            <a:fillRect/>
          </a:stretch>
        </p:blipFill>
        <p:spPr>
          <a:xfrm>
            <a:off x="461027" y="354594"/>
            <a:ext cx="7162516" cy="4174990"/>
          </a:xfrm>
          <a:prstGeom prst="rect">
            <a:avLst/>
          </a:prstGeom>
        </p:spPr>
      </p:pic>
      <p:sp>
        <p:nvSpPr>
          <p:cNvPr id="3" name="TextBox 2">
            <a:extLst>
              <a:ext uri="{FF2B5EF4-FFF2-40B4-BE49-F238E27FC236}">
                <a16:creationId xmlns:a16="http://schemas.microsoft.com/office/drawing/2014/main" id="{703D75A0-AE81-4860-AC03-EC9E9185D9AD}"/>
              </a:ext>
            </a:extLst>
          </p:cNvPr>
          <p:cNvSpPr txBox="1"/>
          <p:nvPr/>
        </p:nvSpPr>
        <p:spPr>
          <a:xfrm>
            <a:off x="7783032" y="258901"/>
            <a:ext cx="4082901" cy="6340197"/>
          </a:xfrm>
          <a:prstGeom prst="rect">
            <a:avLst/>
          </a:prstGeom>
          <a:noFill/>
        </p:spPr>
        <p:txBody>
          <a:bodyPr wrap="square" rtlCol="0">
            <a:spAutoFit/>
          </a:bodyPr>
          <a:lstStyle/>
          <a:p>
            <a:r>
              <a:rPr lang="en-US" sz="1400" dirty="0"/>
              <a:t>This is my view of Org : HCS : Location for a Chain Pharmacy…</a:t>
            </a:r>
          </a:p>
          <a:p>
            <a:endParaRPr lang="en-US" sz="1400" dirty="0"/>
          </a:p>
          <a:p>
            <a:pPr marL="342900" indent="-342900">
              <a:buAutoNum type="arabicPeriod"/>
            </a:pPr>
            <a:r>
              <a:rPr lang="en-US" sz="1400" dirty="0"/>
              <a:t>There is a 1:1 relationship between the HealthcareService and the Location. To me, they are just two sides of the same coin…where that pharmacy is found, and what they do AT THAT PARTICULAR LOCATION. This is not unlike the feed of data from NCPDP that contains the location for a pharmacy ID and it’s services (represented in characteristics  at the moment) at that pharmacy ID. </a:t>
            </a:r>
          </a:p>
          <a:p>
            <a:pPr marL="800100" lvl="1" indent="-342900">
              <a:buFont typeface="+mj-lt"/>
              <a:buAutoNum type="alphaLcPeriod"/>
            </a:pPr>
            <a:r>
              <a:rPr lang="en-US" sz="1400" dirty="0"/>
              <a:t> These characteristics are elements that we have been asked to include in our directories. </a:t>
            </a:r>
          </a:p>
          <a:p>
            <a:pPr marL="342900" indent="-342900">
              <a:buFont typeface="+mj-lt"/>
              <a:buAutoNum type="arabicPeriod"/>
            </a:pPr>
            <a:r>
              <a:rPr lang="en-US" sz="1400" dirty="0"/>
              <a:t>For chain pharmacies, we would be able to roll up the individual pharmacies to a distinct Parent or Chain Organization (the link to Organization as provided by  within HCS).  </a:t>
            </a:r>
          </a:p>
          <a:p>
            <a:pPr marL="800100" lvl="1" indent="-342900">
              <a:buFont typeface="+mj-lt"/>
              <a:buAutoNum type="alphaLcPeriod"/>
            </a:pPr>
            <a:r>
              <a:rPr lang="en-US" sz="1400" dirty="0"/>
              <a:t>One concern I have is that a pharmacy may have distinct “doing business as” names that are separate from the parent organization name (Red Wing Corner Drug – a Walgreens Pharmacy is known locally in its small town as Red Wing Corner Drug and a name search on parent org Walgreens would not find it unless the Org Walgreens has all possible DBA names available within the Org ‘alias’ resource.)</a:t>
            </a:r>
          </a:p>
        </p:txBody>
      </p:sp>
    </p:spTree>
    <p:extLst>
      <p:ext uri="{BB962C8B-B14F-4D97-AF65-F5344CB8AC3E}">
        <p14:creationId xmlns:p14="http://schemas.microsoft.com/office/powerpoint/2010/main" val="798194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3D75A0-AE81-4860-AC03-EC9E9185D9AD}"/>
              </a:ext>
            </a:extLst>
          </p:cNvPr>
          <p:cNvSpPr txBox="1"/>
          <p:nvPr/>
        </p:nvSpPr>
        <p:spPr>
          <a:xfrm>
            <a:off x="7783032" y="258901"/>
            <a:ext cx="4082901" cy="2677656"/>
          </a:xfrm>
          <a:prstGeom prst="rect">
            <a:avLst/>
          </a:prstGeom>
          <a:noFill/>
        </p:spPr>
        <p:txBody>
          <a:bodyPr wrap="square" rtlCol="0">
            <a:spAutoFit/>
          </a:bodyPr>
          <a:lstStyle/>
          <a:p>
            <a:r>
              <a:rPr lang="en-US" sz="1400" dirty="0"/>
              <a:t>This is my view of Org : HCS : Location for an Independent Pharmacy…</a:t>
            </a:r>
          </a:p>
          <a:p>
            <a:endParaRPr lang="en-US" sz="1400" dirty="0"/>
          </a:p>
          <a:p>
            <a:pPr marL="342900" indent="-342900">
              <a:buAutoNum type="arabicPeriod"/>
            </a:pPr>
            <a:r>
              <a:rPr lang="en-US" sz="1400" dirty="0"/>
              <a:t>Like Chains, there is a 1:1 relationship between the HealthcareService and the Location. Where that pharmacy is found, and what they do AT THAT PARTICULAR LOCATION. </a:t>
            </a:r>
          </a:p>
          <a:p>
            <a:pPr marL="342900" indent="-342900">
              <a:buFont typeface="+mj-lt"/>
              <a:buAutoNum type="arabicPeriod"/>
            </a:pPr>
            <a:r>
              <a:rPr lang="en-US" sz="1400" dirty="0"/>
              <a:t>For independent pharmacies, we would be able to roll up the individual HealthcareService and Location to a distinct Organization for the independent pharmacy.  It’s just that there may only be one pharmacy tied to the organization.</a:t>
            </a:r>
          </a:p>
        </p:txBody>
      </p:sp>
      <p:pic>
        <p:nvPicPr>
          <p:cNvPr id="4" name="Picture 3">
            <a:extLst>
              <a:ext uri="{FF2B5EF4-FFF2-40B4-BE49-F238E27FC236}">
                <a16:creationId xmlns:a16="http://schemas.microsoft.com/office/drawing/2014/main" id="{3B8B311F-00ED-4880-86A3-389A460F5848}"/>
              </a:ext>
            </a:extLst>
          </p:cNvPr>
          <p:cNvPicPr>
            <a:picLocks noChangeAspect="1"/>
          </p:cNvPicPr>
          <p:nvPr/>
        </p:nvPicPr>
        <p:blipFill>
          <a:blip r:embed="rId2"/>
          <a:stretch>
            <a:fillRect/>
          </a:stretch>
        </p:blipFill>
        <p:spPr>
          <a:xfrm>
            <a:off x="426952" y="392704"/>
            <a:ext cx="7300861" cy="4455743"/>
          </a:xfrm>
          <a:prstGeom prst="rect">
            <a:avLst/>
          </a:prstGeom>
        </p:spPr>
      </p:pic>
      <p:sp>
        <p:nvSpPr>
          <p:cNvPr id="5" name="TextBox 4">
            <a:extLst>
              <a:ext uri="{FF2B5EF4-FFF2-40B4-BE49-F238E27FC236}">
                <a16:creationId xmlns:a16="http://schemas.microsoft.com/office/drawing/2014/main" id="{7FC37492-3342-4BF2-8CFD-4B3F837FF89E}"/>
              </a:ext>
            </a:extLst>
          </p:cNvPr>
          <p:cNvSpPr txBox="1"/>
          <p:nvPr/>
        </p:nvSpPr>
        <p:spPr>
          <a:xfrm>
            <a:off x="333897" y="4998661"/>
            <a:ext cx="11648995" cy="1169551"/>
          </a:xfrm>
          <a:prstGeom prst="rect">
            <a:avLst/>
          </a:prstGeom>
          <a:noFill/>
        </p:spPr>
        <p:txBody>
          <a:bodyPr wrap="square" rtlCol="0">
            <a:spAutoFit/>
          </a:bodyPr>
          <a:lstStyle/>
          <a:p>
            <a:r>
              <a:rPr lang="en-US" sz="1400" dirty="0"/>
              <a:t>Benefits of this mapping for chains and independent pharmacies…</a:t>
            </a:r>
          </a:p>
          <a:p>
            <a:endParaRPr lang="en-US" sz="1400" dirty="0"/>
          </a:p>
          <a:p>
            <a:pPr marL="342900" indent="-342900">
              <a:buAutoNum type="arabicPeriod"/>
            </a:pPr>
            <a:r>
              <a:rPr lang="en-US" sz="1400" dirty="0"/>
              <a:t>This data can be mapped to the elements within NCPDP – no matter how the pharmacy is contracted. The pharmacy data is the pharmacy data. Period.  And this represents exactly what the pharmacy has reported to NCPDP.</a:t>
            </a:r>
          </a:p>
          <a:p>
            <a:pPr marL="342900" indent="-342900">
              <a:buAutoNum type="arabicPeriod"/>
            </a:pPr>
            <a:r>
              <a:rPr lang="en-US" sz="1400" dirty="0"/>
              <a:t>No matter which payer passed on the pharmacy, everyone could/should pass along this data in the same way.</a:t>
            </a:r>
          </a:p>
        </p:txBody>
      </p:sp>
    </p:spTree>
    <p:extLst>
      <p:ext uri="{BB962C8B-B14F-4D97-AF65-F5344CB8AC3E}">
        <p14:creationId xmlns:p14="http://schemas.microsoft.com/office/powerpoint/2010/main" val="3247781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3D75A0-AE81-4860-AC03-EC9E9185D9AD}"/>
              </a:ext>
            </a:extLst>
          </p:cNvPr>
          <p:cNvSpPr txBox="1"/>
          <p:nvPr/>
        </p:nvSpPr>
        <p:spPr>
          <a:xfrm>
            <a:off x="4710223" y="574158"/>
            <a:ext cx="6857999" cy="5909310"/>
          </a:xfrm>
          <a:prstGeom prst="rect">
            <a:avLst/>
          </a:prstGeom>
          <a:noFill/>
        </p:spPr>
        <p:txBody>
          <a:bodyPr wrap="square" rtlCol="0">
            <a:spAutoFit/>
          </a:bodyPr>
          <a:lstStyle/>
          <a:p>
            <a:r>
              <a:rPr lang="en-US" sz="1400" dirty="0"/>
              <a:t>This is one view of how to use OrganizationAffiliation to connect the individual pharmacies to the network.</a:t>
            </a:r>
          </a:p>
          <a:p>
            <a:endParaRPr lang="en-US" sz="1400" dirty="0"/>
          </a:p>
          <a:p>
            <a:pPr marL="342900" indent="-342900">
              <a:buFont typeface="Wingdings" panose="05000000000000000000" pitchFamily="2" charset="2"/>
              <a:buChar char="§"/>
            </a:pPr>
            <a:r>
              <a:rPr lang="en-US" sz="1400" dirty="0"/>
              <a:t>In this model, you define one organization affiliation per contract type – mail, retail, specialty, long-term-care, etc. </a:t>
            </a:r>
          </a:p>
          <a:p>
            <a:pPr marL="342900" indent="-342900">
              <a:buFont typeface="Wingdings" panose="05000000000000000000" pitchFamily="2" charset="2"/>
              <a:buChar char="§"/>
            </a:pPr>
            <a:r>
              <a:rPr lang="en-US" sz="1400" dirty="0"/>
              <a:t>You use the healthcare services array as the container for the pharmacies that make up that sub-type of a pharmacy network.  These are the pharmacies that are in-network for mail, retail, specialty, long-term-care, etc.</a:t>
            </a:r>
          </a:p>
          <a:p>
            <a:pPr marL="342900" indent="-342900">
              <a:buFont typeface="Wingdings" panose="05000000000000000000" pitchFamily="2" charset="2"/>
              <a:buChar char="§"/>
            </a:pPr>
            <a:r>
              <a:rPr lang="en-US" sz="1400" dirty="0"/>
              <a:t>In this model it is not Pharmacy Organization specific – it is represented only as the contract type.</a:t>
            </a:r>
          </a:p>
          <a:p>
            <a:pPr marL="342900" indent="-342900">
              <a:buFont typeface="Wingdings" panose="05000000000000000000" pitchFamily="2" charset="2"/>
              <a:buChar char="§"/>
            </a:pPr>
            <a:r>
              <a:rPr lang="en-US" sz="1400" dirty="0"/>
              <a:t>If you search for your in-network specialty pharmacies, you can see the list of the pharmacies that are in that network.</a:t>
            </a:r>
          </a:p>
          <a:p>
            <a:pPr marL="342900" indent="-342900">
              <a:buFont typeface="Wingdings" panose="05000000000000000000" pitchFamily="2" charset="2"/>
              <a:buChar char="§"/>
            </a:pPr>
            <a:r>
              <a:rPr lang="en-US" sz="1400" dirty="0"/>
              <a:t>If a pharmacy happens to be in mail and specialty and retail, you can list all of the OrganizationAffiliation specialties that this pharmacy ID is listed in.</a:t>
            </a:r>
          </a:p>
          <a:p>
            <a:pPr marL="342900" indent="-342900">
              <a:buFont typeface="Wingdings" panose="05000000000000000000" pitchFamily="2" charset="2"/>
              <a:buChar char="§"/>
            </a:pPr>
            <a:r>
              <a:rPr lang="en-US" sz="1400" dirty="0"/>
              <a:t>To search by name, you would go through Organization Affiliation to HCS (and use that name or go to the Organization on HCS and search that name)</a:t>
            </a:r>
          </a:p>
          <a:p>
            <a:pPr marL="342900" indent="-342900">
              <a:buFont typeface="Wingdings" panose="05000000000000000000" pitchFamily="2" charset="2"/>
              <a:buChar char="§"/>
            </a:pPr>
            <a:endParaRPr lang="en-US" sz="1400" dirty="0"/>
          </a:p>
          <a:p>
            <a:pPr marL="342900" indent="-342900">
              <a:buFont typeface="Wingdings" panose="05000000000000000000" pitchFamily="2" charset="2"/>
              <a:buChar char="§"/>
            </a:pPr>
            <a:endParaRPr lang="en-US" sz="1400" dirty="0"/>
          </a:p>
          <a:p>
            <a:r>
              <a:rPr lang="en-US" sz="1400" dirty="0"/>
              <a:t>Note: one gap to note in using OrganizationAffiliation to represent the contract type in the specialty element. The taxonomy codes generally align with different pharmacy network contracts. However, we have additional types of retail and specialty. For Retail we have standard, preferred, and extended supply (pharmacies that are allowed to fill up to 90 day supply).  There is a distinct contract and difference between standard retail and extended supply retail. Also within Specialty, we are seeing distinct contracts for sub types of specialty networks – the Hemophilia Network, Oral Oncology, HIV, etc. It would be nice to be able to add additional specialties to allow searching and filtering. However, the code binding is required and therefore we can not add any additional values.</a:t>
            </a:r>
          </a:p>
        </p:txBody>
      </p:sp>
      <p:pic>
        <p:nvPicPr>
          <p:cNvPr id="6" name="Picture 5">
            <a:extLst>
              <a:ext uri="{FF2B5EF4-FFF2-40B4-BE49-F238E27FC236}">
                <a16:creationId xmlns:a16="http://schemas.microsoft.com/office/drawing/2014/main" id="{F4D95EAA-0FBC-4A7C-B2BF-BF89AD5CA494}"/>
              </a:ext>
            </a:extLst>
          </p:cNvPr>
          <p:cNvPicPr>
            <a:picLocks noChangeAspect="1"/>
          </p:cNvPicPr>
          <p:nvPr/>
        </p:nvPicPr>
        <p:blipFill>
          <a:blip r:embed="rId2"/>
          <a:stretch>
            <a:fillRect/>
          </a:stretch>
        </p:blipFill>
        <p:spPr>
          <a:xfrm>
            <a:off x="623778" y="574158"/>
            <a:ext cx="3161097" cy="5709684"/>
          </a:xfrm>
          <a:prstGeom prst="rect">
            <a:avLst/>
          </a:prstGeom>
        </p:spPr>
      </p:pic>
    </p:spTree>
    <p:extLst>
      <p:ext uri="{BB962C8B-B14F-4D97-AF65-F5344CB8AC3E}">
        <p14:creationId xmlns:p14="http://schemas.microsoft.com/office/powerpoint/2010/main" val="30298909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03D75A0-AE81-4860-AC03-EC9E9185D9AD}"/>
              </a:ext>
            </a:extLst>
          </p:cNvPr>
          <p:cNvSpPr txBox="1"/>
          <p:nvPr/>
        </p:nvSpPr>
        <p:spPr>
          <a:xfrm>
            <a:off x="4710223" y="574158"/>
            <a:ext cx="6857999" cy="5047536"/>
          </a:xfrm>
          <a:prstGeom prst="rect">
            <a:avLst/>
          </a:prstGeom>
          <a:noFill/>
        </p:spPr>
        <p:txBody>
          <a:bodyPr wrap="square" rtlCol="0">
            <a:spAutoFit/>
          </a:bodyPr>
          <a:lstStyle/>
          <a:p>
            <a:r>
              <a:rPr lang="en-US" sz="1400" dirty="0"/>
              <a:t>This is another view of how to use OrganizationAffiliation to connect the individual pharmacies to the network.</a:t>
            </a:r>
          </a:p>
          <a:p>
            <a:endParaRPr lang="en-US" sz="1400" dirty="0"/>
          </a:p>
          <a:p>
            <a:pPr marL="342900" indent="-342900">
              <a:buFont typeface="Wingdings" panose="05000000000000000000" pitchFamily="2" charset="2"/>
              <a:buChar char="§"/>
            </a:pPr>
            <a:r>
              <a:rPr lang="en-US" sz="1400" dirty="0"/>
              <a:t>In this model, you define one organization affiliation per Organization per contract type – mail, retail, specialty, long-term-care, etc. </a:t>
            </a:r>
          </a:p>
          <a:p>
            <a:pPr marL="342900" indent="-342900">
              <a:buFont typeface="Wingdings" panose="05000000000000000000" pitchFamily="2" charset="2"/>
              <a:buChar char="§"/>
            </a:pPr>
            <a:r>
              <a:rPr lang="en-US" sz="1400" dirty="0"/>
              <a:t>The healthcare services array are just the specific pharmacies for that one organization.</a:t>
            </a:r>
          </a:p>
          <a:p>
            <a:pPr marL="342900" indent="-342900">
              <a:buFont typeface="Wingdings" panose="05000000000000000000" pitchFamily="2" charset="2"/>
              <a:buChar char="§"/>
            </a:pPr>
            <a:r>
              <a:rPr lang="en-US" sz="1400" dirty="0"/>
              <a:t>To get the full set of retail pharmacies, all of these Organization Affiliations would have to be joined together.</a:t>
            </a:r>
          </a:p>
          <a:p>
            <a:pPr marL="342900" indent="-342900">
              <a:buFont typeface="Wingdings" panose="05000000000000000000" pitchFamily="2" charset="2"/>
              <a:buChar char="§"/>
            </a:pPr>
            <a:r>
              <a:rPr lang="en-US" sz="1400" dirty="0"/>
              <a:t>Every chain and every independent pharmacy would be represented as an organization affiliation – in addition to the Organization and HealthcareService and Location resource.  We have networks with 60,000 pharmacies in it so the number of resource we have to include is a concern.</a:t>
            </a:r>
          </a:p>
          <a:p>
            <a:pPr marL="342900" indent="-342900">
              <a:buFont typeface="Wingdings" panose="05000000000000000000" pitchFamily="2" charset="2"/>
              <a:buChar char="§"/>
            </a:pPr>
            <a:r>
              <a:rPr lang="en-US" sz="1400" dirty="0"/>
              <a:t>To search by name, you would go through Organization Affiliation to Organization to its name – slightly more direct than the previous example –but not sure its worth it given the additional resources that have to be included.</a:t>
            </a:r>
          </a:p>
          <a:p>
            <a:pPr marL="342900" indent="-342900">
              <a:buFont typeface="Wingdings" panose="05000000000000000000" pitchFamily="2" charset="2"/>
              <a:buChar char="§"/>
            </a:pPr>
            <a:endParaRPr lang="en-US" sz="1400" dirty="0"/>
          </a:p>
          <a:p>
            <a:pPr marL="342900" indent="-342900">
              <a:buFont typeface="Wingdings" panose="05000000000000000000" pitchFamily="2" charset="2"/>
              <a:buChar char="§"/>
            </a:pPr>
            <a:endParaRPr lang="en-US" sz="1400" dirty="0"/>
          </a:p>
          <a:p>
            <a:r>
              <a:rPr lang="en-US" sz="1400" dirty="0"/>
              <a:t>The same gap regarding types of retail or specialty networks applies here as well.</a:t>
            </a:r>
          </a:p>
          <a:p>
            <a:endParaRPr lang="en-US" sz="1400" dirty="0"/>
          </a:p>
          <a:p>
            <a:r>
              <a:rPr lang="en-US" sz="1400" dirty="0"/>
              <a:t>With either the previous option or this one, the only thing that changes for a pharmacy is what OrganizationAffiliation it is part of.  The resources in the first two slides don’t change based on how they are contracted. So you have the same resource for a pharmacy in PlanA-Network1 as Plan Z-Network500.</a:t>
            </a:r>
          </a:p>
        </p:txBody>
      </p:sp>
      <p:pic>
        <p:nvPicPr>
          <p:cNvPr id="2" name="Picture 1">
            <a:extLst>
              <a:ext uri="{FF2B5EF4-FFF2-40B4-BE49-F238E27FC236}">
                <a16:creationId xmlns:a16="http://schemas.microsoft.com/office/drawing/2014/main" id="{2CEA509D-9AE8-4061-B7DC-C4747277CF72}"/>
              </a:ext>
            </a:extLst>
          </p:cNvPr>
          <p:cNvPicPr>
            <a:picLocks noChangeAspect="1"/>
          </p:cNvPicPr>
          <p:nvPr/>
        </p:nvPicPr>
        <p:blipFill>
          <a:blip r:embed="rId2"/>
          <a:stretch>
            <a:fillRect/>
          </a:stretch>
        </p:blipFill>
        <p:spPr>
          <a:xfrm>
            <a:off x="1259883" y="507219"/>
            <a:ext cx="2874796" cy="6159798"/>
          </a:xfrm>
          <a:prstGeom prst="rect">
            <a:avLst/>
          </a:prstGeom>
        </p:spPr>
      </p:pic>
    </p:spTree>
    <p:extLst>
      <p:ext uri="{BB962C8B-B14F-4D97-AF65-F5344CB8AC3E}">
        <p14:creationId xmlns:p14="http://schemas.microsoft.com/office/powerpoint/2010/main" val="17742669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1479</TotalTime>
  <Words>929</Words>
  <Application>Microsoft Office PowerPoint</Application>
  <PresentationFormat>Widescreen</PresentationFormat>
  <Paragraphs>37</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Dech</dc:creator>
  <cp:lastModifiedBy>Kate Dech</cp:lastModifiedBy>
  <cp:revision>9</cp:revision>
  <dcterms:created xsi:type="dcterms:W3CDTF">2020-08-18T21:42:04Z</dcterms:created>
  <dcterms:modified xsi:type="dcterms:W3CDTF">2020-08-19T22:21:38Z</dcterms:modified>
</cp:coreProperties>
</file>