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</p:sldMasterIdLst>
  <p:notesMasterIdLst>
    <p:notesMasterId r:id="rId13"/>
  </p:notesMasterIdLst>
  <p:handoutMasterIdLst>
    <p:handoutMasterId r:id="rId14"/>
  </p:handoutMasterIdLst>
  <p:sldIdLst>
    <p:sldId id="416" r:id="rId5"/>
    <p:sldId id="652" r:id="rId6"/>
    <p:sldId id="661" r:id="rId7"/>
    <p:sldId id="665" r:id="rId8"/>
    <p:sldId id="666" r:id="rId9"/>
    <p:sldId id="662" r:id="rId10"/>
    <p:sldId id="663" r:id="rId11"/>
    <p:sldId id="664" r:id="rId12"/>
  </p:sldIdLst>
  <p:sldSz cx="12161838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atricia Doxey" initials="PD" lastIdx="1" clrIdx="6">
    <p:extLst>
      <p:ext uri="{19B8F6BF-5375-455C-9EA6-DF929625EA0E}">
        <p15:presenceInfo xmlns:p15="http://schemas.microsoft.com/office/powerpoint/2012/main" userId="S::patricia.doxey@leavittpartners.com::848b633e-1144-44f3-9951-086e9d36d22a" providerId="AD"/>
      </p:ext>
    </p:extLst>
  </p:cmAuthor>
  <p:cmAuthor id="1" name="Julie Sommer" initials="JS" lastIdx="2" clrIdx="0">
    <p:extLst>
      <p:ext uri="{19B8F6BF-5375-455C-9EA6-DF929625EA0E}">
        <p15:presenceInfo xmlns:p15="http://schemas.microsoft.com/office/powerpoint/2012/main" userId="Julie Sommer" providerId="None"/>
      </p:ext>
    </p:extLst>
  </p:cmAuthor>
  <p:cmAuthor id="8" name="Mark Roberts" initials="MR [2]" lastIdx="2" clrIdx="7">
    <p:extLst>
      <p:ext uri="{19B8F6BF-5375-455C-9EA6-DF929625EA0E}">
        <p15:presenceInfo xmlns:p15="http://schemas.microsoft.com/office/powerpoint/2012/main" userId="Mark Roberts" providerId="None"/>
      </p:ext>
    </p:extLst>
  </p:cmAuthor>
  <p:cmAuthor id="2" name="Liz Wroe" initials="LW" lastIdx="3" clrIdx="1">
    <p:extLst>
      <p:ext uri="{19B8F6BF-5375-455C-9EA6-DF929625EA0E}">
        <p15:presenceInfo xmlns:p15="http://schemas.microsoft.com/office/powerpoint/2012/main" userId="S::elizabeth.wroe@leavittpartners.com::7bfc5e88-afb4-409f-80bb-57835f1fd89f" providerId="AD"/>
      </p:ext>
    </p:extLst>
  </p:cmAuthor>
  <p:cmAuthor id="9" name="Mark Roberts" initials="MR [3]" lastIdx="1" clrIdx="8">
    <p:extLst>
      <p:ext uri="{19B8F6BF-5375-455C-9EA6-DF929625EA0E}">
        <p15:presenceInfo xmlns:p15="http://schemas.microsoft.com/office/powerpoint/2012/main" userId="e8b0c53b09b5d488" providerId="Windows Live"/>
      </p:ext>
    </p:extLst>
  </p:cmAuthor>
  <p:cmAuthor id="3" name="Mark Hendrickson" initials="MH" lastIdx="7" clrIdx="2">
    <p:extLst>
      <p:ext uri="{19B8F6BF-5375-455C-9EA6-DF929625EA0E}">
        <p15:presenceInfo xmlns:p15="http://schemas.microsoft.com/office/powerpoint/2012/main" userId="S::mark.hendrickson@leavittpartners.com::aee89468-8670-4f6b-a0d8-5a9104c77cd7" providerId="AD"/>
      </p:ext>
    </p:extLst>
  </p:cmAuthor>
  <p:cmAuthor id="4" name="Mark Roberts" initials="MR" lastIdx="1" clrIdx="3">
    <p:extLst>
      <p:ext uri="{19B8F6BF-5375-455C-9EA6-DF929625EA0E}">
        <p15:presenceInfo xmlns:p15="http://schemas.microsoft.com/office/powerpoint/2012/main" userId="d8340bd831c724d3" providerId="Windows Live"/>
      </p:ext>
    </p:extLst>
  </p:cmAuthor>
  <p:cmAuthor id="5" name="David Lee" initials="DL" lastIdx="12" clrIdx="4">
    <p:extLst>
      <p:ext uri="{19B8F6BF-5375-455C-9EA6-DF929625EA0E}">
        <p15:presenceInfo xmlns:p15="http://schemas.microsoft.com/office/powerpoint/2012/main" userId="S::David.Lee@leavittpartners.com::d0b91dbf-d4b0-4417-af63-4b17db752c95" providerId="AD"/>
      </p:ext>
    </p:extLst>
  </p:cmAuthor>
  <p:cmAuthor id="6" name="Jennifer Colamonico" initials="JC" lastIdx="55" clrIdx="5">
    <p:extLst>
      <p:ext uri="{19B8F6BF-5375-455C-9EA6-DF929625EA0E}">
        <p15:presenceInfo xmlns:p15="http://schemas.microsoft.com/office/powerpoint/2012/main" userId="S::Jennifer.colamonico@leavittpartners.com::eebad2f1-38a5-46d1-9e44-f1df674fbfb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CCF"/>
    <a:srgbClr val="EF8F92"/>
    <a:srgbClr val="84A8DF"/>
    <a:srgbClr val="193560"/>
    <a:srgbClr val="D1D1D1"/>
    <a:srgbClr val="47C681"/>
    <a:srgbClr val="C3CBD9"/>
    <a:srgbClr val="DEDFE1"/>
    <a:srgbClr val="E3E4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19FBF8-423A-446A-A1C0-140C6DA44639}" v="1" dt="2019-11-20T18:53:01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27" autoAdjust="0"/>
    <p:restoredTop sz="95016" autoAdjust="0"/>
  </p:normalViewPr>
  <p:slideViewPr>
    <p:cSldViewPr snapToGrid="0">
      <p:cViewPr varScale="1">
        <p:scale>
          <a:sx n="83" d="100"/>
          <a:sy n="83" d="100"/>
        </p:scale>
        <p:origin x="1416" y="90"/>
      </p:cViewPr>
      <p:guideLst>
        <p:guide orient="horz" pos="2160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914053C-D216-4B34-9050-3479A19215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437" y="198437"/>
            <a:ext cx="1703640" cy="499820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67E3588E-651B-4C77-8168-2A24C923A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7" y="8123237"/>
            <a:ext cx="6950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B6BE2C8-C587-4E2D-B7C4-01397AFBE4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3257" y="17783492"/>
            <a:ext cx="6766560" cy="0"/>
          </a:xfrm>
          <a:prstGeom prst="straightConnector1">
            <a:avLst/>
          </a:prstGeom>
          <a:noFill/>
          <a:ln w="3175">
            <a:solidFill>
              <a:srgbClr val="1935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F867A32-D315-41E5-BFCD-7D082F0947B5}"/>
              </a:ext>
            </a:extLst>
          </p:cNvPr>
          <p:cNvSpPr/>
          <p:nvPr/>
        </p:nvSpPr>
        <p:spPr>
          <a:xfrm>
            <a:off x="274637" y="8730605"/>
            <a:ext cx="647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>
                <a:solidFill>
                  <a:srgbClr val="193560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LEAVITT PARTNERS, LLC</a:t>
            </a:r>
            <a:r>
              <a:rPr lang="en-US" sz="900">
                <a:solidFill>
                  <a:srgbClr val="001783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    </a:t>
            </a:r>
            <a:r>
              <a:rPr lang="en-US" sz="900">
                <a:solidFill>
                  <a:srgbClr val="000000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     801-538-5082     I     Offices in Salt Lake City, Chicago, and Washington, D.C.     I     LeavittPartners.com</a:t>
            </a:r>
            <a:endParaRPr lang="en-US" sz="9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5969FF-62D6-4ED2-8113-CAF4E693E79C}"/>
              </a:ext>
            </a:extLst>
          </p:cNvPr>
          <p:cNvCxnSpPr/>
          <p:nvPr/>
        </p:nvCxnSpPr>
        <p:spPr>
          <a:xfrm>
            <a:off x="404177" y="8654405"/>
            <a:ext cx="621792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72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692150"/>
            <a:ext cx="6143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BFEBEC-59D0-429E-A150-9CCC84EA12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674" y="226155"/>
            <a:ext cx="1209886" cy="3549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31544A9-70B5-4686-8760-2A43A8CD7F99}"/>
              </a:ext>
            </a:extLst>
          </p:cNvPr>
          <p:cNvSpPr/>
          <p:nvPr/>
        </p:nvSpPr>
        <p:spPr>
          <a:xfrm>
            <a:off x="274637" y="8730605"/>
            <a:ext cx="6477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>
                <a:solidFill>
                  <a:srgbClr val="193560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LEAVITT PARTNERS, LLC</a:t>
            </a:r>
            <a:r>
              <a:rPr lang="en-US" sz="900">
                <a:solidFill>
                  <a:srgbClr val="001783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    </a:t>
            </a:r>
            <a:r>
              <a:rPr lang="en-US" sz="900">
                <a:solidFill>
                  <a:srgbClr val="000000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I     801-538-5082     I     Offices in Salt Lake City, Chicago, and Washington, D.C.     I     LeavittPartners.com</a:t>
            </a:r>
            <a:endParaRPr lang="en-US" sz="9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EA9CCA-71E0-43F0-B0A9-3ED9BADF84DF}"/>
              </a:ext>
            </a:extLst>
          </p:cNvPr>
          <p:cNvCxnSpPr/>
          <p:nvPr/>
        </p:nvCxnSpPr>
        <p:spPr>
          <a:xfrm>
            <a:off x="404177" y="8654405"/>
            <a:ext cx="621792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59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Calibri Light" panose="020F030202020403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svg"/><Relationship Id="rId20" Type="http://schemas.openxmlformats.org/officeDocument/2006/relationships/image" Target="../media/image22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19" Type="http://schemas.openxmlformats.org/officeDocument/2006/relationships/image" Target="../media/image21.pn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sv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svg"/><Relationship Id="rId20" Type="http://schemas.openxmlformats.org/officeDocument/2006/relationships/image" Target="../media/image22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19" Type="http://schemas.openxmlformats.org/officeDocument/2006/relationships/image" Target="../media/image21.pn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_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A2AF74B-71E1-476E-9EBE-4BB51DBF07B6}"/>
              </a:ext>
            </a:extLst>
          </p:cNvPr>
          <p:cNvGrpSpPr/>
          <p:nvPr userDrawn="1"/>
        </p:nvGrpSpPr>
        <p:grpSpPr>
          <a:xfrm flipH="1">
            <a:off x="-3358" y="0"/>
            <a:ext cx="12164270" cy="5976064"/>
            <a:chOff x="-3358" y="0"/>
            <a:chExt cx="12164270" cy="5976064"/>
          </a:xfrm>
        </p:grpSpPr>
        <p:sp>
          <p:nvSpPr>
            <p:cNvPr id="4" name="Flowchart: Manual Input 5">
              <a:extLst>
                <a:ext uri="{FF2B5EF4-FFF2-40B4-BE49-F238E27FC236}">
                  <a16:creationId xmlns:a16="http://schemas.microsoft.com/office/drawing/2014/main" id="{1A090369-6EF2-4961-A602-763DB5712A9A}"/>
                </a:ext>
              </a:extLst>
            </p:cNvPr>
            <p:cNvSpPr/>
            <p:nvPr userDrawn="1"/>
          </p:nvSpPr>
          <p:spPr>
            <a:xfrm flipV="1">
              <a:off x="-3358" y="228600"/>
              <a:ext cx="12164270" cy="5747464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963 h 8963"/>
                <a:gd name="connsiteX1" fmla="*/ 9971 w 10000"/>
                <a:gd name="connsiteY1" fmla="*/ 0 h 8963"/>
                <a:gd name="connsiteX2" fmla="*/ 10000 w 10000"/>
                <a:gd name="connsiteY2" fmla="*/ 8963 h 8963"/>
                <a:gd name="connsiteX3" fmla="*/ 0 w 10000"/>
                <a:gd name="connsiteY3" fmla="*/ 8963 h 8963"/>
                <a:gd name="connsiteX4" fmla="*/ 0 w 10000"/>
                <a:gd name="connsiteY4" fmla="*/ 963 h 8963"/>
                <a:gd name="connsiteX0" fmla="*/ 0 w 10000"/>
                <a:gd name="connsiteY0" fmla="*/ 1093 h 10019"/>
                <a:gd name="connsiteX1" fmla="*/ 9985 w 10000"/>
                <a:gd name="connsiteY1" fmla="*/ 0 h 10019"/>
                <a:gd name="connsiteX2" fmla="*/ 10000 w 10000"/>
                <a:gd name="connsiteY2" fmla="*/ 10019 h 10019"/>
                <a:gd name="connsiteX3" fmla="*/ 0 w 10000"/>
                <a:gd name="connsiteY3" fmla="*/ 10019 h 10019"/>
                <a:gd name="connsiteX4" fmla="*/ 0 w 10000"/>
                <a:gd name="connsiteY4" fmla="*/ 1093 h 10019"/>
                <a:gd name="connsiteX0" fmla="*/ 0 w 10002"/>
                <a:gd name="connsiteY0" fmla="*/ 1168 h 10094"/>
                <a:gd name="connsiteX1" fmla="*/ 9999 w 10002"/>
                <a:gd name="connsiteY1" fmla="*/ 0 h 10094"/>
                <a:gd name="connsiteX2" fmla="*/ 10000 w 10002"/>
                <a:gd name="connsiteY2" fmla="*/ 10094 h 10094"/>
                <a:gd name="connsiteX3" fmla="*/ 0 w 10002"/>
                <a:gd name="connsiteY3" fmla="*/ 10094 h 10094"/>
                <a:gd name="connsiteX4" fmla="*/ 0 w 10002"/>
                <a:gd name="connsiteY4" fmla="*/ 1168 h 10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2" h="10094">
                  <a:moveTo>
                    <a:pt x="0" y="1168"/>
                  </a:moveTo>
                  <a:lnTo>
                    <a:pt x="9999" y="0"/>
                  </a:lnTo>
                  <a:cubicBezTo>
                    <a:pt x="10009" y="3334"/>
                    <a:pt x="9990" y="6760"/>
                    <a:pt x="10000" y="10094"/>
                  </a:cubicBezTo>
                  <a:lnTo>
                    <a:pt x="0" y="10094"/>
                  </a:lnTo>
                  <a:lnTo>
                    <a:pt x="0" y="116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Manual Input 5">
              <a:extLst>
                <a:ext uri="{FF2B5EF4-FFF2-40B4-BE49-F238E27FC236}">
                  <a16:creationId xmlns:a16="http://schemas.microsoft.com/office/drawing/2014/main" id="{99F207BC-2E0D-4A81-B073-E70945D6ED37}"/>
                </a:ext>
              </a:extLst>
            </p:cNvPr>
            <p:cNvSpPr/>
            <p:nvPr userDrawn="1"/>
          </p:nvSpPr>
          <p:spPr>
            <a:xfrm flipV="1">
              <a:off x="-3358" y="0"/>
              <a:ext cx="12164270" cy="5747464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963 h 8963"/>
                <a:gd name="connsiteX1" fmla="*/ 9971 w 10000"/>
                <a:gd name="connsiteY1" fmla="*/ 0 h 8963"/>
                <a:gd name="connsiteX2" fmla="*/ 10000 w 10000"/>
                <a:gd name="connsiteY2" fmla="*/ 8963 h 8963"/>
                <a:gd name="connsiteX3" fmla="*/ 0 w 10000"/>
                <a:gd name="connsiteY3" fmla="*/ 8963 h 8963"/>
                <a:gd name="connsiteX4" fmla="*/ 0 w 10000"/>
                <a:gd name="connsiteY4" fmla="*/ 963 h 8963"/>
                <a:gd name="connsiteX0" fmla="*/ 0 w 10000"/>
                <a:gd name="connsiteY0" fmla="*/ 1093 h 10019"/>
                <a:gd name="connsiteX1" fmla="*/ 9985 w 10000"/>
                <a:gd name="connsiteY1" fmla="*/ 0 h 10019"/>
                <a:gd name="connsiteX2" fmla="*/ 10000 w 10000"/>
                <a:gd name="connsiteY2" fmla="*/ 10019 h 10019"/>
                <a:gd name="connsiteX3" fmla="*/ 0 w 10000"/>
                <a:gd name="connsiteY3" fmla="*/ 10019 h 10019"/>
                <a:gd name="connsiteX4" fmla="*/ 0 w 10000"/>
                <a:gd name="connsiteY4" fmla="*/ 1093 h 10019"/>
                <a:gd name="connsiteX0" fmla="*/ 0 w 10002"/>
                <a:gd name="connsiteY0" fmla="*/ 1168 h 10094"/>
                <a:gd name="connsiteX1" fmla="*/ 9999 w 10002"/>
                <a:gd name="connsiteY1" fmla="*/ 0 h 10094"/>
                <a:gd name="connsiteX2" fmla="*/ 10000 w 10002"/>
                <a:gd name="connsiteY2" fmla="*/ 10094 h 10094"/>
                <a:gd name="connsiteX3" fmla="*/ 0 w 10002"/>
                <a:gd name="connsiteY3" fmla="*/ 10094 h 10094"/>
                <a:gd name="connsiteX4" fmla="*/ 0 w 10002"/>
                <a:gd name="connsiteY4" fmla="*/ 1168 h 10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2" h="10094">
                  <a:moveTo>
                    <a:pt x="0" y="1168"/>
                  </a:moveTo>
                  <a:lnTo>
                    <a:pt x="9999" y="0"/>
                  </a:lnTo>
                  <a:cubicBezTo>
                    <a:pt x="10009" y="3334"/>
                    <a:pt x="9990" y="6760"/>
                    <a:pt x="10000" y="10094"/>
                  </a:cubicBezTo>
                  <a:lnTo>
                    <a:pt x="0" y="10094"/>
                  </a:lnTo>
                  <a:lnTo>
                    <a:pt x="0" y="116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CACF1783-D4E1-488D-B2F5-C0D20196AC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3519" y="6204664"/>
            <a:ext cx="1887619" cy="520700"/>
          </a:xfrm>
          <a:prstGeom prst="rect">
            <a:avLst/>
          </a:prstGeom>
        </p:spPr>
        <p:txBody>
          <a:bodyPr lIns="68580" tIns="34290" rIns="68580" bIns="34290" anchor="ctr" anchorCtr="0"/>
          <a:lstStyle>
            <a:lvl1pPr marL="0" indent="0">
              <a:buNone/>
              <a:defRPr sz="1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Month DD, YYYY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FA2E698-09EE-4A73-880C-71492F238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050"/>
            <a:ext cx="9144000" cy="757130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D93D9E3-A954-432A-AF03-FC9F367EA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93418"/>
            <a:ext cx="9144000" cy="5909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36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0A9055-CFAF-48A6-8275-08ECC6623F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1133" y="5707457"/>
            <a:ext cx="992986" cy="992986"/>
          </a:xfrm>
          <a:prstGeom prst="rect">
            <a:avLst/>
          </a:prstGeom>
          <a:effectLst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D476980-C072-4F18-81E6-9A9162FA95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719" y="5826581"/>
            <a:ext cx="2572523" cy="75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58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85AD9-37B4-4FEC-91FF-310C7B6A7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28609" y="6489701"/>
            <a:ext cx="4104620" cy="365125"/>
          </a:xfrm>
          <a:prstGeom prst="rect">
            <a:avLst/>
          </a:prstGeom>
        </p:spPr>
        <p:txBody>
          <a:bodyPr anchor="ctr"/>
          <a:lstStyle>
            <a:lvl1pPr>
              <a:defRPr sz="1097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en-US"/>
              <a:t>Disclaimer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0C457-9F9E-46F0-A916-CC6DB41D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6393" y="6489701"/>
            <a:ext cx="2736414" cy="365125"/>
          </a:xfrm>
          <a:prstGeom prst="rect">
            <a:avLst/>
          </a:prstGeom>
        </p:spPr>
        <p:txBody>
          <a:bodyPr anchor="ctr"/>
          <a:lstStyle>
            <a:lvl1pPr algn="r">
              <a:defRPr sz="1097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4887C3B-057F-4D1D-8672-DA58E66187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DC3FD4-64B5-4278-942E-156D356BF4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87901" cy="1890031"/>
          </a:xfrm>
          <a:prstGeom prst="rect">
            <a:avLst/>
          </a:prstGeom>
        </p:spPr>
      </p:pic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8E28652A-FBAA-440B-ADE4-BE4B57BA5E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7172" y="482484"/>
            <a:ext cx="6308952" cy="365125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2394" b="1">
                <a:solidFill>
                  <a:schemeClr val="bg2"/>
                </a:solidFill>
              </a:defRPr>
            </a:lvl1pPr>
            <a:lvl2pPr marL="456057" indent="0">
              <a:buNone/>
              <a:defRPr sz="2394"/>
            </a:lvl2pPr>
            <a:lvl3pPr marL="912114" indent="0">
              <a:buNone/>
              <a:defRPr sz="2394"/>
            </a:lvl3pPr>
            <a:lvl4pPr marL="1368171" indent="0">
              <a:buNone/>
              <a:defRPr sz="2394"/>
            </a:lvl4pPr>
            <a:lvl5pPr marL="1824228" indent="0">
              <a:buNone/>
              <a:defRPr sz="2394"/>
            </a:lvl5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3DC60153-C4A0-4ABD-BB96-7A6F62145BF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2167" y="2085975"/>
            <a:ext cx="4617698" cy="410527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Clr>
                <a:schemeClr val="bg2"/>
              </a:buClr>
              <a:defRPr sz="1795"/>
            </a:lvl1pPr>
            <a:lvl2pPr marL="684086" indent="-228029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‒"/>
              <a:defRPr sz="1596"/>
            </a:lvl2pPr>
            <a:lvl3pPr>
              <a:lnSpc>
                <a:spcPct val="100000"/>
              </a:lnSpc>
              <a:buClr>
                <a:schemeClr val="accent3"/>
              </a:buClr>
              <a:defRPr sz="1397"/>
            </a:lvl3pPr>
            <a:lvl4pPr marL="1596200" indent="-228029">
              <a:lnSpc>
                <a:spcPct val="100000"/>
              </a:lnSpc>
              <a:buClr>
                <a:schemeClr val="accent4"/>
              </a:buClr>
              <a:buFont typeface="Arial" panose="020B0604020202020204" pitchFamily="34" charset="0"/>
              <a:buChar char="‒"/>
              <a:defRPr sz="1197"/>
            </a:lvl4pPr>
            <a:lvl5pPr>
              <a:lnSpc>
                <a:spcPct val="100000"/>
              </a:lnSpc>
              <a:buClr>
                <a:schemeClr val="bg2"/>
              </a:buClr>
              <a:defRPr sz="1197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14C08CF0-4515-4A31-9BA6-4B5F11104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1973" y="2085975"/>
            <a:ext cx="4617698" cy="410527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Clr>
                <a:schemeClr val="bg2"/>
              </a:buClr>
              <a:defRPr sz="1795"/>
            </a:lvl1pPr>
            <a:lvl2pPr marL="684086" indent="-228029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‒"/>
              <a:defRPr sz="1596"/>
            </a:lvl2pPr>
            <a:lvl3pPr>
              <a:lnSpc>
                <a:spcPct val="100000"/>
              </a:lnSpc>
              <a:buClr>
                <a:schemeClr val="accent3"/>
              </a:buClr>
              <a:defRPr sz="1397"/>
            </a:lvl3pPr>
            <a:lvl4pPr marL="1596200" indent="-228029">
              <a:lnSpc>
                <a:spcPct val="100000"/>
              </a:lnSpc>
              <a:buClr>
                <a:schemeClr val="accent4"/>
              </a:buClr>
              <a:buFont typeface="Arial" panose="020B0604020202020204" pitchFamily="34" charset="0"/>
              <a:buChar char="‒"/>
              <a:defRPr sz="1197"/>
            </a:lvl4pPr>
            <a:lvl5pPr>
              <a:lnSpc>
                <a:spcPct val="100000"/>
              </a:lnSpc>
              <a:buClr>
                <a:schemeClr val="bg2"/>
              </a:buClr>
              <a:defRPr sz="1197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1508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Slide No L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85AD9-37B4-4FEC-91FF-310C7B6A7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28609" y="6489701"/>
            <a:ext cx="4104620" cy="365125"/>
          </a:xfrm>
          <a:prstGeom prst="rect">
            <a:avLst/>
          </a:prstGeom>
        </p:spPr>
        <p:txBody>
          <a:bodyPr anchor="ctr"/>
          <a:lstStyle>
            <a:lvl1pPr>
              <a:defRPr sz="1097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en-US"/>
              <a:t>Disclaimer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0C457-9F9E-46F0-A916-CC6DB41D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6393" y="6489701"/>
            <a:ext cx="2736414" cy="365125"/>
          </a:xfrm>
          <a:prstGeom prst="rect">
            <a:avLst/>
          </a:prstGeom>
        </p:spPr>
        <p:txBody>
          <a:bodyPr anchor="ctr"/>
          <a:lstStyle>
            <a:lvl1pPr algn="r">
              <a:defRPr sz="1097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4887C3B-057F-4D1D-8672-DA58E66187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DC3FD4-64B5-4278-942E-156D356BF4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87901" cy="1890031"/>
          </a:xfrm>
          <a:prstGeom prst="rect">
            <a:avLst/>
          </a:prstGeom>
        </p:spPr>
      </p:pic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A2E24573-E6A7-449C-9DAF-2604FE66E5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37172" y="482484"/>
            <a:ext cx="6308952" cy="365125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2394" b="1">
                <a:solidFill>
                  <a:schemeClr val="bg2"/>
                </a:solidFill>
              </a:defRPr>
            </a:lvl1pPr>
            <a:lvl2pPr marL="456057" indent="0">
              <a:buNone/>
              <a:defRPr sz="2394"/>
            </a:lvl2pPr>
            <a:lvl3pPr marL="912114" indent="0">
              <a:buNone/>
              <a:defRPr sz="2394"/>
            </a:lvl3pPr>
            <a:lvl4pPr marL="1368171" indent="0">
              <a:buNone/>
              <a:defRPr sz="2394"/>
            </a:lvl4pPr>
            <a:lvl5pPr marL="1824228" indent="0">
              <a:buNone/>
              <a:defRPr sz="2394"/>
            </a:lvl5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164566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Option 1_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36F021CD-7155-4998-8F4A-6CF682C76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61838" cy="800434"/>
          </a:xfrm>
          <a:prstGeom prst="rect">
            <a:avLst/>
          </a:prstGeom>
          <a:solidFill>
            <a:schemeClr val="accent5"/>
          </a:solidFill>
          <a:ln w="9525" algn="ctr">
            <a:noFill/>
            <a:round/>
            <a:headEnd/>
            <a:tailEnd/>
          </a:ln>
        </p:spPr>
        <p:txBody>
          <a:bodyPr lIns="68407" tIns="34204" rIns="68407" bIns="34204" anchor="ctr" anchorCtr="0"/>
          <a:lstStyle/>
          <a:p>
            <a:pPr defTabSz="6840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795" dirty="0">
              <a:solidFill>
                <a:prstClr val="black"/>
              </a:solidFill>
              <a:ea typeface="ヒラギノ角ゴ Pro W3" pitchFamily="-112" charset="-12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2C19A58-A0F5-47C2-9612-FDD340AC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047" y="93893"/>
            <a:ext cx="11517261" cy="612648"/>
          </a:xfrm>
          <a:prstGeom prst="rect">
            <a:avLst/>
          </a:prstGeom>
        </p:spPr>
        <p:txBody>
          <a:bodyPr lIns="91438" tIns="45719" rIns="91438" bIns="45719">
            <a:noAutofit/>
          </a:bodyPr>
          <a:lstStyle>
            <a:lvl1pPr algn="l">
              <a:lnSpc>
                <a:spcPct val="100000"/>
              </a:lnSpc>
              <a:defRPr sz="3192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350D338-3B08-4525-82EC-82BE66663545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571322"/>
            <a:ext cx="12161838" cy="286678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lIns="68407" tIns="34204" rIns="68407" bIns="34204"/>
          <a:lstStyle/>
          <a:p>
            <a:pPr defTabSz="6840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795" dirty="0">
              <a:solidFill>
                <a:prstClr val="black"/>
              </a:solidFill>
              <a:ea typeface="ヒラギノ角ゴ Pro W3" pitchFamily="-112" charset="-128"/>
            </a:endParaRPr>
          </a:p>
        </p:txBody>
      </p:sp>
      <p:sp>
        <p:nvSpPr>
          <p:cNvPr id="7" name="Flowchart: Manual Input 6">
            <a:extLst>
              <a:ext uri="{FF2B5EF4-FFF2-40B4-BE49-F238E27FC236}">
                <a16:creationId xmlns:a16="http://schemas.microsoft.com/office/drawing/2014/main" id="{777035E4-0850-4521-9067-59B256478136}"/>
              </a:ext>
            </a:extLst>
          </p:cNvPr>
          <p:cNvSpPr/>
          <p:nvPr userDrawn="1"/>
        </p:nvSpPr>
        <p:spPr>
          <a:xfrm rot="16200000" flipH="1">
            <a:off x="11606940" y="6303101"/>
            <a:ext cx="286678" cy="823121"/>
          </a:xfrm>
          <a:prstGeom prst="flowChartManualIn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5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2DA79-89A4-4FBE-BBEE-A2D6BDFD6B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7320" y="6618481"/>
            <a:ext cx="1258993" cy="19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407" tIns="34204" rIns="68407" bIns="34204">
            <a:spAutoFit/>
          </a:bodyPr>
          <a:lstStyle/>
          <a:p>
            <a:pPr defTabSz="684086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98" dirty="0">
                <a:solidFill>
                  <a:schemeClr val="bg1"/>
                </a:solidFill>
                <a:latin typeface="+mj-lt"/>
                <a:ea typeface="ヒラギノ角ゴ Pro W3" pitchFamily="-112" charset="-128"/>
                <a:cs typeface="Segoe UI" pitchFamily="34" charset="0"/>
              </a:rPr>
              <a:t>©2018 LEAVITT PARTNERS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1B40CD-0932-4D43-819F-0D0DF9B000C5}"/>
              </a:ext>
            </a:extLst>
          </p:cNvPr>
          <p:cNvSpPr txBox="1"/>
          <p:nvPr userDrawn="1"/>
        </p:nvSpPr>
        <p:spPr>
          <a:xfrm>
            <a:off x="11561439" y="6599245"/>
            <a:ext cx="377682" cy="230830"/>
          </a:xfrm>
          <a:prstGeom prst="rect">
            <a:avLst/>
          </a:prstGeom>
          <a:noFill/>
        </p:spPr>
        <p:txBody>
          <a:bodyPr wrap="square" lIns="68407" tIns="34204" rIns="68407" bIns="34204" rtlCol="0">
            <a:spAutoFit/>
          </a:bodyPr>
          <a:lstStyle/>
          <a:p>
            <a:pPr algn="r" defTabSz="684086"/>
            <a:fld id="{879E2ECD-52C4-4036-9BD3-F4AEC1C18931}" type="slidenum">
              <a:rPr lang="en-US" sz="1047">
                <a:solidFill>
                  <a:schemeClr val="bg1"/>
                </a:solidFill>
              </a:rPr>
              <a:pPr algn="r" defTabSz="684086"/>
              <a:t>‹#›</a:t>
            </a:fld>
            <a:endParaRPr lang="en-US" sz="1047" dirty="0">
              <a:solidFill>
                <a:schemeClr val="bg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57C8BBA-F36D-472A-A2F8-2D1CC97A3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129" y="929634"/>
            <a:ext cx="11517261" cy="55536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4">
                <a:solidFill>
                  <a:schemeClr val="accent5"/>
                </a:solidFill>
                <a:latin typeface="+mj-lt"/>
              </a:defRPr>
            </a:lvl1pPr>
            <a:lvl2pPr>
              <a:defRPr sz="1995">
                <a:solidFill>
                  <a:schemeClr val="accent5"/>
                </a:solidFill>
                <a:latin typeface="+mj-lt"/>
              </a:defRPr>
            </a:lvl2pPr>
            <a:lvl3pPr>
              <a:defRPr sz="1397">
                <a:solidFill>
                  <a:schemeClr val="accent5"/>
                </a:solidFill>
                <a:latin typeface="+mj-lt"/>
              </a:defRPr>
            </a:lvl3pPr>
            <a:lvl4pPr>
              <a:defRPr sz="1197">
                <a:solidFill>
                  <a:schemeClr val="accent5"/>
                </a:solidFill>
                <a:latin typeface="+mj-lt"/>
              </a:defRPr>
            </a:lvl4pPr>
            <a:lvl5pPr>
              <a:defRPr sz="1197">
                <a:solidFill>
                  <a:schemeClr val="accent5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5BB250D-C97E-401F-B6F3-EADDE70B33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567" y="-25964"/>
            <a:ext cx="1495271" cy="82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330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ver Slide_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A2AF74B-71E1-476E-9EBE-4BB51DBF07B6}"/>
              </a:ext>
            </a:extLst>
          </p:cNvPr>
          <p:cNvGrpSpPr/>
          <p:nvPr userDrawn="1"/>
        </p:nvGrpSpPr>
        <p:grpSpPr>
          <a:xfrm flipH="1">
            <a:off x="-3358" y="0"/>
            <a:ext cx="12164270" cy="5976064"/>
            <a:chOff x="-3358" y="0"/>
            <a:chExt cx="12164270" cy="5976064"/>
          </a:xfrm>
        </p:grpSpPr>
        <p:sp>
          <p:nvSpPr>
            <p:cNvPr id="4" name="Flowchart: Manual Input 5">
              <a:extLst>
                <a:ext uri="{FF2B5EF4-FFF2-40B4-BE49-F238E27FC236}">
                  <a16:creationId xmlns:a16="http://schemas.microsoft.com/office/drawing/2014/main" id="{1A090369-6EF2-4961-A602-763DB5712A9A}"/>
                </a:ext>
              </a:extLst>
            </p:cNvPr>
            <p:cNvSpPr/>
            <p:nvPr userDrawn="1"/>
          </p:nvSpPr>
          <p:spPr>
            <a:xfrm flipV="1">
              <a:off x="-3358" y="228600"/>
              <a:ext cx="12164270" cy="5747464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963 h 8963"/>
                <a:gd name="connsiteX1" fmla="*/ 9971 w 10000"/>
                <a:gd name="connsiteY1" fmla="*/ 0 h 8963"/>
                <a:gd name="connsiteX2" fmla="*/ 10000 w 10000"/>
                <a:gd name="connsiteY2" fmla="*/ 8963 h 8963"/>
                <a:gd name="connsiteX3" fmla="*/ 0 w 10000"/>
                <a:gd name="connsiteY3" fmla="*/ 8963 h 8963"/>
                <a:gd name="connsiteX4" fmla="*/ 0 w 10000"/>
                <a:gd name="connsiteY4" fmla="*/ 963 h 8963"/>
                <a:gd name="connsiteX0" fmla="*/ 0 w 10000"/>
                <a:gd name="connsiteY0" fmla="*/ 1093 h 10019"/>
                <a:gd name="connsiteX1" fmla="*/ 9985 w 10000"/>
                <a:gd name="connsiteY1" fmla="*/ 0 h 10019"/>
                <a:gd name="connsiteX2" fmla="*/ 10000 w 10000"/>
                <a:gd name="connsiteY2" fmla="*/ 10019 h 10019"/>
                <a:gd name="connsiteX3" fmla="*/ 0 w 10000"/>
                <a:gd name="connsiteY3" fmla="*/ 10019 h 10019"/>
                <a:gd name="connsiteX4" fmla="*/ 0 w 10000"/>
                <a:gd name="connsiteY4" fmla="*/ 1093 h 10019"/>
                <a:gd name="connsiteX0" fmla="*/ 0 w 10002"/>
                <a:gd name="connsiteY0" fmla="*/ 1168 h 10094"/>
                <a:gd name="connsiteX1" fmla="*/ 9999 w 10002"/>
                <a:gd name="connsiteY1" fmla="*/ 0 h 10094"/>
                <a:gd name="connsiteX2" fmla="*/ 10000 w 10002"/>
                <a:gd name="connsiteY2" fmla="*/ 10094 h 10094"/>
                <a:gd name="connsiteX3" fmla="*/ 0 w 10002"/>
                <a:gd name="connsiteY3" fmla="*/ 10094 h 10094"/>
                <a:gd name="connsiteX4" fmla="*/ 0 w 10002"/>
                <a:gd name="connsiteY4" fmla="*/ 1168 h 10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2" h="10094">
                  <a:moveTo>
                    <a:pt x="0" y="1168"/>
                  </a:moveTo>
                  <a:lnTo>
                    <a:pt x="9999" y="0"/>
                  </a:lnTo>
                  <a:cubicBezTo>
                    <a:pt x="10009" y="3334"/>
                    <a:pt x="9990" y="6760"/>
                    <a:pt x="10000" y="10094"/>
                  </a:cubicBezTo>
                  <a:lnTo>
                    <a:pt x="0" y="10094"/>
                  </a:lnTo>
                  <a:lnTo>
                    <a:pt x="0" y="1168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Flowchart: Manual Input 5">
              <a:extLst>
                <a:ext uri="{FF2B5EF4-FFF2-40B4-BE49-F238E27FC236}">
                  <a16:creationId xmlns:a16="http://schemas.microsoft.com/office/drawing/2014/main" id="{99F207BC-2E0D-4A81-B073-E70945D6ED37}"/>
                </a:ext>
              </a:extLst>
            </p:cNvPr>
            <p:cNvSpPr/>
            <p:nvPr userDrawn="1"/>
          </p:nvSpPr>
          <p:spPr>
            <a:xfrm flipV="1">
              <a:off x="-3358" y="0"/>
              <a:ext cx="12164270" cy="5747464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963 h 8963"/>
                <a:gd name="connsiteX1" fmla="*/ 9971 w 10000"/>
                <a:gd name="connsiteY1" fmla="*/ 0 h 8963"/>
                <a:gd name="connsiteX2" fmla="*/ 10000 w 10000"/>
                <a:gd name="connsiteY2" fmla="*/ 8963 h 8963"/>
                <a:gd name="connsiteX3" fmla="*/ 0 w 10000"/>
                <a:gd name="connsiteY3" fmla="*/ 8963 h 8963"/>
                <a:gd name="connsiteX4" fmla="*/ 0 w 10000"/>
                <a:gd name="connsiteY4" fmla="*/ 963 h 8963"/>
                <a:gd name="connsiteX0" fmla="*/ 0 w 10000"/>
                <a:gd name="connsiteY0" fmla="*/ 1093 h 10019"/>
                <a:gd name="connsiteX1" fmla="*/ 9985 w 10000"/>
                <a:gd name="connsiteY1" fmla="*/ 0 h 10019"/>
                <a:gd name="connsiteX2" fmla="*/ 10000 w 10000"/>
                <a:gd name="connsiteY2" fmla="*/ 10019 h 10019"/>
                <a:gd name="connsiteX3" fmla="*/ 0 w 10000"/>
                <a:gd name="connsiteY3" fmla="*/ 10019 h 10019"/>
                <a:gd name="connsiteX4" fmla="*/ 0 w 10000"/>
                <a:gd name="connsiteY4" fmla="*/ 1093 h 10019"/>
                <a:gd name="connsiteX0" fmla="*/ 0 w 10002"/>
                <a:gd name="connsiteY0" fmla="*/ 1168 h 10094"/>
                <a:gd name="connsiteX1" fmla="*/ 9999 w 10002"/>
                <a:gd name="connsiteY1" fmla="*/ 0 h 10094"/>
                <a:gd name="connsiteX2" fmla="*/ 10000 w 10002"/>
                <a:gd name="connsiteY2" fmla="*/ 10094 h 10094"/>
                <a:gd name="connsiteX3" fmla="*/ 0 w 10002"/>
                <a:gd name="connsiteY3" fmla="*/ 10094 h 10094"/>
                <a:gd name="connsiteX4" fmla="*/ 0 w 10002"/>
                <a:gd name="connsiteY4" fmla="*/ 1168 h 10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2" h="10094">
                  <a:moveTo>
                    <a:pt x="0" y="1168"/>
                  </a:moveTo>
                  <a:lnTo>
                    <a:pt x="9999" y="0"/>
                  </a:lnTo>
                  <a:cubicBezTo>
                    <a:pt x="10009" y="3334"/>
                    <a:pt x="9990" y="6760"/>
                    <a:pt x="10000" y="10094"/>
                  </a:cubicBezTo>
                  <a:lnTo>
                    <a:pt x="0" y="10094"/>
                  </a:lnTo>
                  <a:lnTo>
                    <a:pt x="0" y="116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3FA2E698-09EE-4A73-880C-71492F238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2050"/>
            <a:ext cx="9144000" cy="757130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D93D9E3-A954-432A-AF03-FC9F367EA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93418"/>
            <a:ext cx="9144000" cy="5909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36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0A9055-CFAF-48A6-8275-08ECC6623F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1133" y="5707457"/>
            <a:ext cx="992986" cy="992986"/>
          </a:xfrm>
          <a:prstGeom prst="rect">
            <a:avLst/>
          </a:prstGeom>
          <a:effectLst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D476980-C072-4F18-81E6-9A9162FA95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719" y="5826581"/>
            <a:ext cx="2572523" cy="7547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5BB250D-C97E-401F-B6F3-EADDE70B330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319" y="5707457"/>
            <a:ext cx="1920920" cy="10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14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430303" y="332657"/>
            <a:ext cx="9265022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9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9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9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9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9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9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9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9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9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506743" y="1828800"/>
            <a:ext cx="11148352" cy="4624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6057" marR="0" lvl="0" indent="-375296" algn="l" rtl="0">
              <a:spcBef>
                <a:spcPts val="618"/>
              </a:spcBef>
              <a:spcAft>
                <a:spcPts val="0"/>
              </a:spcAft>
              <a:buClr>
                <a:schemeClr val="accent1"/>
              </a:buClr>
              <a:buSzPts val="2325"/>
              <a:buFont typeface="Noto Sans Symbols"/>
              <a:buChar char="■"/>
              <a:defRPr sz="309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2114" marR="0" lvl="1" indent="-335075" algn="l" rtl="0">
              <a:spcBef>
                <a:spcPts val="519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➢"/>
              <a:defRPr sz="259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68171" marR="0" lvl="2" indent="-311638" algn="l" rtl="0">
              <a:spcBef>
                <a:spcPts val="479"/>
              </a:spcBef>
              <a:spcAft>
                <a:spcPts val="0"/>
              </a:spcAft>
              <a:buClr>
                <a:schemeClr val="folHlink"/>
              </a:buClr>
              <a:buSzPts val="1320"/>
              <a:buFont typeface="Noto Sans Symbols"/>
              <a:buChar char="■"/>
              <a:defRPr sz="239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4228" marR="0" lvl="3" indent="-354711" algn="l" rtl="0">
              <a:spcBef>
                <a:spcPts val="399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Char char="•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0285" marR="0" lvl="4" indent="-335709" algn="l" rtl="0">
              <a:spcBef>
                <a:spcPts val="399"/>
              </a:spcBef>
              <a:spcAft>
                <a:spcPts val="0"/>
              </a:spcAft>
              <a:buClr>
                <a:schemeClr val="folHlink"/>
              </a:buClr>
              <a:buSzPts val="1700"/>
              <a:buFont typeface="Noto Sans Symbols"/>
              <a:buChar char="✓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36342" marR="0" lvl="5" indent="-335709" algn="l" rtl="0">
              <a:spcBef>
                <a:spcPts val="399"/>
              </a:spcBef>
              <a:spcAft>
                <a:spcPts val="0"/>
              </a:spcAft>
              <a:buClr>
                <a:schemeClr val="folHlink"/>
              </a:buClr>
              <a:buSzPts val="1700"/>
              <a:buFont typeface="Noto Sans Symbols"/>
              <a:buChar char="✓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192399" marR="0" lvl="6" indent="-335709" algn="l" rtl="0">
              <a:spcBef>
                <a:spcPts val="399"/>
              </a:spcBef>
              <a:spcAft>
                <a:spcPts val="0"/>
              </a:spcAft>
              <a:buClr>
                <a:schemeClr val="folHlink"/>
              </a:buClr>
              <a:buSzPts val="1700"/>
              <a:buFont typeface="Noto Sans Symbols"/>
              <a:buChar char="✓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48456" marR="0" lvl="7" indent="-335709" algn="l" rtl="0">
              <a:spcBef>
                <a:spcPts val="399"/>
              </a:spcBef>
              <a:spcAft>
                <a:spcPts val="0"/>
              </a:spcAft>
              <a:buClr>
                <a:schemeClr val="folHlink"/>
              </a:buClr>
              <a:buSzPts val="1700"/>
              <a:buFont typeface="Noto Sans Symbols"/>
              <a:buChar char="✓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04513" marR="0" lvl="8" indent="-335709" algn="l" rtl="0">
              <a:spcBef>
                <a:spcPts val="399"/>
              </a:spcBef>
              <a:spcAft>
                <a:spcPts val="0"/>
              </a:spcAft>
              <a:buClr>
                <a:schemeClr val="folHlink"/>
              </a:buClr>
              <a:buSzPts val="1700"/>
              <a:buFont typeface="Noto Sans Symbols"/>
              <a:buChar char="✓"/>
              <a:defRPr sz="19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238757" y="6304237"/>
            <a:ext cx="957732" cy="221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98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998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998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998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998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998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998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998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998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0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62A2F-B39F-43A2-A6D5-E83306DD58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15959" y="1524000"/>
            <a:ext cx="9045085" cy="1853345"/>
          </a:xfrm>
          <a:prstGeom prst="rect">
            <a:avLst/>
          </a:prstGeom>
        </p:spPr>
      </p:pic>
      <p:sp>
        <p:nvSpPr>
          <p:cNvPr id="10" name="Text Placeholder 27">
            <a:extLst>
              <a:ext uri="{FF2B5EF4-FFF2-40B4-BE49-F238E27FC236}">
                <a16:creationId xmlns:a16="http://schemas.microsoft.com/office/drawing/2014/main" id="{5AF24847-BB8B-4C51-9DD4-924650E8C2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84525" y="1593754"/>
            <a:ext cx="8455859" cy="968182"/>
          </a:xfrm>
          <a:prstGeom prst="rect">
            <a:avLst/>
          </a:prstGeom>
        </p:spPr>
        <p:txBody>
          <a:bodyPr vert="horz" lIns="68580" tIns="34290" rIns="68580" bIns="34290" anchor="b" anchorCtr="0"/>
          <a:lstStyle>
            <a:lvl1pPr marL="0" indent="0">
              <a:buNone/>
              <a:defRPr sz="4000" b="1" baseline="0">
                <a:solidFill>
                  <a:schemeClr val="bg1"/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>
                <a:latin typeface="Segoe UI Light" panose="020B0502040204020203" pitchFamily="34" charset="0"/>
                <a:cs typeface="Segoe UI Light" panose="020B0502040204020203" pitchFamily="34" charset="0"/>
              </a:rPr>
              <a:t>Section Title</a:t>
            </a:r>
            <a:endParaRPr lang="en-US"/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6D1B6ED-471F-4C4A-AAB2-CB02991D799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184655" y="2678465"/>
            <a:ext cx="8454752" cy="6104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Section X</a:t>
            </a:r>
          </a:p>
        </p:txBody>
      </p:sp>
    </p:spTree>
    <p:extLst>
      <p:ext uri="{BB962C8B-B14F-4D97-AF65-F5344CB8AC3E}">
        <p14:creationId xmlns:p14="http://schemas.microsoft.com/office/powerpoint/2010/main" val="110624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Option 1_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36F021CD-7155-4998-8F4A-6CF682C76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61838" cy="800434"/>
          </a:xfrm>
          <a:prstGeom prst="rect">
            <a:avLst/>
          </a:prstGeom>
          <a:solidFill>
            <a:schemeClr val="accent5"/>
          </a:solidFill>
          <a:ln w="9525" algn="ctr">
            <a:noFill/>
            <a:round/>
            <a:headEnd/>
            <a:tailEnd/>
          </a:ln>
        </p:spPr>
        <p:txBody>
          <a:bodyPr lIns="68577" tIns="34289" rIns="68577" bIns="34289" anchor="ctr" anchorCtr="0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pitchFamily="-112" charset="-12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2C19A58-A0F5-47C2-9612-FDD340AC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046" y="93893"/>
            <a:ext cx="11517261" cy="612648"/>
          </a:xfrm>
          <a:prstGeom prst="rect">
            <a:avLst/>
          </a:prstGeom>
        </p:spPr>
        <p:txBody>
          <a:bodyPr lIns="91438" tIns="45719" rIns="91438" bIns="45719">
            <a:noAutofit/>
          </a:bodyPr>
          <a:lstStyle>
            <a:lvl1pPr marL="0" algn="ctr" defTabSz="7112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lang="en-US" sz="40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57C8BBA-F36D-472A-A2F8-2D1CC97A3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128" y="929634"/>
            <a:ext cx="11517261" cy="52945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5"/>
                </a:solidFill>
                <a:latin typeface="+mj-lt"/>
              </a:defRPr>
            </a:lvl1pPr>
            <a:lvl2pPr>
              <a:defRPr sz="2000">
                <a:solidFill>
                  <a:schemeClr val="accent5"/>
                </a:solidFill>
                <a:latin typeface="+mj-lt"/>
              </a:defRPr>
            </a:lvl2pPr>
            <a:lvl3pPr>
              <a:defRPr sz="1400">
                <a:solidFill>
                  <a:schemeClr val="accent5"/>
                </a:solidFill>
                <a:latin typeface="+mj-lt"/>
              </a:defRPr>
            </a:lvl3pPr>
            <a:lvl4pPr>
              <a:defRPr sz="1200">
                <a:solidFill>
                  <a:schemeClr val="accent5"/>
                </a:solidFill>
                <a:latin typeface="+mj-lt"/>
              </a:defRPr>
            </a:lvl4pPr>
            <a:lvl5pPr>
              <a:defRPr sz="1200">
                <a:solidFill>
                  <a:schemeClr val="accent5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F4FE9E6-30A0-443C-B15D-F898F95BF4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22128" y="6304247"/>
            <a:ext cx="11517261" cy="230832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chemeClr val="accent5"/>
                </a:solidFill>
                <a:latin typeface="+mj-lt"/>
              </a:defRPr>
            </a:lvl1pPr>
            <a:lvl2pPr>
              <a:defRPr sz="2000">
                <a:solidFill>
                  <a:schemeClr val="accent5"/>
                </a:solidFill>
                <a:latin typeface="+mj-lt"/>
              </a:defRPr>
            </a:lvl2pPr>
            <a:lvl3pPr>
              <a:defRPr sz="1400">
                <a:solidFill>
                  <a:schemeClr val="accent5"/>
                </a:solidFill>
                <a:latin typeface="+mj-lt"/>
              </a:defRPr>
            </a:lvl3pPr>
            <a:lvl4pPr>
              <a:defRPr sz="1200">
                <a:solidFill>
                  <a:schemeClr val="accent5"/>
                </a:solidFill>
                <a:latin typeface="+mj-lt"/>
              </a:defRPr>
            </a:lvl4pPr>
            <a:lvl5pPr>
              <a:defRPr sz="1200">
                <a:solidFill>
                  <a:schemeClr val="accent5"/>
                </a:solidFill>
                <a:latin typeface="+mj-lt"/>
              </a:defRPr>
            </a:lvl5pPr>
          </a:lstStyle>
          <a:p>
            <a:pPr lvl="0"/>
            <a:r>
              <a:rPr lang="en-US"/>
              <a:t>NOTES: 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FF46768A-8C06-48FD-A800-B7062E5BB968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571322"/>
            <a:ext cx="12161838" cy="286678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lIns="68577" tIns="34289" rIns="68577" bIns="34289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pitchFamily="-112" charset="-128"/>
            </a:endParaRPr>
          </a:p>
        </p:txBody>
      </p:sp>
      <p:sp>
        <p:nvSpPr>
          <p:cNvPr id="13" name="Flowchart: Manual Input 12">
            <a:extLst>
              <a:ext uri="{FF2B5EF4-FFF2-40B4-BE49-F238E27FC236}">
                <a16:creationId xmlns:a16="http://schemas.microsoft.com/office/drawing/2014/main" id="{51C70891-46FE-4B6F-B786-DFE02DC61ECC}"/>
              </a:ext>
            </a:extLst>
          </p:cNvPr>
          <p:cNvSpPr/>
          <p:nvPr userDrawn="1"/>
        </p:nvSpPr>
        <p:spPr>
          <a:xfrm rot="16200000" flipH="1">
            <a:off x="11606940" y="6303100"/>
            <a:ext cx="286678" cy="823121"/>
          </a:xfrm>
          <a:prstGeom prst="flowChartManualIn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D452FF-E258-48BC-834B-81E3175AFFE4}"/>
              </a:ext>
            </a:extLst>
          </p:cNvPr>
          <p:cNvSpPr txBox="1"/>
          <p:nvPr userDrawn="1"/>
        </p:nvSpPr>
        <p:spPr>
          <a:xfrm>
            <a:off x="11561438" y="6599245"/>
            <a:ext cx="377682" cy="230830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algn="r" defTabSz="685800"/>
            <a:fld id="{879E2ECD-52C4-4036-9BD3-F4AEC1C18931}" type="slidenum">
              <a:rPr lang="en-US" sz="1050">
                <a:solidFill>
                  <a:schemeClr val="bg1"/>
                </a:solidFill>
              </a:rPr>
              <a:pPr algn="r" defTabSz="685800"/>
              <a:t>‹#›</a:t>
            </a:fld>
            <a:endParaRPr lang="en-US" sz="105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7BB1DD-C065-4C94-A133-8AA47D59DFA9}"/>
              </a:ext>
            </a:extLst>
          </p:cNvPr>
          <p:cNvSpPr txBox="1"/>
          <p:nvPr userDrawn="1"/>
        </p:nvSpPr>
        <p:spPr>
          <a:xfrm>
            <a:off x="9957179" y="6583855"/>
            <a:ext cx="15440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© Leavitt Partners 2019</a:t>
            </a:r>
          </a:p>
        </p:txBody>
      </p:sp>
    </p:spTree>
    <p:extLst>
      <p:ext uri="{BB962C8B-B14F-4D97-AF65-F5344CB8AC3E}">
        <p14:creationId xmlns:p14="http://schemas.microsoft.com/office/powerpoint/2010/main" val="293876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Option 1_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2C19A58-A0F5-47C2-9612-FDD340AC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119" y="93893"/>
            <a:ext cx="6582658" cy="612648"/>
          </a:xfrm>
          <a:prstGeom prst="rect">
            <a:avLst/>
          </a:prstGeom>
        </p:spPr>
        <p:txBody>
          <a:bodyPr lIns="91438" tIns="45719" rIns="91438" bIns="45719">
            <a:noAutofit/>
          </a:bodyPr>
          <a:lstStyle>
            <a:lvl1pPr algn="l">
              <a:lnSpc>
                <a:spcPct val="100000"/>
              </a:lnSpc>
              <a:defRPr sz="3200" b="1">
                <a:solidFill>
                  <a:schemeClr val="tx2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57C8BBA-F36D-472A-A2F8-2D1CC97A3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201" y="929634"/>
            <a:ext cx="9855188" cy="52945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5"/>
                </a:solidFill>
                <a:latin typeface="+mj-lt"/>
              </a:defRPr>
            </a:lvl1pPr>
            <a:lvl2pPr>
              <a:defRPr sz="2000">
                <a:solidFill>
                  <a:schemeClr val="accent5"/>
                </a:solidFill>
                <a:latin typeface="+mj-lt"/>
              </a:defRPr>
            </a:lvl2pPr>
            <a:lvl3pPr>
              <a:defRPr sz="1400">
                <a:solidFill>
                  <a:schemeClr val="accent5"/>
                </a:solidFill>
                <a:latin typeface="+mj-lt"/>
              </a:defRPr>
            </a:lvl3pPr>
            <a:lvl4pPr>
              <a:defRPr sz="1200">
                <a:solidFill>
                  <a:schemeClr val="accent5"/>
                </a:solidFill>
                <a:latin typeface="+mj-lt"/>
              </a:defRPr>
            </a:lvl4pPr>
            <a:lvl5pPr>
              <a:defRPr sz="1200">
                <a:solidFill>
                  <a:schemeClr val="accent5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F4FE9E6-30A0-443C-B15D-F898F95BF4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984201" y="6304246"/>
            <a:ext cx="9855188" cy="230832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chemeClr val="accent5"/>
                </a:solidFill>
                <a:latin typeface="+mj-lt"/>
              </a:defRPr>
            </a:lvl1pPr>
            <a:lvl2pPr>
              <a:defRPr sz="2000">
                <a:solidFill>
                  <a:schemeClr val="accent5"/>
                </a:solidFill>
                <a:latin typeface="+mj-lt"/>
              </a:defRPr>
            </a:lvl2pPr>
            <a:lvl3pPr>
              <a:defRPr sz="1400">
                <a:solidFill>
                  <a:schemeClr val="accent5"/>
                </a:solidFill>
                <a:latin typeface="+mj-lt"/>
              </a:defRPr>
            </a:lvl3pPr>
            <a:lvl4pPr>
              <a:defRPr sz="1200">
                <a:solidFill>
                  <a:schemeClr val="accent5"/>
                </a:solidFill>
                <a:latin typeface="+mj-lt"/>
              </a:defRPr>
            </a:lvl4pPr>
            <a:lvl5pPr>
              <a:defRPr sz="1200">
                <a:solidFill>
                  <a:schemeClr val="accent5"/>
                </a:solidFill>
                <a:latin typeface="+mj-lt"/>
              </a:defRPr>
            </a:lvl5pPr>
          </a:lstStyle>
          <a:p>
            <a:pPr lvl="0"/>
            <a:r>
              <a:rPr lang="en-US"/>
              <a:t>NOTES: 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350D338-3B08-4525-82EC-82BE66663545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571322"/>
            <a:ext cx="12161838" cy="286678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lIns="68577" tIns="34289" rIns="68577" bIns="34289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pitchFamily="-112" charset="-128"/>
            </a:endParaRPr>
          </a:p>
        </p:txBody>
      </p:sp>
      <p:sp>
        <p:nvSpPr>
          <p:cNvPr id="7" name="Flowchart: Manual Input 6">
            <a:extLst>
              <a:ext uri="{FF2B5EF4-FFF2-40B4-BE49-F238E27FC236}">
                <a16:creationId xmlns:a16="http://schemas.microsoft.com/office/drawing/2014/main" id="{777035E4-0850-4521-9067-59B256478136}"/>
              </a:ext>
            </a:extLst>
          </p:cNvPr>
          <p:cNvSpPr/>
          <p:nvPr userDrawn="1"/>
        </p:nvSpPr>
        <p:spPr>
          <a:xfrm rot="16200000" flipH="1">
            <a:off x="11606940" y="6303100"/>
            <a:ext cx="286678" cy="823121"/>
          </a:xfrm>
          <a:prstGeom prst="flowChartManualIn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2DA79-89A4-4FBE-BBEE-A2D6BDFD6B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16082" y="6306638"/>
            <a:ext cx="1258993" cy="19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7" tIns="34289" rIns="68577" bIns="34289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>
                <a:solidFill>
                  <a:schemeClr val="bg1"/>
                </a:solidFill>
                <a:latin typeface="+mj-lt"/>
                <a:ea typeface="ヒラギノ角ゴ Pro W3" pitchFamily="-112" charset="-128"/>
                <a:cs typeface="Segoe UI" pitchFamily="34" charset="0"/>
              </a:rPr>
              <a:t>©2019 LEAVITT PARTNERS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1B40CD-0932-4D43-819F-0D0DF9B000C5}"/>
              </a:ext>
            </a:extLst>
          </p:cNvPr>
          <p:cNvSpPr txBox="1"/>
          <p:nvPr userDrawn="1"/>
        </p:nvSpPr>
        <p:spPr>
          <a:xfrm>
            <a:off x="11561438" y="6599245"/>
            <a:ext cx="377682" cy="230830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algn="r" defTabSz="685800"/>
            <a:fld id="{879E2ECD-52C4-4036-9BD3-F4AEC1C18931}" type="slidenum">
              <a:rPr lang="en-US" sz="1050">
                <a:solidFill>
                  <a:schemeClr val="bg1"/>
                </a:solidFill>
              </a:rPr>
              <a:pPr algn="r" defTabSz="685800"/>
              <a:t>‹#›</a:t>
            </a:fld>
            <a:endParaRPr lang="en-US" sz="105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B9FFF1-BC7A-46D7-AE9A-D4410F83A7F2}"/>
              </a:ext>
            </a:extLst>
          </p:cNvPr>
          <p:cNvSpPr/>
          <p:nvPr userDrawn="1"/>
        </p:nvSpPr>
        <p:spPr>
          <a:xfrm>
            <a:off x="8850702" y="115610"/>
            <a:ext cx="3088418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>
                <a:solidFill>
                  <a:schemeClr val="tx2"/>
                </a:solidFill>
                <a:latin typeface="Franklin Gothic Heavy" panose="020B0903020102020204" pitchFamily="34" charset="0"/>
              </a:rPr>
              <a:t>Policy Impact </a:t>
            </a:r>
            <a:br>
              <a:rPr lang="en-US" sz="1800">
                <a:solidFill>
                  <a:schemeClr val="tx2"/>
                </a:solidFill>
                <a:latin typeface="Franklin Gothic Heavy" panose="020B0903020102020204" pitchFamily="34" charset="0"/>
              </a:rPr>
            </a:br>
            <a:r>
              <a:rPr lang="en-US" sz="1800">
                <a:solidFill>
                  <a:schemeClr val="tx2"/>
                </a:solidFill>
                <a:latin typeface="Franklin Gothic Heavy" panose="020B0903020102020204" pitchFamily="34" charset="0"/>
              </a:rPr>
              <a:t>2021</a:t>
            </a:r>
            <a:r>
              <a:rPr lang="ar-AE" sz="1800">
                <a:solidFill>
                  <a:schemeClr val="tx2"/>
                </a:solidFill>
                <a:latin typeface="Franklin Gothic Heavy" panose="020B0903020102020204" pitchFamily="34" charset="0"/>
              </a:rPr>
              <a:t>ؘ</a:t>
            </a:r>
            <a:r>
              <a:rPr lang="en-US" sz="1800">
                <a:solidFill>
                  <a:schemeClr val="tx2"/>
                </a:solidFill>
                <a:latin typeface="Franklin Gothic Heavy" panose="020B0903020102020204" pitchFamily="34" charset="0"/>
              </a:rPr>
              <a:t> – 2022 </a:t>
            </a:r>
            <a:endParaRPr lang="en-US" sz="1800" kern="1200">
              <a:solidFill>
                <a:schemeClr val="tx2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46DBFA-FBB7-4594-8B55-79B081FF69A4}"/>
              </a:ext>
            </a:extLst>
          </p:cNvPr>
          <p:cNvSpPr txBox="1"/>
          <p:nvPr userDrawn="1"/>
        </p:nvSpPr>
        <p:spPr>
          <a:xfrm>
            <a:off x="9957179" y="6583855"/>
            <a:ext cx="15440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© Leavitt Partners 2019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8F0D4BAD-5B03-47FB-BA6D-7342FC8F0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4982"/>
          <a:stretch/>
        </p:blipFill>
        <p:spPr>
          <a:xfrm>
            <a:off x="-3" y="0"/>
            <a:ext cx="1633839" cy="6858000"/>
          </a:xfrm>
          <a:prstGeom prst="rect">
            <a:avLst/>
          </a:prstGeom>
        </p:spPr>
      </p:pic>
      <p:sp>
        <p:nvSpPr>
          <p:cNvPr id="42" name="Freeform 9">
            <a:extLst>
              <a:ext uri="{FF2B5EF4-FFF2-40B4-BE49-F238E27FC236}">
                <a16:creationId xmlns:a16="http://schemas.microsoft.com/office/drawing/2014/main" id="{0C5E8138-F9FD-470F-8697-A2B9D2AD22E4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564691" y="2108441"/>
            <a:ext cx="747335" cy="635145"/>
          </a:xfrm>
          <a:prstGeom prst="hexagon">
            <a:avLst/>
          </a:prstGeom>
          <a:solidFill>
            <a:schemeClr val="bg2">
              <a:lumMod val="40000"/>
              <a:lumOff val="60000"/>
            </a:schemeClr>
          </a:solidFill>
          <a:ln w="57150">
            <a:solidFill>
              <a:schemeClr val="bg2">
                <a:lumMod val="40000"/>
                <a:lumOff val="60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sp>
        <p:nvSpPr>
          <p:cNvPr id="43" name="Freeform 9">
            <a:extLst>
              <a:ext uri="{FF2B5EF4-FFF2-40B4-BE49-F238E27FC236}">
                <a16:creationId xmlns:a16="http://schemas.microsoft.com/office/drawing/2014/main" id="{5BA6DE89-0676-432F-822B-71345625FEE4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982573" y="1491091"/>
            <a:ext cx="747335" cy="635145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sp>
        <p:nvSpPr>
          <p:cNvPr id="44" name="Freeform 9">
            <a:extLst>
              <a:ext uri="{FF2B5EF4-FFF2-40B4-BE49-F238E27FC236}">
                <a16:creationId xmlns:a16="http://schemas.microsoft.com/office/drawing/2014/main" id="{B20639C7-53E2-49AF-BAA6-6890694E94CE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719881" y="760440"/>
            <a:ext cx="747335" cy="635145"/>
          </a:xfrm>
          <a:prstGeom prst="hexagon">
            <a:avLst/>
          </a:prstGeom>
          <a:solidFill>
            <a:schemeClr val="bg2">
              <a:lumMod val="40000"/>
              <a:lumOff val="60000"/>
            </a:schemeClr>
          </a:solidFill>
          <a:ln w="57150">
            <a:solidFill>
              <a:schemeClr val="bg2">
                <a:lumMod val="40000"/>
                <a:lumOff val="60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sp>
        <p:nvSpPr>
          <p:cNvPr id="45" name="Freeform 9">
            <a:extLst>
              <a:ext uri="{FF2B5EF4-FFF2-40B4-BE49-F238E27FC236}">
                <a16:creationId xmlns:a16="http://schemas.microsoft.com/office/drawing/2014/main" id="{15760CBE-BBA5-4BE4-B40A-FD332685138C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1137763" y="143090"/>
            <a:ext cx="747335" cy="635145"/>
          </a:xfrm>
          <a:prstGeom prst="hexagon">
            <a:avLst/>
          </a:prstGeom>
          <a:solidFill>
            <a:schemeClr val="bg1"/>
          </a:solidFill>
          <a:ln w="57150">
            <a:solidFill>
              <a:srgbClr val="193560"/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 dirty="0"/>
          </a:p>
        </p:txBody>
      </p:sp>
      <p:pic>
        <p:nvPicPr>
          <p:cNvPr id="46" name="Graphic 45" descr="Man with cane">
            <a:hlinkClick r:id="" action="ppaction://noaction"/>
            <a:extLst>
              <a:ext uri="{FF2B5EF4-FFF2-40B4-BE49-F238E27FC236}">
                <a16:creationId xmlns:a16="http://schemas.microsoft.com/office/drawing/2014/main" id="{E68990B6-E9B9-4614-822F-39B9CC87DB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9740" y="753393"/>
            <a:ext cx="645104" cy="645102"/>
          </a:xfrm>
          <a:prstGeom prst="rect">
            <a:avLst/>
          </a:prstGeom>
        </p:spPr>
      </p:pic>
      <p:pic>
        <p:nvPicPr>
          <p:cNvPr id="47" name="Graphic 46" descr="Open hand">
            <a:hlinkClick r:id="" action="ppaction://noaction"/>
            <a:extLst>
              <a:ext uri="{FF2B5EF4-FFF2-40B4-BE49-F238E27FC236}">
                <a16:creationId xmlns:a16="http://schemas.microsoft.com/office/drawing/2014/main" id="{7B6BE34D-F649-451E-9351-587181DFCD2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100200" y="1696876"/>
            <a:ext cx="533146" cy="533146"/>
          </a:xfrm>
          <a:prstGeom prst="rect">
            <a:avLst/>
          </a:prstGeom>
        </p:spPr>
      </p:pic>
      <p:pic>
        <p:nvPicPr>
          <p:cNvPr id="48" name="Graphic 47" descr="Heart with pulse">
            <a:hlinkClick r:id="" action="ppaction://noaction"/>
            <a:extLst>
              <a:ext uri="{FF2B5EF4-FFF2-40B4-BE49-F238E27FC236}">
                <a16:creationId xmlns:a16="http://schemas.microsoft.com/office/drawing/2014/main" id="{79DA2BA5-DFF7-4BDA-9C52-13E15A5B132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1121635" y="1471450"/>
            <a:ext cx="469210" cy="469210"/>
          </a:xfrm>
          <a:prstGeom prst="rect">
            <a:avLst/>
          </a:prstGeom>
        </p:spPr>
      </p:pic>
      <p:pic>
        <p:nvPicPr>
          <p:cNvPr id="49" name="Graphic 48" descr="Repeat">
            <a:hlinkClick r:id="" action="ppaction://noaction"/>
            <a:extLst>
              <a:ext uri="{FF2B5EF4-FFF2-40B4-BE49-F238E27FC236}">
                <a16:creationId xmlns:a16="http://schemas.microsoft.com/office/drawing/2014/main" id="{5808CC8A-A7B8-4D6F-AF43-DA2449B8ACE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616985" y="2098098"/>
            <a:ext cx="645104" cy="645102"/>
          </a:xfrm>
          <a:prstGeom prst="rect">
            <a:avLst/>
          </a:prstGeom>
        </p:spPr>
      </p:pic>
      <p:sp>
        <p:nvSpPr>
          <p:cNvPr id="50" name="Freeform 9">
            <a:extLst>
              <a:ext uri="{FF2B5EF4-FFF2-40B4-BE49-F238E27FC236}">
                <a16:creationId xmlns:a16="http://schemas.microsoft.com/office/drawing/2014/main" id="{177D8C25-E9C3-4FB2-8DA8-4BD0E75DA2AB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247942" y="4715351"/>
            <a:ext cx="747335" cy="635145"/>
          </a:xfrm>
          <a:prstGeom prst="hexagon">
            <a:avLst/>
          </a:prstGeom>
          <a:solidFill>
            <a:schemeClr val="bg2">
              <a:lumMod val="40000"/>
              <a:lumOff val="60000"/>
            </a:schemeClr>
          </a:solidFill>
          <a:ln w="57150">
            <a:solidFill>
              <a:schemeClr val="bg2">
                <a:lumMod val="40000"/>
                <a:lumOff val="60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51" name="Graphic 50" descr="Document">
            <a:hlinkClick r:id="" action="ppaction://noaction"/>
            <a:extLst>
              <a:ext uri="{FF2B5EF4-FFF2-40B4-BE49-F238E27FC236}">
                <a16:creationId xmlns:a16="http://schemas.microsoft.com/office/drawing/2014/main" id="{095E0AE3-27A1-4839-8517-18E499BCA5F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305096" y="4715829"/>
            <a:ext cx="645102" cy="645102"/>
          </a:xfrm>
          <a:prstGeom prst="rect">
            <a:avLst/>
          </a:prstGeom>
        </p:spPr>
      </p:pic>
      <p:sp>
        <p:nvSpPr>
          <p:cNvPr id="52" name="Freeform 9">
            <a:extLst>
              <a:ext uri="{FF2B5EF4-FFF2-40B4-BE49-F238E27FC236}">
                <a16:creationId xmlns:a16="http://schemas.microsoft.com/office/drawing/2014/main" id="{DB343F6D-6FCF-4A29-B466-9153A5B367E4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691941" y="4111141"/>
            <a:ext cx="747335" cy="635145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53" name="Graphic 52" descr="Piggy Bank">
            <a:hlinkClick r:id="" action="ppaction://noaction"/>
            <a:extLst>
              <a:ext uri="{FF2B5EF4-FFF2-40B4-BE49-F238E27FC236}">
                <a16:creationId xmlns:a16="http://schemas.microsoft.com/office/drawing/2014/main" id="{0E06F5EC-5E57-4520-813D-CC6B4F91E28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758485" y="4101079"/>
            <a:ext cx="645102" cy="645102"/>
          </a:xfrm>
          <a:prstGeom prst="rect">
            <a:avLst/>
          </a:prstGeom>
        </p:spPr>
      </p:pic>
      <p:sp>
        <p:nvSpPr>
          <p:cNvPr id="54" name="Freeform 9">
            <a:extLst>
              <a:ext uri="{FF2B5EF4-FFF2-40B4-BE49-F238E27FC236}">
                <a16:creationId xmlns:a16="http://schemas.microsoft.com/office/drawing/2014/main" id="{1698A9AA-8AFA-4606-963D-E140122A424D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838354" y="2807383"/>
            <a:ext cx="747335" cy="635145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55" name="Graphic 54" descr="Smart Phone">
            <a:hlinkClick r:id="" action="ppaction://noaction"/>
            <a:extLst>
              <a:ext uri="{FF2B5EF4-FFF2-40B4-BE49-F238E27FC236}">
                <a16:creationId xmlns:a16="http://schemas.microsoft.com/office/drawing/2014/main" id="{23313C1D-5770-4209-B9BA-3635BA2B299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880827" y="2796248"/>
            <a:ext cx="645102" cy="645102"/>
          </a:xfrm>
          <a:prstGeom prst="rect">
            <a:avLst/>
          </a:prstGeom>
        </p:spPr>
      </p:pic>
      <p:sp>
        <p:nvSpPr>
          <p:cNvPr id="56" name="Freeform 9">
            <a:extLst>
              <a:ext uri="{FF2B5EF4-FFF2-40B4-BE49-F238E27FC236}">
                <a16:creationId xmlns:a16="http://schemas.microsoft.com/office/drawing/2014/main" id="{F4C9F4CC-BA2A-4D46-A681-402EAECCDC25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425190" y="3423639"/>
            <a:ext cx="747335" cy="635145"/>
          </a:xfrm>
          <a:prstGeom prst="hexagon">
            <a:avLst/>
          </a:prstGeom>
          <a:solidFill>
            <a:schemeClr val="bg2">
              <a:lumMod val="40000"/>
              <a:lumOff val="60000"/>
            </a:schemeClr>
          </a:solidFill>
          <a:ln w="57150">
            <a:solidFill>
              <a:schemeClr val="bg2">
                <a:lumMod val="40000"/>
                <a:lumOff val="60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57" name="Graphic 56" descr="Group of people">
            <a:hlinkClick r:id="" action="ppaction://noaction"/>
            <a:extLst>
              <a:ext uri="{FF2B5EF4-FFF2-40B4-BE49-F238E27FC236}">
                <a16:creationId xmlns:a16="http://schemas.microsoft.com/office/drawing/2014/main" id="{7E3A5E01-33F1-4607-8639-5A06BF37E7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 b="33378"/>
          <a:stretch/>
        </p:blipFill>
        <p:spPr>
          <a:xfrm>
            <a:off x="372532" y="3440127"/>
            <a:ext cx="825520" cy="549962"/>
          </a:xfrm>
          <a:prstGeom prst="rect">
            <a:avLst/>
          </a:prstGeom>
        </p:spPr>
      </p:pic>
      <p:sp>
        <p:nvSpPr>
          <p:cNvPr id="58" name="Freeform 9">
            <a:extLst>
              <a:ext uri="{FF2B5EF4-FFF2-40B4-BE49-F238E27FC236}">
                <a16:creationId xmlns:a16="http://schemas.microsoft.com/office/drawing/2014/main" id="{BB7C4613-BFDB-4E9E-9766-B4F38C504378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479084" y="5413367"/>
            <a:ext cx="747335" cy="635145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59" name="Graphic 58" descr="Flask">
            <a:hlinkClick r:id="" action="ppaction://noaction"/>
            <a:extLst>
              <a:ext uri="{FF2B5EF4-FFF2-40B4-BE49-F238E27FC236}">
                <a16:creationId xmlns:a16="http://schemas.microsoft.com/office/drawing/2014/main" id="{24D4F73D-DE86-437C-B96E-E7D81323A0EA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528008" y="5410614"/>
            <a:ext cx="645102" cy="645102"/>
          </a:xfrm>
          <a:prstGeom prst="rect">
            <a:avLst/>
          </a:prstGeom>
        </p:spPr>
      </p:pic>
      <p:sp>
        <p:nvSpPr>
          <p:cNvPr id="60" name="Freeform 9">
            <a:extLst>
              <a:ext uri="{FF2B5EF4-FFF2-40B4-BE49-F238E27FC236}">
                <a16:creationId xmlns:a16="http://schemas.microsoft.com/office/drawing/2014/main" id="{1D717144-AE95-47A7-8BC5-26160C7B42DE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74850" y="6021505"/>
            <a:ext cx="747335" cy="635145"/>
          </a:xfrm>
          <a:prstGeom prst="hexagon">
            <a:avLst/>
          </a:prstGeom>
          <a:solidFill>
            <a:schemeClr val="bg1"/>
          </a:solidFill>
          <a:ln w="57150">
            <a:solidFill>
              <a:srgbClr val="193560"/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sp>
        <p:nvSpPr>
          <p:cNvPr id="61" name="TextBox 60">
            <a:hlinkClick r:id="" action="ppaction://noaction"/>
            <a:extLst>
              <a:ext uri="{FF2B5EF4-FFF2-40B4-BE49-F238E27FC236}">
                <a16:creationId xmlns:a16="http://schemas.microsoft.com/office/drawing/2014/main" id="{D0B798F1-6FA9-464B-8724-92159369AAE4}"/>
              </a:ext>
            </a:extLst>
          </p:cNvPr>
          <p:cNvSpPr txBox="1"/>
          <p:nvPr userDrawn="1"/>
        </p:nvSpPr>
        <p:spPr>
          <a:xfrm>
            <a:off x="1136316" y="327203"/>
            <a:ext cx="722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HOME</a:t>
            </a:r>
          </a:p>
        </p:txBody>
      </p:sp>
    </p:spTree>
    <p:extLst>
      <p:ext uri="{BB962C8B-B14F-4D97-AF65-F5344CB8AC3E}">
        <p14:creationId xmlns:p14="http://schemas.microsoft.com/office/powerpoint/2010/main" val="411856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7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>
            <a:extLst>
              <a:ext uri="{FF2B5EF4-FFF2-40B4-BE49-F238E27FC236}">
                <a16:creationId xmlns:a16="http://schemas.microsoft.com/office/drawing/2014/main" id="{86CBFA4A-0345-4482-9C8A-82811B3998CE}"/>
              </a:ext>
            </a:extLst>
          </p:cNvPr>
          <p:cNvSpPr/>
          <p:nvPr userDrawn="1"/>
        </p:nvSpPr>
        <p:spPr>
          <a:xfrm>
            <a:off x="0" y="0"/>
            <a:ext cx="12161838" cy="6858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C6F64E-D845-4B38-8506-FA9BF6CBBEB4}"/>
              </a:ext>
            </a:extLst>
          </p:cNvPr>
          <p:cNvSpPr/>
          <p:nvPr userDrawn="1"/>
        </p:nvSpPr>
        <p:spPr>
          <a:xfrm>
            <a:off x="1966913" y="1593527"/>
            <a:ext cx="7161212" cy="3747146"/>
          </a:xfrm>
          <a:prstGeom prst="rect">
            <a:avLst/>
          </a:prstGeom>
          <a:solidFill>
            <a:srgbClr val="FFFFFF">
              <a:alpha val="5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595BC47-E478-47C1-9243-3446B1F574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96307" y="1745927"/>
            <a:ext cx="7161212" cy="3747146"/>
          </a:xfrm>
          <a:prstGeom prst="rect">
            <a:avLst/>
          </a:prstGeom>
          <a:solidFill>
            <a:srgbClr val="FFFFFF">
              <a:alpha val="52941"/>
            </a:srgbClr>
          </a:solidFill>
        </p:spPr>
        <p:txBody>
          <a:bodyPr anchor="ctr" anchorCtr="0"/>
          <a:lstStyle>
            <a:lvl1pPr marL="0" indent="0" algn="ctr">
              <a:buNone/>
              <a:defRPr sz="36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Enter quote.</a:t>
            </a:r>
          </a:p>
        </p:txBody>
      </p:sp>
    </p:spTree>
    <p:extLst>
      <p:ext uri="{BB962C8B-B14F-4D97-AF65-F5344CB8AC3E}">
        <p14:creationId xmlns:p14="http://schemas.microsoft.com/office/powerpoint/2010/main" val="2280410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9EC88170-BFF6-4C47-836D-20767EBE24CD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019803"/>
            <a:ext cx="12161838" cy="838198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lIns="68577" tIns="34289" rIns="68577" bIns="34289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pitchFamily="-112" charset="-128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281CE4D-B924-445B-A251-F2A68EFFF1B2}"/>
              </a:ext>
            </a:extLst>
          </p:cNvPr>
          <p:cNvGrpSpPr/>
          <p:nvPr userDrawn="1"/>
        </p:nvGrpSpPr>
        <p:grpSpPr>
          <a:xfrm>
            <a:off x="3023505" y="1870208"/>
            <a:ext cx="6113240" cy="2277927"/>
            <a:chOff x="2895242" y="2164723"/>
            <a:chExt cx="6113240" cy="2277927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6D84880-164F-479F-A8A0-1C2EFD55B3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2239" y="3216039"/>
              <a:ext cx="3706243" cy="1087343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5D5F284-E00B-4AAB-BAE7-3094EC1015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5242" y="2164723"/>
              <a:ext cx="2272292" cy="2277927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DDD9B6A-70A2-47DC-8978-3ED442EB1AE8}"/>
                </a:ext>
              </a:extLst>
            </p:cNvPr>
            <p:cNvSpPr txBox="1"/>
            <p:nvPr userDrawn="1"/>
          </p:nvSpPr>
          <p:spPr>
            <a:xfrm>
              <a:off x="5302239" y="2551126"/>
              <a:ext cx="3706243" cy="561692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algn="l" defTabSz="685800"/>
              <a:r>
                <a:rPr lang="en-US" sz="3200">
                  <a:solidFill>
                    <a:srgbClr val="687DA1"/>
                  </a:solidFill>
                  <a:latin typeface="+mj-lt"/>
                </a:rPr>
                <a:t>Smart on Value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B5443E4-3DDB-4775-8927-995FC827AF28}"/>
                </a:ext>
              </a:extLst>
            </p:cNvPr>
            <p:cNvCxnSpPr/>
            <p:nvPr userDrawn="1"/>
          </p:nvCxnSpPr>
          <p:spPr>
            <a:xfrm>
              <a:off x="5106323" y="2275715"/>
              <a:ext cx="0" cy="20559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3F46533D-AD6A-45BE-A571-503B5D1E5B86}"/>
              </a:ext>
            </a:extLst>
          </p:cNvPr>
          <p:cNvSpPr txBox="1"/>
          <p:nvPr userDrawn="1"/>
        </p:nvSpPr>
        <p:spPr>
          <a:xfrm>
            <a:off x="5434686" y="6312938"/>
            <a:ext cx="2172261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0" algn="l" defTabSz="914400" rtl="0" eaLnBrk="1" latinLnBrk="0" hangingPunct="1"/>
            <a:r>
              <a:rPr lang="en-US" sz="1600" b="1" kern="1200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www.leavittpartners.com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6F94DA-E244-4B2A-A686-2CB21EDE214E}"/>
              </a:ext>
            </a:extLst>
          </p:cNvPr>
          <p:cNvSpPr/>
          <p:nvPr userDrawn="1"/>
        </p:nvSpPr>
        <p:spPr>
          <a:xfrm>
            <a:off x="1145924" y="6289855"/>
            <a:ext cx="26489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801-538-5082 </a:t>
            </a:r>
            <a:endParaRPr lang="en-US" sz="1600" b="1">
              <a:solidFill>
                <a:schemeClr val="bg1"/>
              </a:solidFill>
            </a:endParaRPr>
          </a:p>
        </p:txBody>
      </p:sp>
      <p:pic>
        <p:nvPicPr>
          <p:cNvPr id="26" name="Graphic 25" descr="Receiver">
            <a:extLst>
              <a:ext uri="{FF2B5EF4-FFF2-40B4-BE49-F238E27FC236}">
                <a16:creationId xmlns:a16="http://schemas.microsoft.com/office/drawing/2014/main" id="{F284A1E3-594C-46C4-9E33-25716966AD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792802">
            <a:off x="700284" y="6184812"/>
            <a:ext cx="548640" cy="548640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7A09837F-FA27-44DB-B574-A3838D329B5B}"/>
              </a:ext>
            </a:extLst>
          </p:cNvPr>
          <p:cNvGrpSpPr/>
          <p:nvPr userDrawn="1"/>
        </p:nvGrpSpPr>
        <p:grpSpPr>
          <a:xfrm>
            <a:off x="4691825" y="6128033"/>
            <a:ext cx="685280" cy="685280"/>
            <a:chOff x="7281721" y="4553642"/>
            <a:chExt cx="685280" cy="685280"/>
          </a:xfrm>
          <a:solidFill>
            <a:schemeClr val="bg1"/>
          </a:solidFill>
        </p:grpSpPr>
        <p:pic>
          <p:nvPicPr>
            <p:cNvPr id="28" name="Graphic 27" descr="Monitor">
              <a:extLst>
                <a:ext uri="{FF2B5EF4-FFF2-40B4-BE49-F238E27FC236}">
                  <a16:creationId xmlns:a16="http://schemas.microsoft.com/office/drawing/2014/main" id="{A1F71A06-5DF0-4630-9A1C-7D0125BFEA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281721" y="4553642"/>
              <a:ext cx="685280" cy="685280"/>
            </a:xfrm>
            <a:prstGeom prst="rect">
              <a:avLst/>
            </a:prstGeom>
          </p:spPr>
        </p:pic>
        <p:pic>
          <p:nvPicPr>
            <p:cNvPr id="29" name="Graphic 28" descr="World">
              <a:extLst>
                <a:ext uri="{FF2B5EF4-FFF2-40B4-BE49-F238E27FC236}">
                  <a16:creationId xmlns:a16="http://schemas.microsoft.com/office/drawing/2014/main" id="{60708FEA-ADBD-40F6-88E5-A937F7F4C1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453041" y="4678564"/>
              <a:ext cx="342640" cy="342640"/>
            </a:xfrm>
            <a:prstGeom prst="rect">
              <a:avLst/>
            </a:prstGeom>
          </p:spPr>
        </p:pic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02012BB0-DA42-43DE-AF3B-B46348710A22}"/>
              </a:ext>
            </a:extLst>
          </p:cNvPr>
          <p:cNvSpPr/>
          <p:nvPr userDrawn="1"/>
        </p:nvSpPr>
        <p:spPr>
          <a:xfrm>
            <a:off x="0" y="5725284"/>
            <a:ext cx="67964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algn="l" defTabSz="914400" rtl="0" eaLnBrk="1" latinLnBrk="0" hangingPunct="1"/>
            <a:r>
              <a:rPr lang="en-US" sz="1600" b="1" kern="1200">
                <a:solidFill>
                  <a:schemeClr val="accent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 Offices in Salt Lake City, Chicago, and Washington, D.C. </a:t>
            </a:r>
            <a:endParaRPr lang="en-US" sz="1600" b="1" kern="1200">
              <a:solidFill>
                <a:schemeClr val="accent1"/>
              </a:solidFill>
              <a:effectLst/>
              <a:latin typeface="Calibri Light" panose="020F0302020204030204" pitchFamily="34" charset="0"/>
            </a:endParaRPr>
          </a:p>
        </p:txBody>
      </p:sp>
      <p:pic>
        <p:nvPicPr>
          <p:cNvPr id="31" name="Picture 14" descr="Image result for twitter icon white">
            <a:extLst>
              <a:ext uri="{FF2B5EF4-FFF2-40B4-BE49-F238E27FC236}">
                <a16:creationId xmlns:a16="http://schemas.microsoft.com/office/drawing/2014/main" id="{9784587D-A490-4807-8D00-5AC54C9BF0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846" y="6203536"/>
            <a:ext cx="537739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F32EC24D-CA7E-411B-862D-176C8FFEE85B}"/>
              </a:ext>
            </a:extLst>
          </p:cNvPr>
          <p:cNvSpPr txBox="1"/>
          <p:nvPr userDrawn="1"/>
        </p:nvSpPr>
        <p:spPr>
          <a:xfrm>
            <a:off x="9733254" y="6286555"/>
            <a:ext cx="1529265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0" algn="l" defTabSz="914400" rtl="0" eaLnBrk="1" latinLnBrk="0" hangingPunct="1"/>
            <a:r>
              <a:rPr lang="en-US" sz="1600" b="1" kern="1200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@</a:t>
            </a:r>
            <a:r>
              <a:rPr lang="en-US" sz="1600" b="1" kern="1200" err="1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LeavittPartners</a:t>
            </a:r>
            <a:endParaRPr lang="en-US" sz="1600" b="1" kern="1200">
              <a:solidFill>
                <a:schemeClr val="bg1"/>
              </a:solidFill>
              <a:effectLst/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23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USE FOR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>
            <a:extLst>
              <a:ext uri="{FF2B5EF4-FFF2-40B4-BE49-F238E27FC236}">
                <a16:creationId xmlns:a16="http://schemas.microsoft.com/office/drawing/2014/main" id="{A6448930-06CD-496B-AC89-A49077E264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4982" t="1369"/>
          <a:stretch/>
        </p:blipFill>
        <p:spPr>
          <a:xfrm>
            <a:off x="-3" y="0"/>
            <a:ext cx="1633839" cy="6858000"/>
          </a:xfrm>
          <a:prstGeom prst="rect">
            <a:avLst/>
          </a:prstGeom>
        </p:spPr>
      </p:pic>
      <p:sp>
        <p:nvSpPr>
          <p:cNvPr id="7" name="Flowchart: Manual Input 6">
            <a:extLst>
              <a:ext uri="{FF2B5EF4-FFF2-40B4-BE49-F238E27FC236}">
                <a16:creationId xmlns:a16="http://schemas.microsoft.com/office/drawing/2014/main" id="{777035E4-0850-4521-9067-59B256478136}"/>
              </a:ext>
            </a:extLst>
          </p:cNvPr>
          <p:cNvSpPr/>
          <p:nvPr userDrawn="1"/>
        </p:nvSpPr>
        <p:spPr>
          <a:xfrm rot="16200000" flipH="1">
            <a:off x="11606940" y="6303100"/>
            <a:ext cx="286678" cy="823121"/>
          </a:xfrm>
          <a:prstGeom prst="flowChartManualInpu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1B40CD-0932-4D43-819F-0D0DF9B000C5}"/>
              </a:ext>
            </a:extLst>
          </p:cNvPr>
          <p:cNvSpPr txBox="1"/>
          <p:nvPr userDrawn="1"/>
        </p:nvSpPr>
        <p:spPr>
          <a:xfrm>
            <a:off x="11561438" y="6599245"/>
            <a:ext cx="377682" cy="230830"/>
          </a:xfrm>
          <a:prstGeom prst="rect">
            <a:avLst/>
          </a:prstGeom>
          <a:noFill/>
        </p:spPr>
        <p:txBody>
          <a:bodyPr wrap="square" lIns="68577" tIns="34289" rIns="68577" bIns="34289" rtlCol="0">
            <a:spAutoFit/>
          </a:bodyPr>
          <a:lstStyle/>
          <a:p>
            <a:pPr algn="r" defTabSz="685800"/>
            <a:fld id="{879E2ECD-52C4-4036-9BD3-F4AEC1C18931}" type="slidenum">
              <a:rPr lang="en-US" sz="1050">
                <a:solidFill>
                  <a:schemeClr val="bg1"/>
                </a:solidFill>
              </a:rPr>
              <a:pPr algn="r" defTabSz="685800"/>
              <a:t>‹#›</a:t>
            </a:fld>
            <a:endParaRPr lang="en-US" sz="1050">
              <a:solidFill>
                <a:schemeClr val="bg1"/>
              </a:solidFill>
            </a:endParaRPr>
          </a:p>
        </p:txBody>
      </p:sp>
      <p:sp>
        <p:nvSpPr>
          <p:cNvPr id="25" name="Freeform 9">
            <a:extLst>
              <a:ext uri="{FF2B5EF4-FFF2-40B4-BE49-F238E27FC236}">
                <a16:creationId xmlns:a16="http://schemas.microsoft.com/office/drawing/2014/main" id="{004516C1-2115-4712-8C1F-5EE6E4626B83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564691" y="2108441"/>
            <a:ext cx="747335" cy="635145"/>
          </a:xfrm>
          <a:prstGeom prst="hexagon">
            <a:avLst/>
          </a:prstGeom>
          <a:solidFill>
            <a:schemeClr val="bg2">
              <a:lumMod val="75000"/>
            </a:schemeClr>
          </a:solidFill>
          <a:ln w="57150">
            <a:solidFill>
              <a:schemeClr val="bg2">
                <a:lumMod val="75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sp>
        <p:nvSpPr>
          <p:cNvPr id="26" name="Freeform 9">
            <a:extLst>
              <a:ext uri="{FF2B5EF4-FFF2-40B4-BE49-F238E27FC236}">
                <a16:creationId xmlns:a16="http://schemas.microsoft.com/office/drawing/2014/main" id="{21A87428-5B61-40CD-B018-F1D9A80CBE1D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982573" y="1491091"/>
            <a:ext cx="747335" cy="635145"/>
          </a:xfrm>
          <a:prstGeom prst="hexagon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sp>
        <p:nvSpPr>
          <p:cNvPr id="28" name="Freeform 9">
            <a:extLst>
              <a:ext uri="{FF2B5EF4-FFF2-40B4-BE49-F238E27FC236}">
                <a16:creationId xmlns:a16="http://schemas.microsoft.com/office/drawing/2014/main" id="{93C285FC-F1DB-496D-880E-402D8913D393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719881" y="760440"/>
            <a:ext cx="747335" cy="635145"/>
          </a:xfrm>
          <a:prstGeom prst="hexagon">
            <a:avLst/>
          </a:prstGeom>
          <a:solidFill>
            <a:schemeClr val="bg2">
              <a:lumMod val="75000"/>
            </a:schemeClr>
          </a:solidFill>
          <a:ln w="57150">
            <a:solidFill>
              <a:schemeClr val="bg2">
                <a:lumMod val="75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sp>
        <p:nvSpPr>
          <p:cNvPr id="29" name="Freeform 9">
            <a:extLst>
              <a:ext uri="{FF2B5EF4-FFF2-40B4-BE49-F238E27FC236}">
                <a16:creationId xmlns:a16="http://schemas.microsoft.com/office/drawing/2014/main" id="{3BD5D308-F170-4AB7-ADBB-16A4D110173E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1137763" y="143090"/>
            <a:ext cx="747335" cy="635145"/>
          </a:xfrm>
          <a:prstGeom prst="hexagon">
            <a:avLst/>
          </a:prstGeom>
          <a:solidFill>
            <a:schemeClr val="bg1"/>
          </a:solidFill>
          <a:ln w="57150">
            <a:solidFill>
              <a:srgbClr val="193560"/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 dirty="0"/>
          </a:p>
        </p:txBody>
      </p:sp>
      <p:pic>
        <p:nvPicPr>
          <p:cNvPr id="39" name="Graphic 38" descr="Man with cane">
            <a:hlinkClick r:id="" action="ppaction://noaction"/>
            <a:extLst>
              <a:ext uri="{FF2B5EF4-FFF2-40B4-BE49-F238E27FC236}">
                <a16:creationId xmlns:a16="http://schemas.microsoft.com/office/drawing/2014/main" id="{30B5D088-68C0-496D-967E-A1E05D070D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9740" y="753393"/>
            <a:ext cx="645104" cy="645102"/>
          </a:xfrm>
          <a:prstGeom prst="rect">
            <a:avLst/>
          </a:prstGeom>
        </p:spPr>
      </p:pic>
      <p:pic>
        <p:nvPicPr>
          <p:cNvPr id="40" name="Graphic 39" descr="Open hand">
            <a:hlinkClick r:id="" action="ppaction://noaction"/>
            <a:extLst>
              <a:ext uri="{FF2B5EF4-FFF2-40B4-BE49-F238E27FC236}">
                <a16:creationId xmlns:a16="http://schemas.microsoft.com/office/drawing/2014/main" id="{38773C91-5306-4D67-9304-27C580A1BDC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100200" y="1696876"/>
            <a:ext cx="533146" cy="533146"/>
          </a:xfrm>
          <a:prstGeom prst="rect">
            <a:avLst/>
          </a:prstGeom>
        </p:spPr>
      </p:pic>
      <p:pic>
        <p:nvPicPr>
          <p:cNvPr id="41" name="Graphic 40" descr="Heart with pulse">
            <a:hlinkClick r:id="" action="ppaction://noaction"/>
            <a:extLst>
              <a:ext uri="{FF2B5EF4-FFF2-40B4-BE49-F238E27FC236}">
                <a16:creationId xmlns:a16="http://schemas.microsoft.com/office/drawing/2014/main" id="{6C7B8D68-0F21-4264-8607-87523A8CB83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1121635" y="1471450"/>
            <a:ext cx="469210" cy="469210"/>
          </a:xfrm>
          <a:prstGeom prst="rect">
            <a:avLst/>
          </a:prstGeom>
        </p:spPr>
      </p:pic>
      <p:pic>
        <p:nvPicPr>
          <p:cNvPr id="42" name="Graphic 41" descr="Repeat">
            <a:hlinkClick r:id="" action="ppaction://noaction"/>
            <a:extLst>
              <a:ext uri="{FF2B5EF4-FFF2-40B4-BE49-F238E27FC236}">
                <a16:creationId xmlns:a16="http://schemas.microsoft.com/office/drawing/2014/main" id="{CF1910A9-39E4-45BC-9940-333AF87DAD2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616985" y="2098098"/>
            <a:ext cx="645104" cy="645102"/>
          </a:xfrm>
          <a:prstGeom prst="rect">
            <a:avLst/>
          </a:prstGeom>
        </p:spPr>
      </p:pic>
      <p:sp>
        <p:nvSpPr>
          <p:cNvPr id="43" name="Freeform 9">
            <a:extLst>
              <a:ext uri="{FF2B5EF4-FFF2-40B4-BE49-F238E27FC236}">
                <a16:creationId xmlns:a16="http://schemas.microsoft.com/office/drawing/2014/main" id="{EE5A0C24-9785-418A-90C3-B133FDA91C87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247942" y="4715351"/>
            <a:ext cx="747335" cy="635145"/>
          </a:xfrm>
          <a:prstGeom prst="hexagon">
            <a:avLst/>
          </a:prstGeom>
          <a:solidFill>
            <a:schemeClr val="bg2">
              <a:lumMod val="75000"/>
            </a:schemeClr>
          </a:solidFill>
          <a:ln w="57150">
            <a:solidFill>
              <a:schemeClr val="bg2">
                <a:lumMod val="75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44" name="Graphic 43" descr="Document">
            <a:hlinkClick r:id="" action="ppaction://noaction"/>
            <a:extLst>
              <a:ext uri="{FF2B5EF4-FFF2-40B4-BE49-F238E27FC236}">
                <a16:creationId xmlns:a16="http://schemas.microsoft.com/office/drawing/2014/main" id="{ED3347A5-5EB6-4B88-BBC9-EB8C86BF9D2B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305096" y="4715829"/>
            <a:ext cx="645102" cy="645102"/>
          </a:xfrm>
          <a:prstGeom prst="rect">
            <a:avLst/>
          </a:prstGeom>
        </p:spPr>
      </p:pic>
      <p:sp>
        <p:nvSpPr>
          <p:cNvPr id="45" name="Freeform 9">
            <a:extLst>
              <a:ext uri="{FF2B5EF4-FFF2-40B4-BE49-F238E27FC236}">
                <a16:creationId xmlns:a16="http://schemas.microsoft.com/office/drawing/2014/main" id="{D98BB189-C3AD-43B9-9DCE-CE405E171646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691941" y="4111141"/>
            <a:ext cx="747335" cy="635145"/>
          </a:xfrm>
          <a:prstGeom prst="hexagon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46" name="Graphic 45" descr="Piggy Bank">
            <a:hlinkClick r:id="" action="ppaction://noaction"/>
            <a:extLst>
              <a:ext uri="{FF2B5EF4-FFF2-40B4-BE49-F238E27FC236}">
                <a16:creationId xmlns:a16="http://schemas.microsoft.com/office/drawing/2014/main" id="{E78DF4C6-5053-4DFE-992F-E1A15D177B5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758485" y="4101079"/>
            <a:ext cx="645102" cy="645102"/>
          </a:xfrm>
          <a:prstGeom prst="rect">
            <a:avLst/>
          </a:prstGeom>
        </p:spPr>
      </p:pic>
      <p:sp>
        <p:nvSpPr>
          <p:cNvPr id="47" name="Freeform 9">
            <a:extLst>
              <a:ext uri="{FF2B5EF4-FFF2-40B4-BE49-F238E27FC236}">
                <a16:creationId xmlns:a16="http://schemas.microsoft.com/office/drawing/2014/main" id="{F7DC1EF7-42D0-4C54-9303-1CA046D9B19A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838354" y="2807383"/>
            <a:ext cx="747335" cy="635145"/>
          </a:xfrm>
          <a:prstGeom prst="hexagon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48" name="Graphic 47" descr="Smart Phone">
            <a:hlinkClick r:id="" action="ppaction://noaction"/>
            <a:extLst>
              <a:ext uri="{FF2B5EF4-FFF2-40B4-BE49-F238E27FC236}">
                <a16:creationId xmlns:a16="http://schemas.microsoft.com/office/drawing/2014/main" id="{6AC0F4A2-6F24-46AD-8677-D3D07C0FB4E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880827" y="2796248"/>
            <a:ext cx="645102" cy="645102"/>
          </a:xfrm>
          <a:prstGeom prst="rect">
            <a:avLst/>
          </a:prstGeom>
        </p:spPr>
      </p:pic>
      <p:sp>
        <p:nvSpPr>
          <p:cNvPr id="49" name="Freeform 9">
            <a:extLst>
              <a:ext uri="{FF2B5EF4-FFF2-40B4-BE49-F238E27FC236}">
                <a16:creationId xmlns:a16="http://schemas.microsoft.com/office/drawing/2014/main" id="{5AED6AB6-70C4-40BF-BCCB-DF4AA7DD9CF3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425190" y="3423639"/>
            <a:ext cx="747335" cy="635145"/>
          </a:xfrm>
          <a:prstGeom prst="hexagon">
            <a:avLst/>
          </a:prstGeom>
          <a:solidFill>
            <a:schemeClr val="bg2">
              <a:lumMod val="75000"/>
            </a:schemeClr>
          </a:solidFill>
          <a:ln w="57150">
            <a:solidFill>
              <a:schemeClr val="bg2">
                <a:lumMod val="75000"/>
              </a:schemeClr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50" name="Graphic 49" descr="Group of people">
            <a:hlinkClick r:id="" action="ppaction://noaction"/>
            <a:extLst>
              <a:ext uri="{FF2B5EF4-FFF2-40B4-BE49-F238E27FC236}">
                <a16:creationId xmlns:a16="http://schemas.microsoft.com/office/drawing/2014/main" id="{A9CBD6F5-DE3A-41B5-8C44-D3B99D38F2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 b="33378"/>
          <a:stretch/>
        </p:blipFill>
        <p:spPr>
          <a:xfrm>
            <a:off x="372532" y="3440127"/>
            <a:ext cx="825520" cy="549962"/>
          </a:xfrm>
          <a:prstGeom prst="rect">
            <a:avLst/>
          </a:prstGeom>
        </p:spPr>
      </p:pic>
      <p:sp>
        <p:nvSpPr>
          <p:cNvPr id="51" name="Freeform 9">
            <a:extLst>
              <a:ext uri="{FF2B5EF4-FFF2-40B4-BE49-F238E27FC236}">
                <a16:creationId xmlns:a16="http://schemas.microsoft.com/office/drawing/2014/main" id="{51FA5A7B-8EC5-46CD-9F02-9D34534F0A46}"/>
              </a:ext>
            </a:extLst>
          </p:cNvPr>
          <p:cNvSpPr>
            <a:spLocks/>
          </p:cNvSpPr>
          <p:nvPr userDrawn="1"/>
        </p:nvSpPr>
        <p:spPr bwMode="auto">
          <a:xfrm rot="16627444">
            <a:off x="479084" y="5413367"/>
            <a:ext cx="747335" cy="635145"/>
          </a:xfrm>
          <a:prstGeom prst="hexagon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pic>
        <p:nvPicPr>
          <p:cNvPr id="52" name="Graphic 51" descr="Flask">
            <a:hlinkClick r:id="" action="ppaction://noaction"/>
            <a:extLst>
              <a:ext uri="{FF2B5EF4-FFF2-40B4-BE49-F238E27FC236}">
                <a16:creationId xmlns:a16="http://schemas.microsoft.com/office/drawing/2014/main" id="{C3D3D466-8FB8-4604-A9B0-511D2D66E2FF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528008" y="5410614"/>
            <a:ext cx="645102" cy="645102"/>
          </a:xfrm>
          <a:prstGeom prst="rect">
            <a:avLst/>
          </a:prstGeom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A350D338-3B08-4525-82EC-82BE66663545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0" y="6571322"/>
            <a:ext cx="12161838" cy="286678"/>
          </a:xfrm>
          <a:prstGeom prst="rect">
            <a:avLst/>
          </a:prstGeom>
          <a:solidFill>
            <a:schemeClr val="accent1"/>
          </a:solidFill>
          <a:ln w="9525" algn="ctr">
            <a:noFill/>
            <a:round/>
            <a:headEnd/>
            <a:tailEnd/>
          </a:ln>
        </p:spPr>
        <p:txBody>
          <a:bodyPr lIns="68577" tIns="34289" rIns="68577" bIns="34289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pitchFamily="-112" charset="-128"/>
            </a:endParaRPr>
          </a:p>
        </p:txBody>
      </p:sp>
      <p:sp>
        <p:nvSpPr>
          <p:cNvPr id="27" name="Freeform 9">
            <a:extLst>
              <a:ext uri="{FF2B5EF4-FFF2-40B4-BE49-F238E27FC236}">
                <a16:creationId xmlns:a16="http://schemas.microsoft.com/office/drawing/2014/main" id="{872BFB34-3BFD-4F68-BE5D-E9140B6771B8}"/>
              </a:ext>
            </a:extLst>
          </p:cNvPr>
          <p:cNvSpPr>
            <a:spLocks/>
          </p:cNvSpPr>
          <p:nvPr userDrawn="1"/>
        </p:nvSpPr>
        <p:spPr bwMode="auto">
          <a:xfrm rot="5827444">
            <a:off x="74850" y="6021505"/>
            <a:ext cx="747335" cy="635145"/>
          </a:xfrm>
          <a:prstGeom prst="hexagon">
            <a:avLst/>
          </a:prstGeom>
          <a:solidFill>
            <a:schemeClr val="bg1"/>
          </a:solidFill>
          <a:ln w="57150">
            <a:solidFill>
              <a:srgbClr val="193560"/>
            </a:solidFill>
          </a:ln>
          <a:effectLst/>
        </p:spPr>
        <p:txBody>
          <a:bodyPr vert="horz" wrap="square" lIns="45601" tIns="22800" rIns="45601" bIns="22800" numCol="1" anchor="t" anchorCtr="0" compatLnSpc="1">
            <a:prstTxWarp prst="textNoShape">
              <a:avLst/>
            </a:prstTxWarp>
          </a:bodyPr>
          <a:lstStyle/>
          <a:p>
            <a:endParaRPr lang="en-US" sz="898"/>
          </a:p>
        </p:txBody>
      </p:sp>
      <p:sp>
        <p:nvSpPr>
          <p:cNvPr id="64" name="TextBox 63">
            <a:hlinkClick r:id="" action="ppaction://noaction"/>
            <a:extLst>
              <a:ext uri="{FF2B5EF4-FFF2-40B4-BE49-F238E27FC236}">
                <a16:creationId xmlns:a16="http://schemas.microsoft.com/office/drawing/2014/main" id="{5C3CD768-1DDA-44DF-92C1-9B6FA25A4955}"/>
              </a:ext>
            </a:extLst>
          </p:cNvPr>
          <p:cNvSpPr txBox="1"/>
          <p:nvPr userDrawn="1"/>
        </p:nvSpPr>
        <p:spPr>
          <a:xfrm>
            <a:off x="1149106" y="327203"/>
            <a:ext cx="722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HOME</a:t>
            </a:r>
          </a:p>
        </p:txBody>
      </p:sp>
    </p:spTree>
    <p:extLst>
      <p:ext uri="{BB962C8B-B14F-4D97-AF65-F5344CB8AC3E}">
        <p14:creationId xmlns:p14="http://schemas.microsoft.com/office/powerpoint/2010/main" val="334776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_Option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2AA91BBA-3594-49DE-A3B8-C9F0B80431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3519" y="6204664"/>
            <a:ext cx="1887619" cy="520700"/>
          </a:xfrm>
          <a:prstGeom prst="rect">
            <a:avLst/>
          </a:prstGeom>
        </p:spPr>
        <p:txBody>
          <a:bodyPr lIns="68580" tIns="34290" rIns="68580" bIns="34290" anchor="ctr" anchorCtr="0"/>
          <a:lstStyle>
            <a:lvl1pPr marL="0" indent="0">
              <a:buNone/>
              <a:defRPr sz="1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Month DD, YYYY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1580C89-87C2-4DFF-950F-95F1FD448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5007" y="3147232"/>
            <a:ext cx="9144000" cy="757130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sz="48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6BAAF5C-7B84-4A98-B6A4-8D0C1D504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5007" y="4038600"/>
            <a:ext cx="9144000" cy="5909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3600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99CA31-59DF-4B7A-879D-11C9C6E4C8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64811"/>
          <a:stretch/>
        </p:blipFill>
        <p:spPr>
          <a:xfrm>
            <a:off x="-7824" y="0"/>
            <a:ext cx="12169662" cy="21001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B6A7EF-ECD1-4D3A-AC47-DEA89B94E5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70" y="463520"/>
            <a:ext cx="311673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945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92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3" r:id="rId2"/>
    <p:sldLayoutId id="2147483683" r:id="rId3"/>
    <p:sldLayoutId id="2147483705" r:id="rId4"/>
    <p:sldLayoutId id="2147483684" r:id="rId5"/>
    <p:sldLayoutId id="2147483676" r:id="rId6"/>
    <p:sldLayoutId id="2147483669" r:id="rId7"/>
    <p:sldLayoutId id="2147483706" r:id="rId8"/>
    <p:sldLayoutId id="2147483677" r:id="rId9"/>
    <p:sldLayoutId id="2147483707" r:id="rId10"/>
    <p:sldLayoutId id="2147483708" r:id="rId11"/>
    <p:sldLayoutId id="2147483709" r:id="rId12"/>
    <p:sldLayoutId id="2147483710" r:id="rId13"/>
    <p:sldLayoutId id="2147483711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CARIN-Track-Page" TargetMode="External"/><Relationship Id="rId2" Type="http://schemas.openxmlformats.org/officeDocument/2006/relationships/hyperlink" Target="https://nam10.safelinks.protection.outlook.com/?url=http%3A%2F%2Fbit.ly%2FCARIN-CDPDE-Tracker&amp;data=02%7C01%7Cmark.roberts%40leavittpartners.com%7C45934c0172ed4a9e79ce08d7ed54df95%7Cbc1373cd62314aedb3aac27cece22f31%7C0%7C0%7C637238821105871096&amp;sdata=3tKRpPYR1LYHrAzmdl2pY%2Fm8C7H9Szk1DYoqalnlSmM%3D&amp;reserved=0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bit.ly/ConnectathonZuli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ark.Roberts@leavittpartners.com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am10.safelinks.protection.outlook.com/?url=http%3A%2F%2Fwww.udap.org%2Fudap-jwt-client-auth.html&amp;data=02%7C01%7CMark.Roberts%40leavittpartners.com%7Cfdc32966eedb457936c108d7f1d6210e%7Cbc1373cd62314aedb3aac27cece22f31%7C0%7C0%7C637243774330341775&amp;sdata=Lv%2B9lN%2Bqe0%2Ba7tiZAW6mmIEL5kJ3OuCWy5F3kpvCUcw%3D&amp;reserved=0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DDC32D-8B7E-41C7-896B-1562C3C8E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1053"/>
            <a:ext cx="6969551" cy="1588127"/>
          </a:xfrm>
        </p:spPr>
        <p:txBody>
          <a:bodyPr/>
          <a:lstStyle/>
          <a:p>
            <a:r>
              <a:rPr lang="en-US" sz="5400" dirty="0"/>
              <a:t>2020 HL7 </a:t>
            </a:r>
            <a:r>
              <a:rPr lang="en-US" sz="5400" dirty="0" err="1"/>
              <a:t>Connectathon</a:t>
            </a:r>
            <a:r>
              <a:rPr lang="en-US" sz="5400" dirty="0"/>
              <a:t> Prep Session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D346DEF-683D-42CE-B189-AB9404C26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17624"/>
            <a:ext cx="9144000" cy="590931"/>
          </a:xfrm>
        </p:spPr>
        <p:txBody>
          <a:bodyPr/>
          <a:lstStyle/>
          <a:p>
            <a:r>
              <a:rPr lang="en-US" dirty="0"/>
              <a:t>May 13/14/15</a:t>
            </a:r>
          </a:p>
        </p:txBody>
      </p:sp>
    </p:spTree>
    <p:extLst>
      <p:ext uri="{BB962C8B-B14F-4D97-AF65-F5344CB8AC3E}">
        <p14:creationId xmlns:p14="http://schemas.microsoft.com/office/powerpoint/2010/main" val="122528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00AFA57-9A48-4983-9D53-E96E2458B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Agenda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97A6C-3BA2-EF4F-8324-57F556A26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Track Logistics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Track Lead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Timeline of Activities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Track Purpose and Goals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Scenarios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2BB90D-C960-D346-9F4B-0F156AE8BBB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26575" y="6489700"/>
            <a:ext cx="2735263" cy="365125"/>
          </a:xfrm>
          <a:prstGeom prst="rect">
            <a:avLst/>
          </a:prstGeom>
        </p:spPr>
        <p:txBody>
          <a:bodyPr/>
          <a:lstStyle/>
          <a:p>
            <a:fld id="{B4887C3B-057F-4D1D-8672-DA58E661878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F840E4-0EAE-D84E-8DC4-62AD8C3073B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5873750"/>
            <a:ext cx="11517313" cy="661988"/>
          </a:xfrm>
          <a:prstGeom prst="rect">
            <a:avLst/>
          </a:prstGeom>
        </p:spPr>
        <p:txBody>
          <a:bodyPr/>
          <a:lstStyle/>
          <a:p>
            <a:pPr>
              <a:buFontTx/>
              <a:buChar char="-"/>
            </a:pPr>
            <a:endParaRPr lang="en-US" sz="2793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99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2744-BB31-403D-99E0-0D791724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B7447-0C0A-44A3-8E6E-666FA9591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129" y="929634"/>
            <a:ext cx="11743491" cy="5553645"/>
          </a:xfrm>
        </p:spPr>
        <p:txBody>
          <a:bodyPr/>
          <a:lstStyle/>
          <a:p>
            <a:r>
              <a:rPr lang="en-US" dirty="0"/>
              <a:t>Participants, please add your information in the public tracker: </a:t>
            </a:r>
          </a:p>
          <a:p>
            <a:r>
              <a:rPr lang="en-US" b="1" u="sng" dirty="0">
                <a:hlinkClick r:id="rId2"/>
              </a:rPr>
              <a:t>bit.ly/CARIN-CDPDE-Tracker</a:t>
            </a:r>
            <a:endParaRPr lang="en-US" b="1" u="sng" dirty="0"/>
          </a:p>
          <a:p>
            <a:endParaRPr lang="en-US" dirty="0"/>
          </a:p>
          <a:p>
            <a:r>
              <a:rPr lang="en-US" dirty="0"/>
              <a:t>The Track Page can be found here: </a:t>
            </a:r>
          </a:p>
          <a:p>
            <a:r>
              <a:rPr lang="en-US" b="1" u="sng" dirty="0">
                <a:solidFill>
                  <a:schemeClr val="tx2"/>
                </a:solidFill>
                <a:hlinkClick r:id="rId3"/>
              </a:rPr>
              <a:t>bit.ly/CARIN-Track-Page</a:t>
            </a:r>
            <a:endParaRPr lang="en-US" b="1" u="sng" dirty="0">
              <a:solidFill>
                <a:schemeClr val="tx2"/>
              </a:solidFill>
            </a:endParaRPr>
          </a:p>
          <a:p>
            <a:endParaRPr lang="en-US" dirty="0"/>
          </a:p>
          <a:p>
            <a:r>
              <a:rPr lang="en-US" dirty="0"/>
              <a:t>A dedicated </a:t>
            </a:r>
            <a:r>
              <a:rPr lang="en-US" dirty="0" err="1"/>
              <a:t>Zulip</a:t>
            </a:r>
            <a:r>
              <a:rPr lang="en-US" dirty="0"/>
              <a:t> channel for the </a:t>
            </a:r>
            <a:r>
              <a:rPr lang="en-US" dirty="0" err="1"/>
              <a:t>Connectathon</a:t>
            </a:r>
            <a:r>
              <a:rPr lang="en-US" dirty="0"/>
              <a:t> can be found here: </a:t>
            </a:r>
          </a:p>
          <a:p>
            <a:r>
              <a:rPr lang="en-US" b="1" u="sng" dirty="0">
                <a:hlinkClick r:id="rId4"/>
              </a:rPr>
              <a:t>bit.ly/ConnectathonZulip</a:t>
            </a:r>
            <a:endParaRPr lang="en-US" b="1" u="sng" dirty="0"/>
          </a:p>
          <a:p>
            <a:endParaRPr lang="en-US" dirty="0"/>
          </a:p>
          <a:p>
            <a:r>
              <a:rPr lang="en-US" dirty="0"/>
              <a:t>If you have not already registered for the </a:t>
            </a:r>
            <a:r>
              <a:rPr lang="en-US" dirty="0" err="1"/>
              <a:t>Connectathon</a:t>
            </a:r>
            <a:r>
              <a:rPr lang="en-US" dirty="0"/>
              <a:t>, please register here: </a:t>
            </a:r>
            <a:r>
              <a:rPr lang="en-US" b="1" u="sng" dirty="0"/>
              <a:t>bit.ly/RegisterHL7Connect</a:t>
            </a:r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45220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53D05-0839-4AF1-B1C7-BE1D6F316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 Lead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B5D4C-73CE-4DA6-99C3-070936DF4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Track Lead</a:t>
            </a:r>
            <a:endParaRPr lang="en-US" dirty="0"/>
          </a:p>
          <a:p>
            <a:r>
              <a:rPr lang="en-US" dirty="0"/>
              <a:t>Amol Vyas - </a:t>
            </a:r>
            <a:r>
              <a:rPr lang="en-US" dirty="0" err="1"/>
              <a:t>Zulip</a:t>
            </a:r>
            <a:r>
              <a:rPr lang="en-US" dirty="0"/>
              <a:t>: @</a:t>
            </a:r>
            <a:r>
              <a:rPr lang="en-US" dirty="0" err="1"/>
              <a:t>amolvyas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Co-Track Lead </a:t>
            </a:r>
          </a:p>
          <a:p>
            <a:r>
              <a:rPr lang="en-US" dirty="0"/>
              <a:t>Mark Roberts – </a:t>
            </a:r>
            <a:r>
              <a:rPr lang="en-US" dirty="0">
                <a:hlinkClick r:id="rId2"/>
              </a:rPr>
              <a:t>mark.Roberts@leavittpartners.com</a:t>
            </a:r>
            <a:r>
              <a:rPr lang="en-US" dirty="0"/>
              <a:t> </a:t>
            </a:r>
          </a:p>
          <a:p>
            <a:r>
              <a:rPr lang="en-US" dirty="0" err="1"/>
              <a:t>Zulip</a:t>
            </a:r>
            <a:r>
              <a:rPr lang="en-US" dirty="0"/>
              <a:t>: @</a:t>
            </a:r>
            <a:r>
              <a:rPr lang="en-US" dirty="0" err="1"/>
              <a:t>markroberts</a:t>
            </a:r>
            <a:endParaRPr lang="en-US" dirty="0"/>
          </a:p>
          <a:p>
            <a:endParaRPr lang="en-US" dirty="0"/>
          </a:p>
          <a:p>
            <a:r>
              <a:rPr lang="en-US" dirty="0"/>
              <a:t>If you have questions, please email or send a </a:t>
            </a:r>
            <a:r>
              <a:rPr lang="en-US" dirty="0" err="1"/>
              <a:t>Zulip</a:t>
            </a:r>
            <a:r>
              <a:rPr lang="en-US" dirty="0"/>
              <a:t> chat message!</a:t>
            </a:r>
          </a:p>
        </p:txBody>
      </p:sp>
    </p:spTree>
    <p:extLst>
      <p:ext uri="{BB962C8B-B14F-4D97-AF65-F5344CB8AC3E}">
        <p14:creationId xmlns:p14="http://schemas.microsoft.com/office/powerpoint/2010/main" val="393890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2744-BB31-403D-99E0-0D791724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of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B7447-0C0A-44A3-8E6E-666FA9591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Wednesday May 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4:00 PM ET: HL7 </a:t>
            </a:r>
            <a:r>
              <a:rPr lang="en-US" dirty="0" err="1"/>
              <a:t>Connectathon</a:t>
            </a:r>
            <a:r>
              <a:rPr lang="en-US" b="1" dirty="0"/>
              <a:t> </a:t>
            </a:r>
            <a:r>
              <a:rPr lang="en-US" dirty="0"/>
              <a:t>begins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5:00 PM ET: CARIN will hold a kick-off call</a:t>
            </a:r>
          </a:p>
          <a:p>
            <a:endParaRPr lang="en-US" dirty="0"/>
          </a:p>
          <a:p>
            <a:r>
              <a:rPr lang="en-US" b="1" u="sng" dirty="0"/>
              <a:t>Thursday May 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09:00 AM ET - 6:00 PM ET: Testing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4:00 PM ET: Check-In</a:t>
            </a:r>
          </a:p>
          <a:p>
            <a:endParaRPr lang="en-US" dirty="0"/>
          </a:p>
          <a:p>
            <a:r>
              <a:rPr lang="en-US" b="1" u="sng" dirty="0"/>
              <a:t>Friday May 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09:00 AM ET - 4:00 PM ET: Testing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4:30 PM ET: CARIN Report Out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6:00 PM ET: </a:t>
            </a:r>
            <a:r>
              <a:rPr lang="en-US" dirty="0" err="1"/>
              <a:t>Connectathon</a:t>
            </a:r>
            <a:r>
              <a:rPr lang="en-US" dirty="0"/>
              <a:t> Wrap Up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36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53D05-0839-4AF1-B1C7-BE1D6F316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 Purpose and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B5D4C-73CE-4DA6-99C3-070936DF4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What’s the purpose of hosting this </a:t>
            </a:r>
            <a:r>
              <a:rPr lang="en-US" i="1" dirty="0" err="1"/>
              <a:t>connectathon</a:t>
            </a:r>
            <a:r>
              <a:rPr lang="en-US" i="1" dirty="0"/>
              <a:t> track? What do you hope to achieve?</a:t>
            </a:r>
            <a:endParaRPr lang="en-US" dirty="0"/>
          </a:p>
          <a:p>
            <a:r>
              <a:rPr lang="en-US" dirty="0"/>
              <a:t>Real world testing of the CARIN Consumer Directed Payer Data Exchange IG</a:t>
            </a:r>
          </a:p>
          <a:p>
            <a:endParaRPr lang="en-US" dirty="0"/>
          </a:p>
          <a:p>
            <a:r>
              <a:rPr lang="en-US" i="1" dirty="0"/>
              <a:t>What are the goals?</a:t>
            </a:r>
          </a:p>
          <a:p>
            <a:r>
              <a:rPr lang="en-US" dirty="0"/>
              <a:t>Identify and document gaps and challenges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07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C932A-58F3-4898-8AE6-C90F3E3C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E7599-83AF-4226-9445-BCB596216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Sandbox user retrieves EOBs from the Sandbox server using the Client app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Action</a:t>
            </a:r>
            <a:r>
              <a:rPr lang="en-US" dirty="0"/>
              <a:t>: Sandbox user receives the access and refresh tokens from the Sandbox server and calls the EOB endpoint</a:t>
            </a:r>
          </a:p>
          <a:p>
            <a:r>
              <a:rPr lang="en-US" b="1" dirty="0"/>
              <a:t>Precondition</a:t>
            </a:r>
            <a:r>
              <a:rPr lang="en-US" dirty="0"/>
              <a:t>: Sandbox user is logged into the Client app</a:t>
            </a:r>
          </a:p>
          <a:p>
            <a:r>
              <a:rPr lang="en-US" b="1" dirty="0"/>
              <a:t>Success Criteria</a:t>
            </a:r>
            <a:r>
              <a:rPr lang="en-US" dirty="0"/>
              <a:t>: The client app retrieves the user's EOBs and renders them on the UI</a:t>
            </a:r>
          </a:p>
          <a:p>
            <a:r>
              <a:rPr lang="en-US" b="1" dirty="0"/>
              <a:t>Bonus point #1</a:t>
            </a:r>
            <a:r>
              <a:rPr lang="en-US" dirty="0"/>
              <a:t>: On expiration of the access token, the app uses the refresh token to get new access and refresh tokens</a:t>
            </a:r>
          </a:p>
          <a:p>
            <a:r>
              <a:rPr lang="en-US" b="1" dirty="0"/>
              <a:t>Bonus point #2</a:t>
            </a:r>
            <a:r>
              <a:rPr lang="en-US" dirty="0"/>
              <a:t>: The Server exposes search criteria for filtering the EOBs and the client app uses the search criteria to retrieve the filtered EOBs [</a:t>
            </a:r>
            <a:r>
              <a:rPr lang="en-US" dirty="0" err="1"/>
              <a:t>lastUpdated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]</a:t>
            </a:r>
          </a:p>
          <a:p>
            <a:r>
              <a:rPr lang="en-US" b="1" dirty="0"/>
              <a:t>Bonus point #3</a:t>
            </a:r>
            <a:r>
              <a:rPr lang="en-US" dirty="0"/>
              <a:t>: Incorporate direct-support for native mobile apps (PKCE) [RFC8252 - native mobile app support, RFC7636 - PKCE]</a:t>
            </a:r>
          </a:p>
          <a:p>
            <a:r>
              <a:rPr lang="en-US" b="1" dirty="0"/>
              <a:t>Bonus point #4 </a:t>
            </a:r>
            <a:r>
              <a:rPr lang="en-US" u="sng" dirty="0">
                <a:hlinkClick r:id="rId2"/>
              </a:rPr>
              <a:t>UDAP JWT-based client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91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6B2A9-B6EB-4127-9C79-D2573A0FE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2CF02-FA51-4973-B5FE-0A47EFF63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Populate Server Sandbox that is tested for compliance by a tool (i.e. Aegis Touchstone/MITRE Crucible/ONC Inferno)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Action</a:t>
            </a:r>
            <a:r>
              <a:rPr lang="en-US" dirty="0"/>
              <a:t>: Generate compliant CPCDS (Common Payer Consumer Data Set - defined by the CARIN CDPDE IG) extract and transform and load the same into a CARIN BB IG-compliant Sandbox FHIR repository</a:t>
            </a:r>
          </a:p>
          <a:p>
            <a:r>
              <a:rPr lang="en-US" b="1" dirty="0"/>
              <a:t>Precondition</a:t>
            </a:r>
            <a:r>
              <a:rPr lang="en-US" dirty="0"/>
              <a:t>: A source for CPCDS flat file extract exists (for example, Claims/EOB System of Record such as Cognizant Facets,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b="1" dirty="0"/>
              <a:t>Success Criteria</a:t>
            </a:r>
            <a:r>
              <a:rPr lang="en-US" dirty="0"/>
              <a:t>: The Sandbox passes the compliance testing run by the tool</a:t>
            </a:r>
          </a:p>
          <a:p>
            <a:r>
              <a:rPr lang="en-US" b="1" dirty="0"/>
              <a:t>Bonus point #1</a:t>
            </a:r>
            <a:r>
              <a:rPr lang="en-US" dirty="0"/>
              <a:t>: Transform and load the CPCDS extract into a third party CARIN CDPDE IG-compliant Sandbox FHIR repository that also passes the tool's compliance testing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Slide Pages">
  <a:themeElements>
    <a:clrScheme name="LP Colors">
      <a:dk1>
        <a:sysClr val="windowText" lastClr="000000"/>
      </a:dk1>
      <a:lt1>
        <a:sysClr val="window" lastClr="FFFFFF"/>
      </a:lt1>
      <a:dk2>
        <a:srgbClr val="193560"/>
      </a:dk2>
      <a:lt2>
        <a:srgbClr val="B3B3B3"/>
      </a:lt2>
      <a:accent1>
        <a:srgbClr val="687DA1"/>
      </a:accent1>
      <a:accent2>
        <a:srgbClr val="B3B3B3"/>
      </a:accent2>
      <a:accent3>
        <a:srgbClr val="00B050"/>
      </a:accent3>
      <a:accent4>
        <a:srgbClr val="FF8409"/>
      </a:accent4>
      <a:accent5>
        <a:srgbClr val="193560"/>
      </a:accent5>
      <a:accent6>
        <a:srgbClr val="A5181C"/>
      </a:accent6>
      <a:hlink>
        <a:srgbClr val="193560"/>
      </a:hlink>
      <a:folHlink>
        <a:srgbClr val="457BCE"/>
      </a:folHlink>
    </a:clrScheme>
    <a:fontScheme name="Custom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P-Powerpoint-Template (updated 5.22.2018)" id="{DF6B3212-1D9A-4A95-B982-62B9D5D131B7}" vid="{D9826113-A83C-497A-B1C2-5A8637D60CBE}"/>
    </a:ext>
  </a:extLst>
</a:theme>
</file>

<file path=ppt/theme/theme2.xml><?xml version="1.0" encoding="utf-8"?>
<a:theme xmlns:a="http://schemas.openxmlformats.org/drawingml/2006/main" name="Office Theme">
  <a:themeElements>
    <a:clrScheme name="LP Colors">
      <a:dk1>
        <a:sysClr val="windowText" lastClr="000000"/>
      </a:dk1>
      <a:lt1>
        <a:sysClr val="window" lastClr="FFFFFF"/>
      </a:lt1>
      <a:dk2>
        <a:srgbClr val="193560"/>
      </a:dk2>
      <a:lt2>
        <a:srgbClr val="B3B3B3"/>
      </a:lt2>
      <a:accent1>
        <a:srgbClr val="687DA1"/>
      </a:accent1>
      <a:accent2>
        <a:srgbClr val="B3B3B3"/>
      </a:accent2>
      <a:accent3>
        <a:srgbClr val="00B050"/>
      </a:accent3>
      <a:accent4>
        <a:srgbClr val="FF8409"/>
      </a:accent4>
      <a:accent5>
        <a:srgbClr val="193560"/>
      </a:accent5>
      <a:accent6>
        <a:srgbClr val="A5181C"/>
      </a:accent6>
      <a:hlink>
        <a:srgbClr val="193560"/>
      </a:hlink>
      <a:folHlink>
        <a:srgbClr val="457B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LP Colors">
      <a:dk1>
        <a:sysClr val="windowText" lastClr="000000"/>
      </a:dk1>
      <a:lt1>
        <a:sysClr val="window" lastClr="FFFFFF"/>
      </a:lt1>
      <a:dk2>
        <a:srgbClr val="193560"/>
      </a:dk2>
      <a:lt2>
        <a:srgbClr val="B3B3B3"/>
      </a:lt2>
      <a:accent1>
        <a:srgbClr val="687DA1"/>
      </a:accent1>
      <a:accent2>
        <a:srgbClr val="B3B3B3"/>
      </a:accent2>
      <a:accent3>
        <a:srgbClr val="00B050"/>
      </a:accent3>
      <a:accent4>
        <a:srgbClr val="FF8409"/>
      </a:accent4>
      <a:accent5>
        <a:srgbClr val="193560"/>
      </a:accent5>
      <a:accent6>
        <a:srgbClr val="A5181C"/>
      </a:accent6>
      <a:hlink>
        <a:srgbClr val="193560"/>
      </a:hlink>
      <a:folHlink>
        <a:srgbClr val="457B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F502D1A-142D-46CE-843E-6047692AF7FF}">
  <we:reference id="wa104380955" version="3.1.2.0" store="en-US" storeType="OMEX"/>
  <we:alternateReferences>
    <we:reference id="wa104380955" version="3.1.2.0" store="WA104380955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0C67F1D0418E4D8CEA030F6226C240" ma:contentTypeVersion="13" ma:contentTypeDescription="Create a new document." ma:contentTypeScope="" ma:versionID="eacabd6a26b552791a79207640423285">
  <xsd:schema xmlns:xsd="http://www.w3.org/2001/XMLSchema" xmlns:xs="http://www.w3.org/2001/XMLSchema" xmlns:p="http://schemas.microsoft.com/office/2006/metadata/properties" xmlns:ns3="fd039111-a3d4-483d-82af-7ea19c5c1cff" xmlns:ns4="3441a4ca-e6b7-4eb7-9d37-d8bac3973302" targetNamespace="http://schemas.microsoft.com/office/2006/metadata/properties" ma:root="true" ma:fieldsID="142e8a5a503bd8014b1ea416b9465201" ns3:_="" ns4:_="">
    <xsd:import namespace="fd039111-a3d4-483d-82af-7ea19c5c1cff"/>
    <xsd:import namespace="3441a4ca-e6b7-4eb7-9d37-d8bac39733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39111-a3d4-483d-82af-7ea19c5c1c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41a4ca-e6b7-4eb7-9d37-d8bac397330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558211-0034-4BD2-AC2B-60A1D0725D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25156D-36A0-46D6-A3B1-7C661B2DD3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3D3497B-ACFE-4C74-B0A6-658D758987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039111-a3d4-483d-82af-7ea19c5c1cff"/>
    <ds:schemaRef ds:uri="3441a4ca-e6b7-4eb7-9d37-d8bac39733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LP-Powerpoint-Template (updated 11.15.2018)</Template>
  <TotalTime>2836</TotalTime>
  <Words>238</Words>
  <Application>Microsoft Office PowerPoint</Application>
  <PresentationFormat>Custom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Franklin Gothic Heavy</vt:lpstr>
      <vt:lpstr>Noto Sans Symbols</vt:lpstr>
      <vt:lpstr>Segoe UI Light</vt:lpstr>
      <vt:lpstr>Verdana</vt:lpstr>
      <vt:lpstr>Slide Pages</vt:lpstr>
      <vt:lpstr>2020 HL7 Connectathon Prep Session</vt:lpstr>
      <vt:lpstr>Agenda</vt:lpstr>
      <vt:lpstr>Track Logistics</vt:lpstr>
      <vt:lpstr>Track Lead</vt:lpstr>
      <vt:lpstr>Timeline of Activities</vt:lpstr>
      <vt:lpstr>Track Purpose and Goals</vt:lpstr>
      <vt:lpstr>Scenario 1</vt:lpstr>
      <vt:lpstr>Scenario 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Insights &amp; Bracketology</dc:title>
  <dc:creator>Mark Roberts</dc:creator>
  <cp:lastModifiedBy>Mark Roberts</cp:lastModifiedBy>
  <cp:revision>29</cp:revision>
  <cp:lastPrinted>2019-11-14T17:33:45Z</cp:lastPrinted>
  <dcterms:created xsi:type="dcterms:W3CDTF">2019-07-03T17:54:56Z</dcterms:created>
  <dcterms:modified xsi:type="dcterms:W3CDTF">2020-05-06T22:53:57Z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0x0101003D0C67F1D0418E4D8CEA030F6226C240</vt:lpwstr>
  </property>
</Properties>
</file>