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
  </p:sldMasterIdLst>
  <p:notesMasterIdLst>
    <p:notesMasterId r:id="rId24"/>
  </p:notesMasterIdLst>
  <p:sldIdLst>
    <p:sldId id="256" r:id="rId6"/>
    <p:sldId id="303" r:id="rId7"/>
    <p:sldId id="2854" r:id="rId8"/>
    <p:sldId id="2843" r:id="rId9"/>
    <p:sldId id="2842" r:id="rId10"/>
    <p:sldId id="2844" r:id="rId11"/>
    <p:sldId id="2845" r:id="rId12"/>
    <p:sldId id="2848" r:id="rId13"/>
    <p:sldId id="2847" r:id="rId14"/>
    <p:sldId id="2849" r:id="rId15"/>
    <p:sldId id="2850" r:id="rId16"/>
    <p:sldId id="2858" r:id="rId17"/>
    <p:sldId id="2851" r:id="rId18"/>
    <p:sldId id="2852" r:id="rId19"/>
    <p:sldId id="2855" r:id="rId20"/>
    <p:sldId id="2856" r:id="rId21"/>
    <p:sldId id="2857" r:id="rId22"/>
    <p:sldId id="30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CE1569-2EE5-4C4D-B017-2CBD7E3884B7}">
          <p14:sldIdLst>
            <p14:sldId id="256"/>
            <p14:sldId id="303"/>
            <p14:sldId id="2854"/>
            <p14:sldId id="2843"/>
            <p14:sldId id="2842"/>
            <p14:sldId id="2844"/>
            <p14:sldId id="2845"/>
            <p14:sldId id="2848"/>
            <p14:sldId id="2847"/>
            <p14:sldId id="2849"/>
            <p14:sldId id="2850"/>
            <p14:sldId id="2858"/>
            <p14:sldId id="2851"/>
            <p14:sldId id="2852"/>
            <p14:sldId id="2855"/>
            <p14:sldId id="2856"/>
            <p14:sldId id="2857"/>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zvi, Siama" initials="RS" lastIdx="11" clrIdx="0">
    <p:extLst>
      <p:ext uri="{19B8F6BF-5375-455C-9EA6-DF929625EA0E}">
        <p15:presenceInfo xmlns:p15="http://schemas.microsoft.com/office/powerpoint/2012/main" userId="S::RIZVI@MITRE.ORG::a30a8b9a-5391-4b15-b2e0-f92c41bca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6EC"/>
    <a:srgbClr val="FFEDD2"/>
    <a:srgbClr val="FFECCC"/>
    <a:srgbClr val="FFEDE5"/>
    <a:srgbClr val="F4FFDE"/>
    <a:srgbClr val="FFF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46" autoAdjust="0"/>
    <p:restoredTop sz="94660"/>
  </p:normalViewPr>
  <p:slideViewPr>
    <p:cSldViewPr snapToGrid="0">
      <p:cViewPr varScale="1">
        <p:scale>
          <a:sx n="68" d="100"/>
          <a:sy n="68" d="100"/>
        </p:scale>
        <p:origin x="60" y="1122"/>
      </p:cViewPr>
      <p:guideLst/>
    </p:cSldViewPr>
  </p:slideViewPr>
  <p:notesTextViewPr>
    <p:cViewPr>
      <p:scale>
        <a:sx n="1" d="1"/>
        <a:sy n="1" d="1"/>
      </p:scale>
      <p:origin x="0" y="0"/>
    </p:cViewPr>
  </p:notesTextViewPr>
  <p:notesViewPr>
    <p:cSldViewPr snapToGrid="0">
      <p:cViewPr varScale="1">
        <p:scale>
          <a:sx n="68" d="100"/>
          <a:sy n="68" d="100"/>
        </p:scale>
        <p:origin x="18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80388-F1EB-49F1-8885-6CD1094DDC8D}" type="datetimeFigureOut">
              <a:rPr lang="en-US" smtClean="0"/>
              <a:t>5/13/2020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BB080-279B-4550-9DC2-C1F712477AFB}" type="slidenum">
              <a:rPr lang="en-US" smtClean="0"/>
              <a:t>‹#›</a:t>
            </a:fld>
            <a:endParaRPr lang="en-US" dirty="0"/>
          </a:p>
        </p:txBody>
      </p:sp>
    </p:spTree>
    <p:extLst>
      <p:ext uri="{BB962C8B-B14F-4D97-AF65-F5344CB8AC3E}">
        <p14:creationId xmlns:p14="http://schemas.microsoft.com/office/powerpoint/2010/main" val="287330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twitter.com/pacioproject" TargetMode="External"/><Relationship Id="rId7" Type="http://schemas.openxmlformats.org/officeDocument/2006/relationships/hyperlink" Target="https://pacioproject.slack.com/" TargetMode="External"/><Relationship Id="rId2" Type="http://schemas.openxmlformats.org/officeDocument/2006/relationships/hyperlink" Target="http://www.mitre.org/"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github.com/paciowg/PACIO-Project" TargetMode="External"/><Relationship Id="rId4" Type="http://schemas.openxmlformats.org/officeDocument/2006/relationships/image" Target="../media/image4.png"/><Relationship Id="rId9"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A5D2C7AD-B8EC-41AF-BCD4-89B09F0B166A}" type="datetimeFigureOut">
              <a:rPr lang="en-US" smtClean="0"/>
              <a:pPr/>
              <a:t>5/13/2020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72FD9E6-397B-4FFA-A076-79D9C6357D9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3B8DB8-9B87-4348-BCF9-95ECFD972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255"/>
            <a:ext cx="2597727" cy="1126769"/>
          </a:xfrm>
          <a:prstGeom prst="rect">
            <a:avLst/>
          </a:prstGeom>
        </p:spPr>
      </p:pic>
    </p:spTree>
    <p:extLst>
      <p:ext uri="{BB962C8B-B14F-4D97-AF65-F5344CB8AC3E}">
        <p14:creationId xmlns:p14="http://schemas.microsoft.com/office/powerpoint/2010/main" val="145051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2C7AD-B8EC-41AF-BCD4-89B09F0B166A}" type="datetimeFigureOut">
              <a:rPr lang="en-US" smtClean="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FD9E6-397B-4FFA-A076-79D9C6357D9F}" type="slidenum">
              <a:rPr lang="en-US" smtClean="0"/>
              <a:t>‹#›</a:t>
            </a:fld>
            <a:endParaRPr lang="en-US" dirty="0"/>
          </a:p>
        </p:txBody>
      </p:sp>
    </p:spTree>
    <p:extLst>
      <p:ext uri="{BB962C8B-B14F-4D97-AF65-F5344CB8AC3E}">
        <p14:creationId xmlns:p14="http://schemas.microsoft.com/office/powerpoint/2010/main" val="73134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Final Slide">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D2C7AD-B8EC-41AF-BCD4-89B09F0B166A}" type="datetimeFigureOut">
              <a:rPr lang="en-US" smtClean="0"/>
              <a:t>5/13/2020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72FD9E6-397B-4FFA-A076-79D9C6357D9F}" type="slidenum">
              <a:rPr lang="en-US" smtClean="0"/>
              <a:t>‹#›</a:t>
            </a:fld>
            <a:endParaRPr lang="en-US" dirty="0"/>
          </a:p>
        </p:txBody>
      </p:sp>
      <p:sp>
        <p:nvSpPr>
          <p:cNvPr id="10" name="TextBox 9">
            <a:extLst>
              <a:ext uri="{FF2B5EF4-FFF2-40B4-BE49-F238E27FC236}">
                <a16:creationId xmlns:a16="http://schemas.microsoft.com/office/drawing/2014/main" id="{F7CDD758-BE3D-46B6-9180-8EE07170224E}"/>
              </a:ext>
            </a:extLst>
          </p:cNvPr>
          <p:cNvSpPr txBox="1"/>
          <p:nvPr userDrawn="1"/>
        </p:nvSpPr>
        <p:spPr>
          <a:xfrm>
            <a:off x="3153845" y="2396381"/>
            <a:ext cx="5784978" cy="2523768"/>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The PACIO Project is a collaborative effort to advance interoperable health data exchange between post-acute care (PAC) and other providers, patients, and key stakeholders across health care and to promote health data exchange in collaboration with policy makers, standards organizations, and industry through a consensus-based approach.</a:t>
            </a:r>
          </a:p>
          <a:p>
            <a:pPr algn="ctr">
              <a:spcAft>
                <a:spcPts val="600"/>
              </a:spcAft>
            </a:pPr>
            <a:r>
              <a:rPr lang="en-US" dirty="0">
                <a:solidFill>
                  <a:schemeClr val="tx1">
                    <a:lumMod val="50000"/>
                    <a:lumOff val="50000"/>
                  </a:schemeClr>
                </a:solidFill>
              </a:rPr>
              <a:t>Learn and share more about the PACIO Project at </a:t>
            </a:r>
            <a:r>
              <a:rPr lang="en-US" u="sng" dirty="0">
                <a:solidFill>
                  <a:schemeClr val="tx1">
                    <a:lumMod val="50000"/>
                    <a:lumOff val="50000"/>
                  </a:schemeClr>
                </a:solidFill>
                <a:hlinkClick r:id="rId2"/>
              </a:rPr>
              <a:t>www.PACIOproject.org</a:t>
            </a:r>
            <a:r>
              <a:rPr lang="en-US"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1" name="Picture 10">
            <a:hlinkClick r:id="rId3"/>
            <a:extLst>
              <a:ext uri="{FF2B5EF4-FFF2-40B4-BE49-F238E27FC236}">
                <a16:creationId xmlns:a16="http://schemas.microsoft.com/office/drawing/2014/main" id="{CBBDA78D-7978-4396-B9C7-6269D51E84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2350" y="4871384"/>
            <a:ext cx="443605" cy="443605"/>
          </a:xfrm>
          <a:prstGeom prst="rect">
            <a:avLst/>
          </a:prstGeom>
        </p:spPr>
      </p:pic>
      <p:pic>
        <p:nvPicPr>
          <p:cNvPr id="12" name="Picture 11">
            <a:hlinkClick r:id="rId5"/>
            <a:extLst>
              <a:ext uri="{FF2B5EF4-FFF2-40B4-BE49-F238E27FC236}">
                <a16:creationId xmlns:a16="http://schemas.microsoft.com/office/drawing/2014/main" id="{B1E1AAF2-6467-4460-B5E5-8A859FBC69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95016" y="4690662"/>
            <a:ext cx="706302" cy="706302"/>
          </a:xfrm>
          <a:prstGeom prst="rect">
            <a:avLst/>
          </a:prstGeom>
        </p:spPr>
      </p:pic>
      <p:pic>
        <p:nvPicPr>
          <p:cNvPr id="13" name="Picture 12">
            <a:hlinkClick r:id="rId7"/>
            <a:extLst>
              <a:ext uri="{FF2B5EF4-FFF2-40B4-BE49-F238E27FC236}">
                <a16:creationId xmlns:a16="http://schemas.microsoft.com/office/drawing/2014/main" id="{AE1A56C7-0C12-4F06-B97B-BB5A256C06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54204" y="4795501"/>
            <a:ext cx="883906" cy="496628"/>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9480FE53-1AFE-49FF-87E0-086535CB17B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5011" y="1162057"/>
            <a:ext cx="2850373" cy="1236355"/>
          </a:xfrm>
          <a:prstGeom prst="rect">
            <a:avLst/>
          </a:prstGeom>
        </p:spPr>
      </p:pic>
    </p:spTree>
    <p:extLst>
      <p:ext uri="{BB962C8B-B14F-4D97-AF65-F5344CB8AC3E}">
        <p14:creationId xmlns:p14="http://schemas.microsoft.com/office/powerpoint/2010/main" val="341257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3"/>
          </a:xfrm>
        </p:spPr>
        <p:txBody>
          <a:bodyPr/>
          <a:lstStyle>
            <a:lvl1pPr marL="0">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097280" y="1184564"/>
            <a:ext cx="10058400" cy="4684530"/>
          </a:xfrm>
        </p:spPr>
        <p:txBody>
          <a:bodyPr/>
          <a:lstStyle>
            <a:lvl1pPr>
              <a:defRPr>
                <a:solidFill>
                  <a:schemeClr val="tx1"/>
                </a:solidFill>
              </a:defRPr>
            </a:lvl1pPr>
            <a:lvl2pPr marL="384048" indent="-182880">
              <a:buClrTx/>
              <a:buFont typeface="Arial" panose="020B0604020202020204" pitchFamily="34" charset="0"/>
              <a:buChar char="•"/>
              <a:defRPr>
                <a:solidFill>
                  <a:schemeClr val="tx1"/>
                </a:solidFill>
              </a:defRPr>
            </a:lvl2pPr>
            <a:lvl3pPr marL="566928" indent="-182880">
              <a:buClrTx/>
              <a:buFont typeface="Arial" panose="020B0604020202020204" pitchFamily="34" charset="0"/>
              <a:buChar char="•"/>
              <a:defRPr>
                <a:solidFill>
                  <a:schemeClr val="tx1"/>
                </a:solidFill>
              </a:defRPr>
            </a:lvl3pPr>
            <a:lvl4pPr marL="749808" indent="-182880">
              <a:buClrTx/>
              <a:buFont typeface="Arial" panose="020B0604020202020204" pitchFamily="34" charset="0"/>
              <a:buChar char="•"/>
              <a:defRPr>
                <a:solidFill>
                  <a:schemeClr val="tx1"/>
                </a:solidFill>
              </a:defRPr>
            </a:lvl4pPr>
            <a:lvl5pPr marL="932688" indent="-182880">
              <a:buClrTx/>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A5D2C7AD-B8EC-41AF-BCD4-89B09F0B166A}" type="datetimeFigureOut">
              <a:rPr lang="en-US" smtClean="0"/>
              <a:pPr/>
              <a:t>5/13/2020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72FD9E6-397B-4FFA-A076-79D9C6357D9F}" type="slidenum">
              <a:rPr lang="en-US" smtClean="0"/>
              <a:pPr/>
              <a:t>‹#›</a:t>
            </a:fld>
            <a:endParaRPr lang="en-US" dirty="0"/>
          </a:p>
        </p:txBody>
      </p:sp>
      <p:pic>
        <p:nvPicPr>
          <p:cNvPr id="7" name="Picture 6">
            <a:extLst>
              <a:ext uri="{FF2B5EF4-FFF2-40B4-BE49-F238E27FC236}">
                <a16:creationId xmlns:a16="http://schemas.microsoft.com/office/drawing/2014/main" id="{4C8DA96C-9AAA-4011-955A-EDABBC827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11" y="240728"/>
            <a:ext cx="929669" cy="794052"/>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ABB7159C-7AF6-45E9-B8F4-B30B8F8EB5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3870" y="6224727"/>
            <a:ext cx="1446647" cy="627486"/>
          </a:xfrm>
          <a:prstGeom prst="rect">
            <a:avLst/>
          </a:prstGeom>
        </p:spPr>
      </p:pic>
    </p:spTree>
    <p:extLst>
      <p:ext uri="{BB962C8B-B14F-4D97-AF65-F5344CB8AC3E}">
        <p14:creationId xmlns:p14="http://schemas.microsoft.com/office/powerpoint/2010/main" val="394467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2C7AD-B8EC-41AF-BCD4-89B09F0B166A}" type="datetimeFigureOut">
              <a:rPr lang="en-US" smtClean="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FD9E6-397B-4FFA-A076-79D9C6357D9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426CA51-B951-45CD-BC5A-E1ABC7EE4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255"/>
            <a:ext cx="2597727" cy="1126769"/>
          </a:xfrm>
          <a:prstGeom prst="rect">
            <a:avLst/>
          </a:prstGeom>
        </p:spPr>
      </p:pic>
    </p:spTree>
    <p:extLst>
      <p:ext uri="{BB962C8B-B14F-4D97-AF65-F5344CB8AC3E}">
        <p14:creationId xmlns:p14="http://schemas.microsoft.com/office/powerpoint/2010/main" val="94980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702302"/>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097279" y="1241517"/>
            <a:ext cx="4937760" cy="4627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41517"/>
            <a:ext cx="4937760" cy="46275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solidFill>
              </a:defRPr>
            </a:lvl1pPr>
          </a:lstStyle>
          <a:p>
            <a:fld id="{A5D2C7AD-B8EC-41AF-BCD4-89B09F0B166A}" type="datetimeFigureOut">
              <a:rPr lang="en-US" smtClean="0"/>
              <a:pPr/>
              <a:t>5/13/2020</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72FD9E6-397B-4FFA-A076-79D9C6357D9F}" type="slidenum">
              <a:rPr lang="en-US" smtClean="0"/>
              <a:pPr/>
              <a:t>‹#›</a:t>
            </a:fld>
            <a:endParaRPr lang="en-US" dirty="0"/>
          </a:p>
        </p:txBody>
      </p:sp>
      <p:pic>
        <p:nvPicPr>
          <p:cNvPr id="9" name="Picture 8">
            <a:extLst>
              <a:ext uri="{FF2B5EF4-FFF2-40B4-BE49-F238E27FC236}">
                <a16:creationId xmlns:a16="http://schemas.microsoft.com/office/drawing/2014/main" id="{18F198A8-2B0A-436E-A692-CF8495731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019"/>
            <a:ext cx="1118004" cy="954913"/>
          </a:xfrm>
          <a:prstGeom prst="rect">
            <a:avLst/>
          </a:prstGeom>
        </p:spPr>
      </p:pic>
    </p:spTree>
    <p:extLst>
      <p:ext uri="{BB962C8B-B14F-4D97-AF65-F5344CB8AC3E}">
        <p14:creationId xmlns:p14="http://schemas.microsoft.com/office/powerpoint/2010/main" val="50807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36282"/>
          </a:xfrm>
        </p:spPr>
        <p:txBody>
          <a:bodyPr/>
          <a:lstStyle/>
          <a:p>
            <a:r>
              <a:rPr lang="en-US" dirty="0"/>
              <a:t>Click to edit Master title style</a:t>
            </a:r>
          </a:p>
        </p:txBody>
      </p:sp>
      <p:sp>
        <p:nvSpPr>
          <p:cNvPr id="3" name="Text Placeholder 2"/>
          <p:cNvSpPr>
            <a:spLocks noGrp="1"/>
          </p:cNvSpPr>
          <p:nvPr>
            <p:ph type="body" idx="1"/>
          </p:nvPr>
        </p:nvSpPr>
        <p:spPr>
          <a:xfrm>
            <a:off x="1097280" y="1132201"/>
            <a:ext cx="4937760" cy="499251"/>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1631452"/>
            <a:ext cx="4937760" cy="43290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132201"/>
            <a:ext cx="4937760" cy="499251"/>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1631452"/>
            <a:ext cx="4937760" cy="432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defRPr>
            </a:lvl1pPr>
          </a:lstStyle>
          <a:p>
            <a:fld id="{A5D2C7AD-B8EC-41AF-BCD4-89B09F0B166A}" type="datetimeFigureOut">
              <a:rPr lang="en-US" smtClean="0"/>
              <a:pPr/>
              <a:t>5/13/2020</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A72FD9E6-397B-4FFA-A076-79D9C6357D9F}" type="slidenum">
              <a:rPr lang="en-US" smtClean="0"/>
              <a:pPr/>
              <a:t>‹#›</a:t>
            </a:fld>
            <a:endParaRPr lang="en-US" dirty="0"/>
          </a:p>
        </p:txBody>
      </p:sp>
      <p:pic>
        <p:nvPicPr>
          <p:cNvPr id="11" name="Picture 10">
            <a:extLst>
              <a:ext uri="{FF2B5EF4-FFF2-40B4-BE49-F238E27FC236}">
                <a16:creationId xmlns:a16="http://schemas.microsoft.com/office/drawing/2014/main" id="{9A771D88-26C5-4C46-9B3C-0A831383B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94" y="177288"/>
            <a:ext cx="1118004" cy="954913"/>
          </a:xfrm>
          <a:prstGeom prst="rect">
            <a:avLst/>
          </a:prstGeom>
        </p:spPr>
      </p:pic>
    </p:spTree>
    <p:extLst>
      <p:ext uri="{BB962C8B-B14F-4D97-AF65-F5344CB8AC3E}">
        <p14:creationId xmlns:p14="http://schemas.microsoft.com/office/powerpoint/2010/main" val="385433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5D2C7AD-B8EC-41AF-BCD4-89B09F0B166A}" type="datetimeFigureOut">
              <a:rPr lang="en-US" smtClean="0"/>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FD9E6-397B-4FFA-A076-79D9C6357D9F}" type="slidenum">
              <a:rPr lang="en-US" smtClean="0"/>
              <a:t>‹#›</a:t>
            </a:fld>
            <a:endParaRPr lang="en-US" dirty="0"/>
          </a:p>
        </p:txBody>
      </p:sp>
      <p:pic>
        <p:nvPicPr>
          <p:cNvPr id="6" name="Picture 5">
            <a:extLst>
              <a:ext uri="{FF2B5EF4-FFF2-40B4-BE49-F238E27FC236}">
                <a16:creationId xmlns:a16="http://schemas.microsoft.com/office/drawing/2014/main" id="{928CDCFA-74A7-428D-AA6A-3CF83D7CC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 y="172270"/>
            <a:ext cx="1118004" cy="954913"/>
          </a:xfrm>
          <a:prstGeom prst="rect">
            <a:avLst/>
          </a:prstGeom>
        </p:spPr>
      </p:pic>
    </p:spTree>
    <p:extLst>
      <p:ext uri="{BB962C8B-B14F-4D97-AF65-F5344CB8AC3E}">
        <p14:creationId xmlns:p14="http://schemas.microsoft.com/office/powerpoint/2010/main" val="388665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5D2C7AD-B8EC-41AF-BCD4-89B09F0B166A}" type="datetimeFigureOut">
              <a:rPr lang="en-US" smtClean="0"/>
              <a:t>5/13/2020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2FD9E6-397B-4FFA-A076-79D9C6357D9F}" type="slidenum">
              <a:rPr lang="en-US" smtClean="0"/>
              <a:t>‹#›</a:t>
            </a:fld>
            <a:endParaRPr lang="en-US" dirty="0"/>
          </a:p>
        </p:txBody>
      </p:sp>
    </p:spTree>
    <p:extLst>
      <p:ext uri="{BB962C8B-B14F-4D97-AF65-F5344CB8AC3E}">
        <p14:creationId xmlns:p14="http://schemas.microsoft.com/office/powerpoint/2010/main" val="55675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D2C7AD-B8EC-41AF-BCD4-89B09F0B166A}" type="datetimeFigureOut">
              <a:rPr lang="en-US" smtClean="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FD9E6-397B-4FFA-A076-79D9C6357D9F}" type="slidenum">
              <a:rPr lang="en-US" smtClean="0"/>
              <a:t>‹#›</a:t>
            </a:fld>
            <a:endParaRPr lang="en-US" dirty="0"/>
          </a:p>
        </p:txBody>
      </p:sp>
    </p:spTree>
    <p:extLst>
      <p:ext uri="{BB962C8B-B14F-4D97-AF65-F5344CB8AC3E}">
        <p14:creationId xmlns:p14="http://schemas.microsoft.com/office/powerpoint/2010/main" val="419186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A5D2C7AD-B8EC-41AF-BCD4-89B09F0B166A}" type="datetimeFigureOut">
              <a:rPr lang="en-US" smtClean="0"/>
              <a:pPr/>
              <a:t>5/13/2020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72FD9E6-397B-4FFA-A076-79D9C6357D9F}" type="slidenum">
              <a:rPr lang="en-US" smtClean="0"/>
              <a:pPr/>
              <a:t>‹#›</a:t>
            </a:fld>
            <a:endParaRPr lang="en-US" dirty="0"/>
          </a:p>
        </p:txBody>
      </p:sp>
    </p:spTree>
    <p:extLst>
      <p:ext uri="{BB962C8B-B14F-4D97-AF65-F5344CB8AC3E}">
        <p14:creationId xmlns:p14="http://schemas.microsoft.com/office/powerpoint/2010/main" val="105008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4"/>
            <a:ext cx="10058400" cy="72624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184569"/>
            <a:ext cx="10058400" cy="468452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5D2C7AD-B8EC-41AF-BCD4-89B09F0B166A}" type="datetimeFigureOut">
              <a:rPr lang="en-US" smtClean="0"/>
              <a:t>5/13/2020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72FD9E6-397B-4FFA-A076-79D9C6357D9F}" type="slidenum">
              <a:rPr lang="en-US" smtClean="0"/>
              <a:t>‹#›</a:t>
            </a:fld>
            <a:endParaRPr lang="en-US" dirty="0"/>
          </a:p>
        </p:txBody>
      </p:sp>
      <p:cxnSp>
        <p:nvCxnSpPr>
          <p:cNvPr id="10" name="Straight Connector 9"/>
          <p:cNvCxnSpPr/>
          <p:nvPr/>
        </p:nvCxnSpPr>
        <p:spPr>
          <a:xfrm>
            <a:off x="1097280" y="101285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clipart&#10;&#10;Description automatically generated">
            <a:extLst>
              <a:ext uri="{FF2B5EF4-FFF2-40B4-BE49-F238E27FC236}">
                <a16:creationId xmlns:a16="http://schemas.microsoft.com/office/drawing/2014/main" id="{D306814C-787C-445D-9AA0-E9BD6BE022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63870" y="6224727"/>
            <a:ext cx="1446647" cy="627486"/>
          </a:xfrm>
          <a:prstGeom prst="rect">
            <a:avLst/>
          </a:prstGeom>
        </p:spPr>
      </p:pic>
      <p:sp>
        <p:nvSpPr>
          <p:cNvPr id="9" name="Footer Placeholder 4">
            <a:extLst>
              <a:ext uri="{FF2B5EF4-FFF2-40B4-BE49-F238E27FC236}">
                <a16:creationId xmlns:a16="http://schemas.microsoft.com/office/drawing/2014/main" id="{D434BDF3-F2DA-458B-89E6-4406AA253856}"/>
              </a:ext>
            </a:extLst>
          </p:cNvPr>
          <p:cNvSpPr txBox="1">
            <a:spLocks/>
          </p:cNvSpPr>
          <p:nvPr userDrawn="1"/>
        </p:nvSpPr>
        <p:spPr>
          <a:xfrm>
            <a:off x="616448" y="6561013"/>
            <a:ext cx="7536952" cy="19685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en-US" dirty="0">
                <a:solidFill>
                  <a:schemeClr val="tx1">
                    <a:lumMod val="50000"/>
                    <a:lumOff val="50000"/>
                  </a:schemeClr>
                </a:solidFill>
                <a:latin typeface="Arial" pitchFamily="34" charset="0"/>
                <a:cs typeface="Arial" pitchFamily="34" charset="0"/>
              </a:rPr>
              <a:t>© 2020 The MITRE Corporation. All rights reserved.</a:t>
            </a:r>
          </a:p>
        </p:txBody>
      </p:sp>
    </p:spTree>
    <p:extLst>
      <p:ext uri="{BB962C8B-B14F-4D97-AF65-F5344CB8AC3E}">
        <p14:creationId xmlns:p14="http://schemas.microsoft.com/office/powerpoint/2010/main" val="11434288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2" r:id="rId7"/>
    <p:sldLayoutId id="2147483753" r:id="rId8"/>
    <p:sldLayoutId id="2147483754" r:id="rId9"/>
    <p:sldLayoutId id="2147483755" r:id="rId10"/>
    <p:sldLayoutId id="2147483751" r:id="rId11"/>
  </p:sldLayoutIdLst>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Arial" panose="020B0604020202020204"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Arial" panose="020B0604020202020204"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Arial" panose="020B060402020202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nferno.healthit.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oin.slack.com/t/pacioproject/shared_invite/zt-eapckvzn-mv1c4l38wVy4DXE3TtIdFg" TargetMode="External"/><Relationship Id="rId2" Type="http://schemas.openxmlformats.org/officeDocument/2006/relationships/hyperlink" Target="http://chat.fhir.org/" TargetMode="External"/><Relationship Id="rId1" Type="http://schemas.openxmlformats.org/officeDocument/2006/relationships/slideLayout" Target="../slideLayouts/slideLayout2.xml"/><Relationship Id="rId4" Type="http://schemas.openxmlformats.org/officeDocument/2006/relationships/hyperlink" Target="https://jira.hl7.or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healthit.gov/topic/scientific-initiatives/pcor/research-evaluation/structured-data-capture-sdc" TargetMode="External"/><Relationship Id="rId3" Type="http://schemas.openxmlformats.org/officeDocument/2006/relationships/hyperlink" Target="https://api.logicahealth.org/PACIO/open/Questionnaire/HIS-2.00.0" TargetMode="External"/><Relationship Id="rId7" Type="http://schemas.openxmlformats.org/officeDocument/2006/relationships/hyperlink" Target="https://github.com/paciowg/inferno" TargetMode="External"/><Relationship Id="rId2" Type="http://schemas.openxmlformats.org/officeDocument/2006/relationships/hyperlink" Target="https://paciowg.github.io/del/" TargetMode="External"/><Relationship Id="rId1" Type="http://schemas.openxmlformats.org/officeDocument/2006/relationships/slideLayout" Target="../slideLayouts/slideLayout2.xml"/><Relationship Id="rId6" Type="http://schemas.openxmlformats.org/officeDocument/2006/relationships/hyperlink" Target="https://github.com/paciowg/delDemo" TargetMode="External"/><Relationship Id="rId11" Type="http://schemas.openxmlformats.org/officeDocument/2006/relationships/hyperlink" Target="https://github.com/onc-healthit/eLTSS-reference-implementation" TargetMode="External"/><Relationship Id="rId5" Type="http://schemas.openxmlformats.org/officeDocument/2006/relationships/hyperlink" Target="https://github.com/paciowg/del" TargetMode="External"/><Relationship Id="rId10" Type="http://schemas.openxmlformats.org/officeDocument/2006/relationships/hyperlink" Target="http://hl7.org/fhir/us/eltss/" TargetMode="External"/><Relationship Id="rId4" Type="http://schemas.openxmlformats.org/officeDocument/2006/relationships/hyperlink" Target="https://deldemo.herokuapp.com/" TargetMode="External"/><Relationship Id="rId9" Type="http://schemas.openxmlformats.org/officeDocument/2006/relationships/hyperlink" Target="http://hl7.org/fhir/uv/sdc/2019Ma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api.fhir.org/baseR4" TargetMode="External"/><Relationship Id="rId7" Type="http://schemas.openxmlformats.org/officeDocument/2006/relationships/hyperlink" Target="https://paciowg.github.io/cognitive-status-ig/" TargetMode="External"/><Relationship Id="rId2" Type="http://schemas.openxmlformats.org/officeDocument/2006/relationships/hyperlink" Target="https://paciowg.github.io/functional-status-ig/" TargetMode="External"/><Relationship Id="rId1" Type="http://schemas.openxmlformats.org/officeDocument/2006/relationships/slideLayout" Target="../slideLayouts/slideLayout2.xml"/><Relationship Id="rId6" Type="http://schemas.openxmlformats.org/officeDocument/2006/relationships/hyperlink" Target="https://github.com/paciowg/transfer-summary-ri-client" TargetMode="External"/><Relationship Id="rId5" Type="http://schemas.openxmlformats.org/officeDocument/2006/relationships/hyperlink" Target="https://github.com/jamesagnew/hapi-fhir" TargetMode="External"/><Relationship Id="rId4" Type="http://schemas.openxmlformats.org/officeDocument/2006/relationships/hyperlink" Target="https://snf-transfer-summary.herokuapp.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paciowg/sample-data/tree/master/2020-05%20HL7%20May%20Connectathon" TargetMode="External"/><Relationship Id="rId2" Type="http://schemas.openxmlformats.org/officeDocument/2006/relationships/hyperlink" Target="mailto:Support@patientcentricSolutions.com" TargetMode="External"/><Relationship Id="rId1" Type="http://schemas.openxmlformats.org/officeDocument/2006/relationships/slideLayout" Target="../slideLayouts/slideLayout2.xml"/><Relationship Id="rId5" Type="http://schemas.openxmlformats.org/officeDocument/2006/relationships/hyperlink" Target="https://confluence.hl7.org/display/FHIR/2020-05+PACIO-eLTSS+Post-Acute+Care+Transition+Summary" TargetMode="External"/><Relationship Id="rId4" Type="http://schemas.openxmlformats.org/officeDocument/2006/relationships/hyperlink" Target="https://github.com/paciowg/sample-data/blob/master/2020-05%20HL7%20May%20Connectathon/sample%20data/Full%20Data_Seed_Story_Connectathon%20May%202020.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ithub.com/paciowg/PACIO-Project/blob/master/PACIO%20Project%20Charter%20(508).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el.cms.gov/DELWeb/pub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rizvi@mitre.org" TargetMode="External"/><Relationship Id="rId2" Type="http://schemas.openxmlformats.org/officeDocument/2006/relationships/hyperlink" Target="mailto:tmullen@mitre.org" TargetMode="External"/><Relationship Id="rId1" Type="http://schemas.openxmlformats.org/officeDocument/2006/relationships/slideLayout" Target="../slideLayouts/slideLayout2.xml"/><Relationship Id="rId5" Type="http://schemas.openxmlformats.org/officeDocument/2006/relationships/hyperlink" Target="mailto:dwhill@mitre.org" TargetMode="External"/><Relationship Id="rId4" Type="http://schemas.openxmlformats.org/officeDocument/2006/relationships/hyperlink" Target="mailto:smahoney@mitre.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paciowg/sample-data/tree/master/2020-05%20HL7%20May%20Connectath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5513-94CB-4FED-A2E0-41E7E0D8B185}"/>
              </a:ext>
            </a:extLst>
          </p:cNvPr>
          <p:cNvSpPr>
            <a:spLocks noGrp="1"/>
          </p:cNvSpPr>
          <p:nvPr>
            <p:ph type="ctrTitle"/>
          </p:nvPr>
        </p:nvSpPr>
        <p:spPr/>
        <p:txBody>
          <a:bodyPr/>
          <a:lstStyle/>
          <a:p>
            <a:r>
              <a:rPr lang="en-US" b="1" dirty="0">
                <a:solidFill>
                  <a:schemeClr val="tx1"/>
                </a:solidFill>
              </a:rPr>
              <a:t>PACIO-</a:t>
            </a:r>
            <a:r>
              <a:rPr lang="en-US" b="1" dirty="0" err="1">
                <a:solidFill>
                  <a:schemeClr val="tx1"/>
                </a:solidFill>
              </a:rPr>
              <a:t>eLTSS</a:t>
            </a:r>
            <a:r>
              <a:rPr lang="en-US" b="1" dirty="0">
                <a:solidFill>
                  <a:schemeClr val="tx1"/>
                </a:solidFill>
              </a:rPr>
              <a:t> Post-Acute Care Transition Summary Track</a:t>
            </a:r>
          </a:p>
        </p:txBody>
      </p:sp>
      <p:sp>
        <p:nvSpPr>
          <p:cNvPr id="3" name="Subtitle 2">
            <a:extLst>
              <a:ext uri="{FF2B5EF4-FFF2-40B4-BE49-F238E27FC236}">
                <a16:creationId xmlns:a16="http://schemas.microsoft.com/office/drawing/2014/main" id="{953134BC-0915-4BFB-A6E9-9DB2044B0FB5}"/>
              </a:ext>
            </a:extLst>
          </p:cNvPr>
          <p:cNvSpPr>
            <a:spLocks noGrp="1"/>
          </p:cNvSpPr>
          <p:nvPr>
            <p:ph type="subTitle" idx="1"/>
          </p:nvPr>
        </p:nvSpPr>
        <p:spPr/>
        <p:txBody>
          <a:bodyPr/>
          <a:lstStyle/>
          <a:p>
            <a:r>
              <a:rPr lang="en-US" dirty="0"/>
              <a:t>Track KICK OFF</a:t>
            </a:r>
          </a:p>
          <a:p>
            <a:r>
              <a:rPr lang="en-US" dirty="0"/>
              <a:t>May 13, 2020</a:t>
            </a:r>
          </a:p>
        </p:txBody>
      </p:sp>
    </p:spTree>
    <p:extLst>
      <p:ext uri="{BB962C8B-B14F-4D97-AF65-F5344CB8AC3E}">
        <p14:creationId xmlns:p14="http://schemas.microsoft.com/office/powerpoint/2010/main" val="49729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solidFill>
                  <a:schemeClr val="tx1"/>
                </a:solidFill>
              </a:rPr>
              <a:t>System Roles</a:t>
            </a:r>
          </a:p>
        </p:txBody>
      </p:sp>
      <p:graphicFrame>
        <p:nvGraphicFramePr>
          <p:cNvPr id="3" name="Table 2">
            <a:extLst>
              <a:ext uri="{FF2B5EF4-FFF2-40B4-BE49-F238E27FC236}">
                <a16:creationId xmlns:a16="http://schemas.microsoft.com/office/drawing/2014/main" id="{E7D33EA4-87BC-49B7-A9E0-907206FE38C2}"/>
              </a:ext>
            </a:extLst>
          </p:cNvPr>
          <p:cNvGraphicFramePr>
            <a:graphicFrameLocks noGrp="1"/>
          </p:cNvGraphicFramePr>
          <p:nvPr>
            <p:extLst>
              <p:ext uri="{D42A27DB-BD31-4B8C-83A1-F6EECF244321}">
                <p14:modId xmlns:p14="http://schemas.microsoft.com/office/powerpoint/2010/main" val="3561887899"/>
              </p:ext>
            </p:extLst>
          </p:nvPr>
        </p:nvGraphicFramePr>
        <p:xfrm>
          <a:off x="1007918" y="1112976"/>
          <a:ext cx="10147762" cy="5395008"/>
        </p:xfrm>
        <a:graphic>
          <a:graphicData uri="http://schemas.openxmlformats.org/drawingml/2006/table">
            <a:tbl>
              <a:tblPr/>
              <a:tblGrid>
                <a:gridCol w="2202873">
                  <a:extLst>
                    <a:ext uri="{9D8B030D-6E8A-4147-A177-3AD203B41FA5}">
                      <a16:colId xmlns:a16="http://schemas.microsoft.com/office/drawing/2014/main" val="2522916037"/>
                    </a:ext>
                  </a:extLst>
                </a:gridCol>
                <a:gridCol w="7944889">
                  <a:extLst>
                    <a:ext uri="{9D8B030D-6E8A-4147-A177-3AD203B41FA5}">
                      <a16:colId xmlns:a16="http://schemas.microsoft.com/office/drawing/2014/main" val="3420825515"/>
                    </a:ext>
                  </a:extLst>
                </a:gridCol>
              </a:tblGrid>
              <a:tr h="245945">
                <a:tc>
                  <a:txBody>
                    <a:bodyPr/>
                    <a:lstStyle/>
                    <a:p>
                      <a:pPr algn="l" fontAlgn="t"/>
                      <a:r>
                        <a:rPr lang="en-US" sz="1400" b="1" i="0" dirty="0">
                          <a:solidFill>
                            <a:schemeClr val="tx1"/>
                          </a:solidFill>
                          <a:effectLst/>
                          <a:latin typeface="+mn-lt"/>
                        </a:rPr>
                        <a:t>Role</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chemeClr val="accent1">
                        <a:lumMod val="20000"/>
                        <a:lumOff val="80000"/>
                      </a:schemeClr>
                    </a:solidFill>
                  </a:tcPr>
                </a:tc>
                <a:tc>
                  <a:txBody>
                    <a:bodyPr/>
                    <a:lstStyle/>
                    <a:p>
                      <a:pPr algn="l" fontAlgn="t"/>
                      <a:r>
                        <a:rPr lang="en-US" sz="1400" b="1" i="0" dirty="0">
                          <a:solidFill>
                            <a:schemeClr val="tx1"/>
                          </a:solidFill>
                          <a:effectLst/>
                          <a:latin typeface="+mn-lt"/>
                        </a:rPr>
                        <a:t>Description</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7140626"/>
                  </a:ext>
                </a:extLst>
              </a:tr>
              <a:tr h="245945">
                <a:tc>
                  <a:txBody>
                    <a:bodyPr/>
                    <a:lstStyle/>
                    <a:p>
                      <a:pPr algn="l" fontAlgn="t"/>
                      <a:r>
                        <a:rPr lang="en-US" sz="1400" b="0" i="0" dirty="0">
                          <a:solidFill>
                            <a:schemeClr val="tx1"/>
                          </a:solidFill>
                          <a:effectLst/>
                          <a:latin typeface="+mn-lt"/>
                        </a:rPr>
                        <a:t>Data Element Library (DEL)</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400" i="0" dirty="0">
                          <a:solidFill>
                            <a:schemeClr val="tx1"/>
                          </a:solidFill>
                          <a:effectLst/>
                          <a:latin typeface="+mn-lt"/>
                        </a:rPr>
                        <a:t>Provides CMS standardized assessment data elements via FHIR API</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465549515"/>
                  </a:ext>
                </a:extLst>
              </a:tr>
              <a:tr h="669245">
                <a:tc>
                  <a:txBody>
                    <a:bodyPr/>
                    <a:lstStyle/>
                    <a:p>
                      <a:pPr algn="l" fontAlgn="t"/>
                      <a:r>
                        <a:rPr lang="en-US" sz="1400" b="0" i="0" dirty="0">
                          <a:solidFill>
                            <a:schemeClr val="tx1"/>
                          </a:solidFill>
                          <a:effectLst/>
                          <a:latin typeface="+mn-lt"/>
                        </a:rPr>
                        <a:t>Case Management System/ Care Coordinator</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en-US" sz="1400" b="1" i="0" dirty="0">
                          <a:solidFill>
                            <a:schemeClr val="tx1"/>
                          </a:solidFill>
                          <a:effectLst/>
                          <a:latin typeface="+mn-lt"/>
                        </a:rPr>
                        <a:t>Long-Term Care Plan App </a:t>
                      </a:r>
                      <a:r>
                        <a:rPr lang="en-US" sz="1400" i="0" dirty="0">
                          <a:solidFill>
                            <a:schemeClr val="tx1"/>
                          </a:solidFill>
                          <a:effectLst/>
                          <a:latin typeface="+mn-lt"/>
                        </a:rPr>
                        <a:t>- captures care plan and goals for the patient</a:t>
                      </a:r>
                    </a:p>
                    <a:p>
                      <a:pPr marL="285750" indent="-285750" algn="l" fontAlgn="t">
                        <a:buFont typeface="Arial" panose="020B0604020202020204" pitchFamily="34" charset="0"/>
                        <a:buChar char="•"/>
                      </a:pPr>
                      <a:r>
                        <a:rPr lang="en-US" sz="1400" b="1" i="0" dirty="0">
                          <a:solidFill>
                            <a:schemeClr val="tx1"/>
                          </a:solidFill>
                          <a:effectLst/>
                          <a:latin typeface="+mn-lt"/>
                        </a:rPr>
                        <a:t>eLTSS Server </a:t>
                      </a:r>
                      <a:r>
                        <a:rPr lang="en-US" sz="1400" i="0" dirty="0">
                          <a:solidFill>
                            <a:schemeClr val="tx1"/>
                          </a:solidFill>
                          <a:effectLst/>
                          <a:latin typeface="+mn-lt"/>
                        </a:rPr>
                        <a:t>- FHIR-based HIT system that contains the eLTSS care plan and goals for the patient and pushes that data to the Data Manager using the eLTSS IG.</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749419741"/>
                  </a:ext>
                </a:extLst>
              </a:tr>
              <a:tr h="1092544">
                <a:tc>
                  <a:txBody>
                    <a:bodyPr/>
                    <a:lstStyle/>
                    <a:p>
                      <a:pPr algn="l" fontAlgn="t"/>
                      <a:r>
                        <a:rPr lang="en-US" sz="1400" b="0" i="0" dirty="0">
                          <a:solidFill>
                            <a:schemeClr val="tx1"/>
                          </a:solidFill>
                          <a:effectLst/>
                          <a:latin typeface="+mn-lt"/>
                        </a:rPr>
                        <a:t>Care Setting A: Hospital</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en-US" sz="1400" b="1" i="0" dirty="0">
                          <a:solidFill>
                            <a:schemeClr val="tx1"/>
                          </a:solidFill>
                          <a:effectLst/>
                          <a:latin typeface="+mn-lt"/>
                        </a:rPr>
                        <a:t>PAC Assessment Application </a:t>
                      </a:r>
                      <a:r>
                        <a:rPr lang="en-US" sz="1400" i="0" dirty="0">
                          <a:solidFill>
                            <a:schemeClr val="tx1"/>
                          </a:solidFill>
                          <a:effectLst/>
                          <a:latin typeface="+mn-lt"/>
                        </a:rPr>
                        <a:t>- FHIR-based assessment application that retrieves the standardized assessment data elements from the DEL and captures the cognitive and functional status data for the patient.</a:t>
                      </a:r>
                    </a:p>
                    <a:p>
                      <a:pPr marL="285750" indent="-285750" algn="l" fontAlgn="t">
                        <a:buFont typeface="Arial" panose="020B0604020202020204" pitchFamily="34" charset="0"/>
                        <a:buChar char="•"/>
                      </a:pPr>
                      <a:r>
                        <a:rPr lang="en-US" sz="1400" b="1" i="0" dirty="0">
                          <a:solidFill>
                            <a:schemeClr val="tx1"/>
                          </a:solidFill>
                          <a:effectLst/>
                          <a:latin typeface="+mn-lt"/>
                        </a:rPr>
                        <a:t>"EHR"/Server/Database </a:t>
                      </a:r>
                      <a:r>
                        <a:rPr lang="en-US" sz="1400" i="0" dirty="0">
                          <a:solidFill>
                            <a:schemeClr val="tx1"/>
                          </a:solidFill>
                          <a:effectLst/>
                          <a:latin typeface="+mn-lt"/>
                        </a:rPr>
                        <a:t>- FHIR-based HIT system storing cognitive and functional status data from the assessment application for the patient and pushes that data to the Data Manager using the PACIO Functional Status and PACIO Cognitive Status IGs.</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968717793"/>
                  </a:ext>
                </a:extLst>
              </a:tr>
              <a:tr h="669245">
                <a:tc>
                  <a:txBody>
                    <a:bodyPr/>
                    <a:lstStyle/>
                    <a:p>
                      <a:pPr algn="l" fontAlgn="t"/>
                      <a:r>
                        <a:rPr lang="en-US" sz="1400" b="0" i="0" dirty="0">
                          <a:solidFill>
                            <a:schemeClr val="tx1"/>
                          </a:solidFill>
                          <a:effectLst/>
                          <a:latin typeface="+mn-lt"/>
                        </a:rPr>
                        <a:t>Health Data Manager</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en-US" sz="1400" i="0" dirty="0">
                          <a:solidFill>
                            <a:schemeClr val="tx1"/>
                          </a:solidFill>
                          <a:effectLst/>
                          <a:latin typeface="+mn-lt"/>
                        </a:rPr>
                        <a:t>FHIR-based HIT system that collects data from the Care Coordinator and Healthcare Setting A using the eLTSS and PACIO Functional Status and PACIO Cognitive Status IGs.</a:t>
                      </a:r>
                    </a:p>
                    <a:p>
                      <a:pPr marL="285750" indent="-285750" algn="l" fontAlgn="t">
                        <a:buFont typeface="Arial" panose="020B0604020202020204" pitchFamily="34" charset="0"/>
                        <a:buChar char="•"/>
                      </a:pPr>
                      <a:r>
                        <a:rPr lang="en-US" sz="1400" b="1" i="0" dirty="0">
                          <a:solidFill>
                            <a:schemeClr val="tx1"/>
                          </a:solidFill>
                          <a:effectLst/>
                          <a:latin typeface="+mn-lt"/>
                        </a:rPr>
                        <a:t>Authorization/Identity Server </a:t>
                      </a:r>
                      <a:r>
                        <a:rPr lang="en-US" sz="1400" i="0" dirty="0">
                          <a:solidFill>
                            <a:schemeClr val="tx1"/>
                          </a:solidFill>
                          <a:effectLst/>
                          <a:latin typeface="+mn-lt"/>
                        </a:rPr>
                        <a:t>- handles authentication and identity management</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643194733"/>
                  </a:ext>
                </a:extLst>
              </a:tr>
              <a:tr h="1027360">
                <a:tc>
                  <a:txBody>
                    <a:bodyPr/>
                    <a:lstStyle/>
                    <a:p>
                      <a:pPr algn="l" fontAlgn="t"/>
                      <a:r>
                        <a:rPr lang="en-US" sz="1400" b="0" i="0" dirty="0">
                          <a:solidFill>
                            <a:schemeClr val="tx1"/>
                          </a:solidFill>
                          <a:effectLst/>
                          <a:latin typeface="+mn-lt"/>
                        </a:rPr>
                        <a:t>Care Setting B: SNF</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en-US" sz="1400" b="1" i="0" dirty="0">
                          <a:solidFill>
                            <a:schemeClr val="tx1"/>
                          </a:solidFill>
                          <a:effectLst/>
                          <a:latin typeface="+mn-lt"/>
                        </a:rPr>
                        <a:t>PAC Assessment Application </a:t>
                      </a:r>
                      <a:r>
                        <a:rPr lang="en-US" sz="1400" i="0" dirty="0">
                          <a:solidFill>
                            <a:schemeClr val="tx1"/>
                          </a:solidFill>
                          <a:effectLst/>
                          <a:latin typeface="+mn-lt"/>
                        </a:rPr>
                        <a:t>- FHIR-based assessment application that retrieves the standardized assessment data elements from the DEL and captures the cognitive and functional status data for the patient.</a:t>
                      </a:r>
                    </a:p>
                    <a:p>
                      <a:pPr marL="285750" indent="-285750" algn="l" fontAlgn="t">
                        <a:buFont typeface="Arial" panose="020B0604020202020204" pitchFamily="34" charset="0"/>
                        <a:buChar char="•"/>
                      </a:pPr>
                      <a:r>
                        <a:rPr lang="en-US" sz="1400" b="1" i="0" dirty="0">
                          <a:solidFill>
                            <a:schemeClr val="tx1"/>
                          </a:solidFill>
                          <a:effectLst/>
                          <a:latin typeface="+mn-lt"/>
                        </a:rPr>
                        <a:t>eLTSS/PACIO Server </a:t>
                      </a:r>
                      <a:r>
                        <a:rPr lang="en-US" sz="1400" i="0" dirty="0">
                          <a:solidFill>
                            <a:schemeClr val="tx1"/>
                          </a:solidFill>
                          <a:effectLst/>
                          <a:latin typeface="+mn-lt"/>
                        </a:rPr>
                        <a:t>- Client HIT system to receive patient’s eLTSS, cognitive and functional status data from the Data Manager system</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575242481"/>
                  </a:ext>
                </a:extLst>
              </a:tr>
              <a:tr h="669245">
                <a:tc>
                  <a:txBody>
                    <a:bodyPr/>
                    <a:lstStyle/>
                    <a:p>
                      <a:pPr algn="l" fontAlgn="t"/>
                      <a:r>
                        <a:rPr lang="en-US" sz="1400" b="0" i="0" dirty="0">
                          <a:solidFill>
                            <a:schemeClr val="tx1"/>
                          </a:solidFill>
                          <a:effectLst/>
                          <a:latin typeface="+mn-lt"/>
                        </a:rPr>
                        <a:t>Care Setting C: HHA</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en-US" sz="1400" b="1" i="0" dirty="0">
                          <a:solidFill>
                            <a:schemeClr val="tx1"/>
                          </a:solidFill>
                          <a:effectLst/>
                          <a:latin typeface="+mn-lt"/>
                        </a:rPr>
                        <a:t>Care Coordinator System </a:t>
                      </a:r>
                      <a:r>
                        <a:rPr lang="en-US" sz="1400" i="0" dirty="0">
                          <a:solidFill>
                            <a:schemeClr val="tx1"/>
                          </a:solidFill>
                          <a:effectLst/>
                          <a:latin typeface="+mn-lt"/>
                        </a:rPr>
                        <a:t>- updates the care plan and goals</a:t>
                      </a:r>
                    </a:p>
                    <a:p>
                      <a:pPr marL="285750" indent="-285750" algn="l" fontAlgn="t">
                        <a:buFont typeface="Arial" panose="020B0604020202020204" pitchFamily="34" charset="0"/>
                        <a:buChar char="•"/>
                      </a:pPr>
                      <a:r>
                        <a:rPr lang="en-US" sz="1400" b="1" i="0" dirty="0">
                          <a:solidFill>
                            <a:schemeClr val="tx1"/>
                          </a:solidFill>
                          <a:effectLst/>
                          <a:latin typeface="+mn-lt"/>
                        </a:rPr>
                        <a:t>eLTSS/PACIO Server </a:t>
                      </a:r>
                      <a:r>
                        <a:rPr lang="en-US" sz="1400" i="0" dirty="0">
                          <a:solidFill>
                            <a:schemeClr val="tx1"/>
                          </a:solidFill>
                          <a:effectLst/>
                          <a:latin typeface="+mn-lt"/>
                        </a:rPr>
                        <a:t>- Client HIT system to receive patient’s eLTSS, cognitive and functional status data from the Data Manager system, for display to receiving clinician </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1623568525"/>
                  </a:ext>
                </a:extLst>
              </a:tr>
              <a:tr h="457595">
                <a:tc>
                  <a:txBody>
                    <a:bodyPr/>
                    <a:lstStyle/>
                    <a:p>
                      <a:pPr algn="l" fontAlgn="t"/>
                      <a:r>
                        <a:rPr lang="en-US" sz="1400" b="0" i="0" dirty="0">
                          <a:solidFill>
                            <a:schemeClr val="tx1"/>
                          </a:solidFill>
                          <a:effectLst/>
                          <a:latin typeface="+mn-lt"/>
                        </a:rPr>
                        <a:t>Patient/Family Mobile/Web Client</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tc>
                  <a:txBody>
                    <a:bodyPr/>
                    <a:lstStyle/>
                    <a:p>
                      <a:pPr algn="l" fontAlgn="t"/>
                      <a:r>
                        <a:rPr lang="en-US" sz="1400" i="0" dirty="0">
                          <a:solidFill>
                            <a:schemeClr val="tx1"/>
                          </a:solidFill>
                          <a:effectLst/>
                          <a:latin typeface="+mn-lt"/>
                        </a:rPr>
                        <a:t>FHIR-based web/mobile application that can receive patients’ eLTSS, cognitive and functional status data from the Data Manager for display to a patient or family member.</a:t>
                      </a:r>
                    </a:p>
                  </a:txBody>
                  <a:tcPr marL="24497" marR="24497" marT="17148" marB="17148">
                    <a:lnL w="6350" cap="flat" cmpd="sng" algn="ctr">
                      <a:solidFill>
                        <a:srgbClr val="C1C7D0"/>
                      </a:solidFill>
                      <a:prstDash val="solid"/>
                      <a:round/>
                      <a:headEnd type="none" w="med" len="med"/>
                      <a:tailEnd type="none" w="med" len="med"/>
                    </a:lnL>
                    <a:lnR w="6350" cap="flat" cmpd="sng" algn="ctr">
                      <a:solidFill>
                        <a:srgbClr val="C1C7D0"/>
                      </a:solidFill>
                      <a:prstDash val="solid"/>
                      <a:round/>
                      <a:headEnd type="none" w="med" len="med"/>
                      <a:tailEnd type="none" w="med" len="med"/>
                    </a:lnR>
                    <a:lnT w="6350" cap="flat" cmpd="sng" algn="ctr">
                      <a:solidFill>
                        <a:srgbClr val="C1C7D0"/>
                      </a:solidFill>
                      <a:prstDash val="solid"/>
                      <a:round/>
                      <a:headEnd type="none" w="med" len="med"/>
                      <a:tailEnd type="none" w="med" len="med"/>
                    </a:lnT>
                    <a:lnB w="6350"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961774349"/>
                  </a:ext>
                </a:extLst>
              </a:tr>
            </a:tbl>
          </a:graphicData>
        </a:graphic>
      </p:graphicFrame>
    </p:spTree>
    <p:extLst>
      <p:ext uri="{BB962C8B-B14F-4D97-AF65-F5344CB8AC3E}">
        <p14:creationId xmlns:p14="http://schemas.microsoft.com/office/powerpoint/2010/main" val="162697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solidFill>
                  <a:schemeClr val="tx1"/>
                </a:solidFill>
              </a:rPr>
              <a:t>System </a:t>
            </a:r>
            <a:r>
              <a:rPr lang="en-US" dirty="0"/>
              <a:t>Diagram</a:t>
            </a:r>
            <a:endParaRPr lang="en-US" dirty="0">
              <a:solidFill>
                <a:schemeClr val="tx1"/>
              </a:solidFill>
            </a:endParaRPr>
          </a:p>
        </p:txBody>
      </p:sp>
      <p:pic>
        <p:nvPicPr>
          <p:cNvPr id="8" name="Picture 7">
            <a:extLst>
              <a:ext uri="{FF2B5EF4-FFF2-40B4-BE49-F238E27FC236}">
                <a16:creationId xmlns:a16="http://schemas.microsoft.com/office/drawing/2014/main" id="{FE4D21C1-2B61-41B4-948E-2C5AD70D8698}"/>
              </a:ext>
            </a:extLst>
          </p:cNvPr>
          <p:cNvPicPr>
            <a:picLocks noChangeAspect="1"/>
          </p:cNvPicPr>
          <p:nvPr/>
        </p:nvPicPr>
        <p:blipFill>
          <a:blip r:embed="rId2"/>
          <a:stretch>
            <a:fillRect/>
          </a:stretch>
        </p:blipFill>
        <p:spPr>
          <a:xfrm>
            <a:off x="478970" y="1157845"/>
            <a:ext cx="11611265" cy="5700155"/>
          </a:xfrm>
          <a:prstGeom prst="rect">
            <a:avLst/>
          </a:prstGeom>
        </p:spPr>
      </p:pic>
    </p:spTree>
    <p:extLst>
      <p:ext uri="{BB962C8B-B14F-4D97-AF65-F5344CB8AC3E}">
        <p14:creationId xmlns:p14="http://schemas.microsoft.com/office/powerpoint/2010/main" val="363726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9994-BE83-4644-B189-E8ACFB95319A}"/>
              </a:ext>
            </a:extLst>
          </p:cNvPr>
          <p:cNvSpPr>
            <a:spLocks noGrp="1"/>
          </p:cNvSpPr>
          <p:nvPr>
            <p:ph type="title"/>
          </p:nvPr>
        </p:nvSpPr>
        <p:spPr/>
        <p:txBody>
          <a:bodyPr>
            <a:normAutofit fontScale="90000"/>
          </a:bodyPr>
          <a:lstStyle/>
          <a:p>
            <a:r>
              <a:rPr lang="en-US" dirty="0"/>
              <a:t>Testing with</a:t>
            </a:r>
          </a:p>
        </p:txBody>
      </p:sp>
      <p:sp>
        <p:nvSpPr>
          <p:cNvPr id="3" name="Content Placeholder 2">
            <a:extLst>
              <a:ext uri="{FF2B5EF4-FFF2-40B4-BE49-F238E27FC236}">
                <a16:creationId xmlns:a16="http://schemas.microsoft.com/office/drawing/2014/main" id="{B4082357-09D2-D14D-BAA5-D3C24FBB94D1}"/>
              </a:ext>
            </a:extLst>
          </p:cNvPr>
          <p:cNvSpPr>
            <a:spLocks noGrp="1"/>
          </p:cNvSpPr>
          <p:nvPr>
            <p:ph idx="1"/>
          </p:nvPr>
        </p:nvSpPr>
        <p:spPr/>
        <p:txBody>
          <a:bodyPr/>
          <a:lstStyle/>
          <a:p>
            <a:r>
              <a:rPr lang="en-US" dirty="0"/>
              <a:t> What is Inferno?</a:t>
            </a:r>
          </a:p>
          <a:p>
            <a:pPr lvl="1"/>
            <a:r>
              <a:rPr lang="en-US" dirty="0"/>
              <a:t>Open Source FHIR® Testing </a:t>
            </a:r>
          </a:p>
          <a:p>
            <a:pPr lvl="2"/>
            <a:r>
              <a:rPr lang="en-US" dirty="0"/>
              <a:t>Inferno is a streamlined FHIR Server testing tool that is use-case / implementation guide focused</a:t>
            </a:r>
          </a:p>
          <a:p>
            <a:pPr lvl="2"/>
            <a:r>
              <a:rPr lang="en-US" dirty="0"/>
              <a:t>Supports the creation of automated tests through Implementation Guide Capability Statements</a:t>
            </a:r>
          </a:p>
          <a:p>
            <a:pPr lvl="2"/>
            <a:r>
              <a:rPr lang="en-US" dirty="0"/>
              <a:t>Inferno makes it easier to write or reuse tests assessing conformance to other FHIR Implementation Guides with flexibility to test non-FHIR requirements</a:t>
            </a:r>
          </a:p>
          <a:p>
            <a:pPr lvl="1"/>
            <a:r>
              <a:rPr lang="en-US" dirty="0"/>
              <a:t>Sponsored by the Office of the National Coordinator</a:t>
            </a:r>
          </a:p>
          <a:p>
            <a:pPr lvl="1"/>
            <a:r>
              <a:rPr lang="en-US" dirty="0"/>
              <a:t>Acts as a client to validate that servers adhere to SMART on FHIR and FHIR Implementation Guide requirements</a:t>
            </a:r>
          </a:p>
          <a:p>
            <a:pPr lvl="1"/>
            <a:r>
              <a:rPr lang="en-US" dirty="0"/>
              <a:t>Custom tests can be written in Ruby</a:t>
            </a:r>
          </a:p>
          <a:p>
            <a:r>
              <a:rPr lang="en-US" dirty="0"/>
              <a:t> </a:t>
            </a:r>
            <a:r>
              <a:rPr lang="en-US" dirty="0">
                <a:hlinkClick r:id="rId2"/>
              </a:rPr>
              <a:t>https://inferno.healthit.gov/</a:t>
            </a:r>
            <a:endParaRPr lang="en-US" dirty="0"/>
          </a:p>
        </p:txBody>
      </p:sp>
      <p:sp>
        <p:nvSpPr>
          <p:cNvPr id="4" name="Rounded Rectangle 3">
            <a:extLst>
              <a:ext uri="{FF2B5EF4-FFF2-40B4-BE49-F238E27FC236}">
                <a16:creationId xmlns:a16="http://schemas.microsoft.com/office/drawing/2014/main" id="{D6D697ED-8597-3043-BAC5-D68029A95B4C}"/>
              </a:ext>
            </a:extLst>
          </p:cNvPr>
          <p:cNvSpPr/>
          <p:nvPr/>
        </p:nvSpPr>
        <p:spPr>
          <a:xfrm>
            <a:off x="3314443" y="4850677"/>
            <a:ext cx="1500027" cy="1078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ounded Rectangle 4">
            <a:extLst>
              <a:ext uri="{FF2B5EF4-FFF2-40B4-BE49-F238E27FC236}">
                <a16:creationId xmlns:a16="http://schemas.microsoft.com/office/drawing/2014/main" id="{75D7ECC1-9F5D-0D45-B02B-29834F4918FD}"/>
              </a:ext>
            </a:extLst>
          </p:cNvPr>
          <p:cNvSpPr/>
          <p:nvPr/>
        </p:nvSpPr>
        <p:spPr>
          <a:xfrm>
            <a:off x="7196020" y="4850677"/>
            <a:ext cx="1500027" cy="1078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FHIR Server</a:t>
            </a:r>
          </a:p>
        </p:txBody>
      </p:sp>
      <p:cxnSp>
        <p:nvCxnSpPr>
          <p:cNvPr id="7" name="Straight Arrow Connector 6">
            <a:extLst>
              <a:ext uri="{FF2B5EF4-FFF2-40B4-BE49-F238E27FC236}">
                <a16:creationId xmlns:a16="http://schemas.microsoft.com/office/drawing/2014/main" id="{2BCD0655-12ED-F544-9B6A-930328BC9105}"/>
              </a:ext>
            </a:extLst>
          </p:cNvPr>
          <p:cNvCxnSpPr/>
          <p:nvPr/>
        </p:nvCxnSpPr>
        <p:spPr>
          <a:xfrm>
            <a:off x="5013789" y="5390071"/>
            <a:ext cx="198291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AD48F59B-F79E-F749-B351-C26BF8AC0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349" y="5110685"/>
            <a:ext cx="1286214" cy="485483"/>
          </a:xfrm>
          <a:prstGeom prst="rect">
            <a:avLst/>
          </a:prstGeom>
        </p:spPr>
      </p:pic>
      <p:pic>
        <p:nvPicPr>
          <p:cNvPr id="10" name="Picture 9" descr="A close up of a sign&#10;&#10;Description automatically generated">
            <a:extLst>
              <a:ext uri="{FF2B5EF4-FFF2-40B4-BE49-F238E27FC236}">
                <a16:creationId xmlns:a16="http://schemas.microsoft.com/office/drawing/2014/main" id="{19851A88-EB30-1E4B-9A9E-DEDE0FBBE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373" y="212510"/>
            <a:ext cx="2415370" cy="911684"/>
          </a:xfrm>
          <a:prstGeom prst="rect">
            <a:avLst/>
          </a:prstGeom>
        </p:spPr>
      </p:pic>
    </p:spTree>
    <p:extLst>
      <p:ext uri="{BB962C8B-B14F-4D97-AF65-F5344CB8AC3E}">
        <p14:creationId xmlns:p14="http://schemas.microsoft.com/office/powerpoint/2010/main" val="375631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solidFill>
                  <a:schemeClr val="tx1"/>
                </a:solidFill>
              </a:rPr>
              <a:t>Track Schedule</a:t>
            </a:r>
          </a:p>
        </p:txBody>
      </p:sp>
      <p:graphicFrame>
        <p:nvGraphicFramePr>
          <p:cNvPr id="4" name="Table 6">
            <a:extLst>
              <a:ext uri="{FF2B5EF4-FFF2-40B4-BE49-F238E27FC236}">
                <a16:creationId xmlns:a16="http://schemas.microsoft.com/office/drawing/2014/main" id="{EA904357-EE6B-4796-9062-78A96ED6396E}"/>
              </a:ext>
            </a:extLst>
          </p:cNvPr>
          <p:cNvGraphicFramePr>
            <a:graphicFrameLocks noGrp="1"/>
          </p:cNvGraphicFramePr>
          <p:nvPr>
            <p:extLst>
              <p:ext uri="{D42A27DB-BD31-4B8C-83A1-F6EECF244321}">
                <p14:modId xmlns:p14="http://schemas.microsoft.com/office/powerpoint/2010/main" val="2024924821"/>
              </p:ext>
            </p:extLst>
          </p:nvPr>
        </p:nvGraphicFramePr>
        <p:xfrm>
          <a:off x="2032000" y="1672166"/>
          <a:ext cx="8128000" cy="438912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956317368"/>
                    </a:ext>
                  </a:extLst>
                </a:gridCol>
                <a:gridCol w="5340350">
                  <a:extLst>
                    <a:ext uri="{9D8B030D-6E8A-4147-A177-3AD203B41FA5}">
                      <a16:colId xmlns:a16="http://schemas.microsoft.com/office/drawing/2014/main" val="2992422718"/>
                    </a:ext>
                  </a:extLst>
                </a:gridCol>
              </a:tblGrid>
              <a:tr h="370840">
                <a:tc>
                  <a:txBody>
                    <a:bodyPr/>
                    <a:lstStyle/>
                    <a:p>
                      <a:r>
                        <a:rPr lang="en-US" dirty="0"/>
                        <a:t>Day 1: Wednesday, May 13</a:t>
                      </a:r>
                    </a:p>
                    <a:p>
                      <a:endParaRPr lang="en-US" dirty="0"/>
                    </a:p>
                  </a:txBody>
                  <a:tcPr/>
                </a:tc>
                <a:tc>
                  <a:txBody>
                    <a:bodyPr/>
                    <a:lstStyle/>
                    <a:p>
                      <a:r>
                        <a:rPr lang="en-US" b="1" dirty="0"/>
                        <a:t>4:30pm – 5pm: </a:t>
                      </a:r>
                      <a:r>
                        <a:rPr lang="en-US" dirty="0"/>
                        <a:t>Track Kickoff</a:t>
                      </a:r>
                    </a:p>
                    <a:p>
                      <a:pPr marL="285750" indent="-285750">
                        <a:buFont typeface="Arial" panose="020B0604020202020204" pitchFamily="34" charset="0"/>
                        <a:buChar char="•"/>
                      </a:pPr>
                      <a:r>
                        <a:rPr lang="en-US" dirty="0"/>
                        <a:t>Introductions</a:t>
                      </a:r>
                    </a:p>
                    <a:p>
                      <a:pPr marL="285750" indent="-285750">
                        <a:buFont typeface="Arial" panose="020B0604020202020204" pitchFamily="34" charset="0"/>
                        <a:buChar char="•"/>
                      </a:pPr>
                      <a:r>
                        <a:rPr lang="en-US" dirty="0"/>
                        <a:t>Review track goals, </a:t>
                      </a:r>
                    </a:p>
                    <a:p>
                      <a:pPr marL="285750" indent="-285750">
                        <a:buFont typeface="Arial" panose="020B0604020202020204" pitchFamily="34" charset="0"/>
                        <a:buChar char="•"/>
                      </a:pPr>
                      <a:r>
                        <a:rPr lang="en-US" dirty="0"/>
                        <a:t>Review track schedule</a:t>
                      </a:r>
                    </a:p>
                  </a:txBody>
                  <a:tcPr/>
                </a:tc>
                <a:extLst>
                  <a:ext uri="{0D108BD9-81ED-4DB2-BD59-A6C34878D82A}">
                    <a16:rowId xmlns:a16="http://schemas.microsoft.com/office/drawing/2014/main" val="2395983986"/>
                  </a:ext>
                </a:extLst>
              </a:tr>
              <a:tr h="370840">
                <a:tc>
                  <a:txBody>
                    <a:bodyPr/>
                    <a:lstStyle/>
                    <a:p>
                      <a:r>
                        <a:rPr lang="en-US" dirty="0"/>
                        <a:t>Day 2: Thursday, May 14</a:t>
                      </a:r>
                    </a:p>
                  </a:txBody>
                  <a:tcPr/>
                </a:tc>
                <a:tc>
                  <a:txBody>
                    <a:bodyPr/>
                    <a:lstStyle/>
                    <a:p>
                      <a:r>
                        <a:rPr lang="en-US" b="1" dirty="0"/>
                        <a:t>9.15am – 3pm: </a:t>
                      </a:r>
                      <a:r>
                        <a:rPr lang="en-US" dirty="0"/>
                        <a:t>Collaboration</a:t>
                      </a:r>
                    </a:p>
                    <a:p>
                      <a:pPr marL="285750" indent="-285750">
                        <a:buFont typeface="Arial" panose="020B0604020202020204" pitchFamily="34" charset="0"/>
                        <a:buChar char="•"/>
                      </a:pPr>
                      <a:r>
                        <a:rPr lang="en-US" dirty="0"/>
                        <a:t>Smoke test whole sequence</a:t>
                      </a:r>
                    </a:p>
                    <a:p>
                      <a:pPr marL="285750" indent="-285750">
                        <a:buFont typeface="Arial" panose="020B0604020202020204" pitchFamily="34" charset="0"/>
                        <a:buChar char="•"/>
                      </a:pPr>
                      <a:r>
                        <a:rPr lang="en-US" dirty="0"/>
                        <a:t>Identify priorities to address today</a:t>
                      </a:r>
                    </a:p>
                    <a:p>
                      <a:pPr marL="285750" indent="-285750">
                        <a:buFont typeface="Arial" panose="020B0604020202020204" pitchFamily="34" charset="0"/>
                        <a:buChar char="•"/>
                      </a:pPr>
                      <a:r>
                        <a:rPr lang="en-US" dirty="0"/>
                        <a:t>Test, code, monitor progress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3pm – 5pm: </a:t>
                      </a:r>
                      <a:r>
                        <a:rPr lang="en-US" dirty="0"/>
                        <a:t>Prepare for demos</a:t>
                      </a:r>
                    </a:p>
                    <a:p>
                      <a:pPr marL="285750" indent="-285750">
                        <a:buFont typeface="Arial" panose="020B0604020202020204" pitchFamily="34" charset="0"/>
                        <a:buChar char="•"/>
                      </a:pPr>
                      <a:r>
                        <a:rPr lang="en-US" dirty="0"/>
                        <a:t>Final adjustments, dry-run</a:t>
                      </a:r>
                    </a:p>
                  </a:txBody>
                  <a:tcPr/>
                </a:tc>
                <a:extLst>
                  <a:ext uri="{0D108BD9-81ED-4DB2-BD59-A6C34878D82A}">
                    <a16:rowId xmlns:a16="http://schemas.microsoft.com/office/drawing/2014/main" val="175629063"/>
                  </a:ext>
                </a:extLst>
              </a:tr>
              <a:tr h="370840">
                <a:tc>
                  <a:txBody>
                    <a:bodyPr/>
                    <a:lstStyle/>
                    <a:p>
                      <a:r>
                        <a:rPr lang="en-US" dirty="0"/>
                        <a:t>Day 3: Friday, May 15</a:t>
                      </a:r>
                    </a:p>
                  </a:txBody>
                  <a:tcPr/>
                </a:tc>
                <a:tc>
                  <a:txBody>
                    <a:bodyPr/>
                    <a:lstStyle/>
                    <a:p>
                      <a:r>
                        <a:rPr lang="en-US" b="1" dirty="0"/>
                        <a:t>9.15am – 2pm: </a:t>
                      </a:r>
                      <a:r>
                        <a:rPr lang="en-US" dirty="0"/>
                        <a:t>Record demos</a:t>
                      </a:r>
                    </a:p>
                    <a:p>
                      <a:pPr marL="285750" indent="-285750">
                        <a:buFont typeface="Arial" panose="020B0604020202020204" pitchFamily="34" charset="0"/>
                        <a:buChar char="•"/>
                      </a:pPr>
                      <a:r>
                        <a:rPr lang="en-US" dirty="0"/>
                        <a:t>Use Zoom</a:t>
                      </a:r>
                    </a:p>
                    <a:p>
                      <a:pPr marL="285750" indent="-285750">
                        <a:buFont typeface="Arial" panose="020B0604020202020204" pitchFamily="34" charset="0"/>
                        <a:buChar char="•"/>
                      </a:pPr>
                      <a:endParaRPr lang="en-US" dirty="0"/>
                    </a:p>
                    <a:p>
                      <a:r>
                        <a:rPr lang="en-US" b="1" dirty="0"/>
                        <a:t>2pm – 6pm: </a:t>
                      </a:r>
                      <a:r>
                        <a:rPr lang="en-US" dirty="0"/>
                        <a:t>Report out</a:t>
                      </a:r>
                    </a:p>
                  </a:txBody>
                  <a:tcPr/>
                </a:tc>
                <a:extLst>
                  <a:ext uri="{0D108BD9-81ED-4DB2-BD59-A6C34878D82A}">
                    <a16:rowId xmlns:a16="http://schemas.microsoft.com/office/drawing/2014/main" val="609076029"/>
                  </a:ext>
                </a:extLst>
              </a:tr>
            </a:tbl>
          </a:graphicData>
        </a:graphic>
      </p:graphicFrame>
      <p:sp>
        <p:nvSpPr>
          <p:cNvPr id="5" name="TextBox 4">
            <a:extLst>
              <a:ext uri="{FF2B5EF4-FFF2-40B4-BE49-F238E27FC236}">
                <a16:creationId xmlns:a16="http://schemas.microsoft.com/office/drawing/2014/main" id="{7295DC0D-FA4F-47DE-95D5-1577DFDC768D}"/>
              </a:ext>
            </a:extLst>
          </p:cNvPr>
          <p:cNvSpPr txBox="1"/>
          <p:nvPr/>
        </p:nvSpPr>
        <p:spPr>
          <a:xfrm>
            <a:off x="2032000" y="1321356"/>
            <a:ext cx="5114925" cy="369332"/>
          </a:xfrm>
          <a:prstGeom prst="rect">
            <a:avLst/>
          </a:prstGeom>
          <a:noFill/>
        </p:spPr>
        <p:txBody>
          <a:bodyPr wrap="square" rtlCol="0">
            <a:spAutoFit/>
          </a:bodyPr>
          <a:lstStyle/>
          <a:p>
            <a:r>
              <a:rPr lang="en-US" dirty="0"/>
              <a:t>All times are Eastern U.S.</a:t>
            </a:r>
          </a:p>
        </p:txBody>
      </p:sp>
    </p:spTree>
    <p:extLst>
      <p:ext uri="{BB962C8B-B14F-4D97-AF65-F5344CB8AC3E}">
        <p14:creationId xmlns:p14="http://schemas.microsoft.com/office/powerpoint/2010/main" val="284022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t>Connectathon Support Tools</a:t>
            </a:r>
            <a:endParaRPr lang="en-US" dirty="0">
              <a:solidFill>
                <a:schemeClr val="tx1"/>
              </a:solidFill>
            </a:endParaRPr>
          </a:p>
        </p:txBody>
      </p:sp>
      <p:sp>
        <p:nvSpPr>
          <p:cNvPr id="3" name="Content Placeholder 2">
            <a:extLst>
              <a:ext uri="{FF2B5EF4-FFF2-40B4-BE49-F238E27FC236}">
                <a16:creationId xmlns:a16="http://schemas.microsoft.com/office/drawing/2014/main" id="{8DE5A1C6-FC84-4F2B-889F-8529289CC666}"/>
              </a:ext>
            </a:extLst>
          </p:cNvPr>
          <p:cNvSpPr>
            <a:spLocks noGrp="1"/>
          </p:cNvSpPr>
          <p:nvPr>
            <p:ph idx="1"/>
          </p:nvPr>
        </p:nvSpPr>
        <p:spPr/>
        <p:txBody>
          <a:bodyPr>
            <a:normAutofit lnSpcReduction="10000"/>
          </a:bodyPr>
          <a:lstStyle/>
          <a:p>
            <a:pPr marL="0" indent="0">
              <a:buNone/>
            </a:pPr>
            <a:r>
              <a:rPr lang="en-US" sz="3000" b="1" dirty="0"/>
              <a:t>Zulip: </a:t>
            </a:r>
            <a:r>
              <a:rPr lang="en-US" sz="3000" dirty="0"/>
              <a:t>#Post-Acute Care</a:t>
            </a:r>
          </a:p>
          <a:p>
            <a:pPr lvl="1"/>
            <a:r>
              <a:rPr lang="en-US" dirty="0"/>
              <a:t>Sign up at </a:t>
            </a:r>
            <a:r>
              <a:rPr lang="en-US" dirty="0">
                <a:hlinkClick r:id="rId2"/>
              </a:rPr>
              <a:t>http://chat.fhir.org</a:t>
            </a:r>
            <a:r>
              <a:rPr lang="en-US" dirty="0"/>
              <a:t> </a:t>
            </a:r>
          </a:p>
          <a:p>
            <a:pPr lvl="1"/>
            <a:r>
              <a:rPr lang="en-US" dirty="0"/>
              <a:t>The Post Acute Care stream is the primary method of communication for members participating in the PACIO-eLTSS track.</a:t>
            </a:r>
          </a:p>
          <a:p>
            <a:pPr lvl="1"/>
            <a:r>
              <a:rPr lang="en-US" dirty="0"/>
              <a:t>Track participants should use Zulip when discussing the Implementation Guide (IG), Reference Implementation (RI), or for general track discussions.</a:t>
            </a:r>
          </a:p>
          <a:p>
            <a:pPr marL="0" lvl="0" indent="0">
              <a:buNone/>
            </a:pPr>
            <a:r>
              <a:rPr lang="en-US" sz="3000" b="1" dirty="0">
                <a:solidFill>
                  <a:prstClr val="black"/>
                </a:solidFill>
              </a:rPr>
              <a:t>Slack: </a:t>
            </a:r>
            <a:r>
              <a:rPr lang="en-US" sz="3000" dirty="0">
                <a:solidFill>
                  <a:prstClr val="black"/>
                </a:solidFill>
              </a:rPr>
              <a:t>#General</a:t>
            </a:r>
          </a:p>
          <a:p>
            <a:pPr lvl="1"/>
            <a:r>
              <a:rPr lang="en-US" sz="1900" u="sng" dirty="0">
                <a:hlinkClick r:id="rId3"/>
              </a:rPr>
              <a:t>pacioproject.slack.com </a:t>
            </a:r>
            <a:endParaRPr lang="en-US" sz="1900" dirty="0"/>
          </a:p>
          <a:p>
            <a:pPr lvl="1"/>
            <a:r>
              <a:rPr lang="en-US" sz="1900" dirty="0"/>
              <a:t>Track participants should use Slack when discussing administrative items, logistical items, and for cross track coordination</a:t>
            </a:r>
          </a:p>
          <a:p>
            <a:pPr marL="0" lvl="0" indent="0">
              <a:buNone/>
            </a:pPr>
            <a:r>
              <a:rPr lang="en-US" sz="3000" b="1" dirty="0">
                <a:solidFill>
                  <a:prstClr val="black"/>
                </a:solidFill>
              </a:rPr>
              <a:t>JIRA:</a:t>
            </a:r>
          </a:p>
          <a:p>
            <a:pPr lvl="1"/>
            <a:r>
              <a:rPr lang="en-US" u="sng" dirty="0">
                <a:hlinkClick r:id="rId4"/>
              </a:rPr>
              <a:t>https://jira.hl7.org/</a:t>
            </a:r>
            <a:endParaRPr lang="en-US" dirty="0"/>
          </a:p>
          <a:p>
            <a:pPr lvl="1"/>
            <a:r>
              <a:rPr lang="en-US" dirty="0"/>
              <a:t>Track participants should use JIRA to communicate bugs and issues in the IG/RI only</a:t>
            </a:r>
          </a:p>
          <a:p>
            <a:pPr marL="0" lvl="0" indent="0">
              <a:buNone/>
            </a:pPr>
            <a:endParaRPr lang="en-US" sz="1800" dirty="0">
              <a:solidFill>
                <a:prstClr val="black"/>
              </a:solidFill>
            </a:endParaRPr>
          </a:p>
          <a:p>
            <a:pPr marL="0">
              <a:buNone/>
            </a:pPr>
            <a:endParaRPr lang="en-US" dirty="0"/>
          </a:p>
          <a:p>
            <a:pPr marL="201168" lvl="1" indent="0">
              <a:buNone/>
            </a:pPr>
            <a:endParaRPr lang="en-US" dirty="0"/>
          </a:p>
          <a:p>
            <a:pPr marL="578358" lvl="1" indent="-285750"/>
            <a:endParaRPr lang="en-US" dirty="0"/>
          </a:p>
          <a:p>
            <a:pPr marL="578358" lvl="1" indent="-285750"/>
            <a:endParaRPr lang="en-US" dirty="0"/>
          </a:p>
          <a:p>
            <a:pPr marL="761238" lvl="2" indent="-285750"/>
            <a:endParaRPr lang="en-US" dirty="0"/>
          </a:p>
        </p:txBody>
      </p:sp>
    </p:spTree>
    <p:extLst>
      <p:ext uri="{BB962C8B-B14F-4D97-AF65-F5344CB8AC3E}">
        <p14:creationId xmlns:p14="http://schemas.microsoft.com/office/powerpoint/2010/main" val="192924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3435-F9E7-4E90-B105-D1E7885D4A08}"/>
              </a:ext>
            </a:extLst>
          </p:cNvPr>
          <p:cNvSpPr>
            <a:spLocks noGrp="1"/>
          </p:cNvSpPr>
          <p:nvPr>
            <p:ph type="title"/>
          </p:nvPr>
        </p:nvSpPr>
        <p:spPr/>
        <p:txBody>
          <a:bodyPr>
            <a:normAutofit fontScale="90000"/>
          </a:bodyPr>
          <a:lstStyle/>
          <a:p>
            <a:r>
              <a:rPr lang="en-US" dirty="0"/>
              <a:t>Track Resources (1/3)</a:t>
            </a:r>
          </a:p>
        </p:txBody>
      </p:sp>
      <p:graphicFrame>
        <p:nvGraphicFramePr>
          <p:cNvPr id="6" name="Table 6">
            <a:extLst>
              <a:ext uri="{FF2B5EF4-FFF2-40B4-BE49-F238E27FC236}">
                <a16:creationId xmlns:a16="http://schemas.microsoft.com/office/drawing/2014/main" id="{9A6B04CD-B6B2-44A1-8B7F-35B495D79FAD}"/>
              </a:ext>
            </a:extLst>
          </p:cNvPr>
          <p:cNvGraphicFramePr>
            <a:graphicFrameLocks noGrp="1"/>
          </p:cNvGraphicFramePr>
          <p:nvPr>
            <p:ph idx="1"/>
            <p:extLst>
              <p:ext uri="{D42A27DB-BD31-4B8C-83A1-F6EECF244321}">
                <p14:modId xmlns:p14="http://schemas.microsoft.com/office/powerpoint/2010/main" val="2374802292"/>
              </p:ext>
            </p:extLst>
          </p:nvPr>
        </p:nvGraphicFramePr>
        <p:xfrm>
          <a:off x="209006" y="1184275"/>
          <a:ext cx="11826240" cy="5034280"/>
        </p:xfrm>
        <a:graphic>
          <a:graphicData uri="http://schemas.openxmlformats.org/drawingml/2006/table">
            <a:tbl>
              <a:tblPr firstRow="1" bandRow="1">
                <a:tableStyleId>{5C22544A-7EE6-4342-B048-85BDC9FD1C3A}</a:tableStyleId>
              </a:tblPr>
              <a:tblGrid>
                <a:gridCol w="11826240">
                  <a:extLst>
                    <a:ext uri="{9D8B030D-6E8A-4147-A177-3AD203B41FA5}">
                      <a16:colId xmlns:a16="http://schemas.microsoft.com/office/drawing/2014/main" val="3308301127"/>
                    </a:ext>
                  </a:extLst>
                </a:gridCol>
              </a:tblGrid>
              <a:tr h="370840">
                <a:tc>
                  <a:txBody>
                    <a:bodyPr/>
                    <a:lstStyle/>
                    <a:p>
                      <a:r>
                        <a:rPr lang="en-US" dirty="0">
                          <a:solidFill>
                            <a:schemeClr val="tx1"/>
                          </a:solidFill>
                        </a:rPr>
                        <a:t>Resource List</a:t>
                      </a:r>
                    </a:p>
                  </a:txBody>
                  <a:tcPr/>
                </a:tc>
                <a:extLst>
                  <a:ext uri="{0D108BD9-81ED-4DB2-BD59-A6C34878D82A}">
                    <a16:rowId xmlns:a16="http://schemas.microsoft.com/office/drawing/2014/main" val="2245298661"/>
                  </a:ext>
                </a:extLst>
              </a:tr>
              <a:tr h="370840">
                <a:tc>
                  <a:txBody>
                    <a:bodyPr/>
                    <a:lstStyle/>
                    <a:p>
                      <a:r>
                        <a:rPr lang="en-US" sz="1800" b="1" i="0" kern="1200" dirty="0">
                          <a:solidFill>
                            <a:schemeClr val="dk1"/>
                          </a:solidFill>
                          <a:effectLst/>
                          <a:latin typeface="+mn-lt"/>
                          <a:ea typeface="+mn-ea"/>
                          <a:cs typeface="+mn-cs"/>
                        </a:rPr>
                        <a:t>CMS Data Element Library FHIR API Prototype</a:t>
                      </a:r>
                    </a:p>
                    <a:p>
                      <a:pPr lvl="1"/>
                      <a:r>
                        <a:rPr lang="en-US" sz="1800" b="0" i="0" kern="1200" dirty="0">
                          <a:solidFill>
                            <a:schemeClr val="dk1"/>
                          </a:solidFill>
                          <a:effectLst/>
                          <a:latin typeface="+mn-lt"/>
                          <a:ea typeface="+mn-ea"/>
                          <a:cs typeface="+mn-cs"/>
                        </a:rPr>
                        <a:t>Implementation Guide: </a:t>
                      </a:r>
                      <a:r>
                        <a:rPr lang="en-US" sz="1800" b="0" i="0" u="none" strike="noStrike" kern="1200" dirty="0">
                          <a:solidFill>
                            <a:schemeClr val="dk1"/>
                          </a:solidFill>
                          <a:effectLst/>
                          <a:latin typeface="+mn-lt"/>
                          <a:ea typeface="+mn-ea"/>
                          <a:cs typeface="+mn-cs"/>
                          <a:hlinkClick r:id="rId2"/>
                        </a:rPr>
                        <a:t>https://paciowg.github.io/del/</a:t>
                      </a:r>
                      <a:endParaRPr lang="en-US" sz="1800" b="0" i="0" kern="1200" dirty="0">
                        <a:solidFill>
                          <a:schemeClr val="dk1"/>
                        </a:solidFill>
                        <a:effectLst/>
                        <a:latin typeface="+mn-lt"/>
                        <a:ea typeface="+mn-ea"/>
                        <a:cs typeface="+mn-cs"/>
                      </a:endParaRPr>
                    </a:p>
                    <a:p>
                      <a:pPr lvl="1"/>
                      <a:r>
                        <a:rPr lang="en-US" sz="1800" b="0" i="0" kern="1200" dirty="0">
                          <a:solidFill>
                            <a:schemeClr val="dk1"/>
                          </a:solidFill>
                          <a:effectLst/>
                          <a:latin typeface="+mn-lt"/>
                          <a:ea typeface="+mn-ea"/>
                          <a:cs typeface="+mn-cs"/>
                        </a:rPr>
                        <a:t>Hosted Reference Implementations</a:t>
                      </a:r>
                    </a:p>
                    <a:p>
                      <a:pPr lvl="2"/>
                      <a:r>
                        <a:rPr lang="en-US" sz="1800" b="0" i="0" kern="1200" dirty="0">
                          <a:solidFill>
                            <a:schemeClr val="dk1"/>
                          </a:solidFill>
                          <a:effectLst/>
                          <a:latin typeface="+mn-lt"/>
                          <a:ea typeface="+mn-ea"/>
                          <a:cs typeface="+mn-cs"/>
                        </a:rPr>
                        <a:t>Server: </a:t>
                      </a:r>
                      <a:r>
                        <a:rPr lang="en-US" sz="1800" b="0" i="0" u="none" strike="noStrike" kern="1200" dirty="0">
                          <a:solidFill>
                            <a:schemeClr val="dk1"/>
                          </a:solidFill>
                          <a:effectLst/>
                          <a:latin typeface="+mn-lt"/>
                          <a:ea typeface="+mn-ea"/>
                          <a:cs typeface="+mn-cs"/>
                          <a:hlinkClick r:id="rId3"/>
                        </a:rPr>
                        <a:t>https://api.logicahealth.org/PACIO/</a:t>
                      </a:r>
                      <a:r>
                        <a:rPr lang="en-US" sz="1800" b="0" i="0" kern="1200" dirty="0">
                          <a:solidFill>
                            <a:schemeClr val="dk1"/>
                          </a:solidFill>
                          <a:effectLst/>
                          <a:latin typeface="+mn-lt"/>
                          <a:ea typeface="+mn-ea"/>
                          <a:cs typeface="+mn-cs"/>
                        </a:rPr>
                        <a:t> </a:t>
                      </a:r>
                    </a:p>
                    <a:p>
                      <a:pPr lvl="2"/>
                      <a:r>
                        <a:rPr lang="en-US" sz="1800" b="0" i="0" kern="1200" dirty="0">
                          <a:solidFill>
                            <a:schemeClr val="dk1"/>
                          </a:solidFill>
                          <a:effectLst/>
                          <a:latin typeface="+mn-lt"/>
                          <a:ea typeface="+mn-ea"/>
                          <a:cs typeface="+mn-cs"/>
                        </a:rPr>
                        <a:t>Client: </a:t>
                      </a:r>
                      <a:r>
                        <a:rPr lang="en-US" sz="1800" b="0" i="0" u="none" strike="noStrike" kern="1200" dirty="0">
                          <a:solidFill>
                            <a:schemeClr val="dk1"/>
                          </a:solidFill>
                          <a:effectLst/>
                          <a:latin typeface="+mn-lt"/>
                          <a:ea typeface="+mn-ea"/>
                          <a:cs typeface="+mn-cs"/>
                          <a:hlinkClick r:id="rId4"/>
                        </a:rPr>
                        <a:t>https://deldemo.herokuapp.com</a:t>
                      </a:r>
                      <a:endParaRPr lang="en-US" sz="1800" b="0" i="0" kern="1200" dirty="0">
                        <a:solidFill>
                          <a:schemeClr val="dk1"/>
                        </a:solidFill>
                        <a:effectLst/>
                        <a:latin typeface="+mn-lt"/>
                        <a:ea typeface="+mn-ea"/>
                        <a:cs typeface="+mn-cs"/>
                      </a:endParaRPr>
                    </a:p>
                    <a:p>
                      <a:pPr lvl="1"/>
                      <a:r>
                        <a:rPr lang="en-US" sz="1800" b="0" i="0" kern="1200" dirty="0">
                          <a:solidFill>
                            <a:schemeClr val="dk1"/>
                          </a:solidFill>
                          <a:effectLst/>
                          <a:latin typeface="+mn-lt"/>
                          <a:ea typeface="+mn-ea"/>
                          <a:cs typeface="+mn-cs"/>
                        </a:rPr>
                        <a:t>Reference Implementation Code (Apache 2.0 license)</a:t>
                      </a:r>
                    </a:p>
                    <a:p>
                      <a:pPr lvl="2"/>
                      <a:r>
                        <a:rPr lang="en-US" sz="1800" b="0" i="0" kern="1200" dirty="0">
                          <a:solidFill>
                            <a:schemeClr val="dk1"/>
                          </a:solidFill>
                          <a:effectLst/>
                          <a:latin typeface="+mn-lt"/>
                          <a:ea typeface="+mn-ea"/>
                          <a:cs typeface="+mn-cs"/>
                        </a:rPr>
                        <a:t>Server: </a:t>
                      </a:r>
                      <a:r>
                        <a:rPr lang="en-US" sz="1800" b="0" i="0" u="none" strike="noStrike" kern="1200" dirty="0">
                          <a:solidFill>
                            <a:schemeClr val="dk1"/>
                          </a:solidFill>
                          <a:effectLst/>
                          <a:latin typeface="+mn-lt"/>
                          <a:ea typeface="+mn-ea"/>
                          <a:cs typeface="+mn-cs"/>
                          <a:hlinkClick r:id="rId5"/>
                        </a:rPr>
                        <a:t>https://github.com/paciowg/del</a:t>
                      </a:r>
                      <a:endParaRPr lang="en-US" sz="1800" b="0" i="0" kern="1200" dirty="0">
                        <a:solidFill>
                          <a:schemeClr val="dk1"/>
                        </a:solidFill>
                        <a:effectLst/>
                        <a:latin typeface="+mn-lt"/>
                        <a:ea typeface="+mn-ea"/>
                        <a:cs typeface="+mn-cs"/>
                      </a:endParaRPr>
                    </a:p>
                    <a:p>
                      <a:pPr lvl="2"/>
                      <a:r>
                        <a:rPr lang="en-US" sz="1800" b="0" i="0" kern="1200" dirty="0">
                          <a:solidFill>
                            <a:schemeClr val="dk1"/>
                          </a:solidFill>
                          <a:effectLst/>
                          <a:latin typeface="+mn-lt"/>
                          <a:ea typeface="+mn-ea"/>
                          <a:cs typeface="+mn-cs"/>
                        </a:rPr>
                        <a:t>Client: </a:t>
                      </a:r>
                      <a:r>
                        <a:rPr lang="en-US" sz="1800" b="0" i="0" u="none" strike="noStrike" kern="1200" dirty="0">
                          <a:solidFill>
                            <a:schemeClr val="dk1"/>
                          </a:solidFill>
                          <a:effectLst/>
                          <a:latin typeface="+mn-lt"/>
                          <a:ea typeface="+mn-ea"/>
                          <a:cs typeface="+mn-cs"/>
                          <a:hlinkClick r:id="rId6"/>
                        </a:rPr>
                        <a:t>https://github.com/paciowg/delDemo</a:t>
                      </a:r>
                      <a:endParaRPr lang="en-US" sz="1800" b="0" i="0" kern="1200" dirty="0">
                        <a:solidFill>
                          <a:schemeClr val="dk1"/>
                        </a:solidFill>
                        <a:effectLst/>
                        <a:latin typeface="+mn-lt"/>
                        <a:ea typeface="+mn-ea"/>
                        <a:cs typeface="+mn-cs"/>
                      </a:endParaRPr>
                    </a:p>
                    <a:p>
                      <a:pPr lvl="1"/>
                      <a:r>
                        <a:rPr lang="en-US" sz="1800" b="0" i="0" kern="1200" dirty="0">
                          <a:solidFill>
                            <a:schemeClr val="dk1"/>
                          </a:solidFill>
                          <a:effectLst/>
                          <a:latin typeface="+mn-lt"/>
                          <a:ea typeface="+mn-ea"/>
                          <a:cs typeface="+mn-cs"/>
                        </a:rPr>
                        <a:t>Test Scripts: </a:t>
                      </a:r>
                      <a:r>
                        <a:rPr lang="en-US" sz="1800" b="0" i="0" u="none" strike="noStrike" kern="1200" dirty="0">
                          <a:solidFill>
                            <a:schemeClr val="dk1"/>
                          </a:solidFill>
                          <a:effectLst/>
                          <a:latin typeface="+mn-lt"/>
                          <a:ea typeface="+mn-ea"/>
                          <a:cs typeface="+mn-cs"/>
                          <a:hlinkClick r:id="rId7"/>
                        </a:rPr>
                        <a:t>https://github.com/paciowg/inferno</a:t>
                      </a:r>
                      <a:endParaRPr 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3260000974"/>
                  </a:ext>
                </a:extLst>
              </a:tr>
              <a:tr h="370840">
                <a:tc>
                  <a:txBody>
                    <a:bodyPr/>
                    <a:lstStyle/>
                    <a:p>
                      <a:r>
                        <a:rPr lang="en-US" sz="1800" b="1" i="0" kern="1200" dirty="0">
                          <a:solidFill>
                            <a:schemeClr val="dk1"/>
                          </a:solidFill>
                          <a:effectLst/>
                          <a:latin typeface="+mn-lt"/>
                          <a:ea typeface="+mn-ea"/>
                          <a:cs typeface="+mn-cs"/>
                        </a:rPr>
                        <a:t>Structured Data Capture (SDC)</a:t>
                      </a:r>
                    </a:p>
                    <a:p>
                      <a:pPr lvl="1"/>
                      <a:r>
                        <a:rPr lang="en-US" sz="1800" b="0" i="0" kern="1200" dirty="0">
                          <a:solidFill>
                            <a:schemeClr val="dk1"/>
                          </a:solidFill>
                          <a:effectLst/>
                          <a:latin typeface="+mn-lt"/>
                          <a:ea typeface="+mn-ea"/>
                          <a:cs typeface="+mn-cs"/>
                        </a:rPr>
                        <a:t>Project: </a:t>
                      </a:r>
                      <a:r>
                        <a:rPr lang="en-US" sz="1800" b="0" i="0" u="none" strike="noStrike" kern="1200" dirty="0">
                          <a:solidFill>
                            <a:schemeClr val="dk1"/>
                          </a:solidFill>
                          <a:effectLst/>
                          <a:latin typeface="+mn-lt"/>
                          <a:ea typeface="+mn-ea"/>
                          <a:cs typeface="+mn-cs"/>
                          <a:hlinkClick r:id="rId8"/>
                        </a:rPr>
                        <a:t>https://www.healthit.gov/topic/scientific-initiatives/pcor/research-evaluation/structured-data-capture-sdc</a:t>
                      </a:r>
                      <a:endParaRPr lang="en-US" sz="1800" b="0" i="0" kern="1200" dirty="0">
                        <a:solidFill>
                          <a:schemeClr val="dk1"/>
                        </a:solidFill>
                        <a:effectLst/>
                        <a:latin typeface="+mn-lt"/>
                        <a:ea typeface="+mn-ea"/>
                        <a:cs typeface="+mn-cs"/>
                      </a:endParaRPr>
                    </a:p>
                    <a:p>
                      <a:pPr lvl="1"/>
                      <a:r>
                        <a:rPr lang="en-US" sz="1800" b="0" i="0" kern="1200" dirty="0">
                          <a:solidFill>
                            <a:schemeClr val="dk1"/>
                          </a:solidFill>
                          <a:effectLst/>
                          <a:latin typeface="+mn-lt"/>
                          <a:ea typeface="+mn-ea"/>
                          <a:cs typeface="+mn-cs"/>
                        </a:rPr>
                        <a:t>Implementation Guide: </a:t>
                      </a:r>
                      <a:r>
                        <a:rPr lang="en-US" sz="1800" b="0" i="0" u="none" strike="noStrike" kern="1200" dirty="0">
                          <a:solidFill>
                            <a:schemeClr val="dk1"/>
                          </a:solidFill>
                          <a:effectLst/>
                          <a:latin typeface="+mn-lt"/>
                          <a:ea typeface="+mn-ea"/>
                          <a:cs typeface="+mn-cs"/>
                          <a:hlinkClick r:id="rId9"/>
                        </a:rPr>
                        <a:t>http://hl7.org/fhir/uv/sdc/2019May/</a:t>
                      </a:r>
                      <a:endParaRPr 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995448903"/>
                  </a:ext>
                </a:extLst>
              </a:tr>
              <a:tr h="370840">
                <a:tc>
                  <a:txBody>
                    <a:bodyPr/>
                    <a:lstStyle/>
                    <a:p>
                      <a:r>
                        <a:rPr lang="en-US" sz="1800" b="1" i="0" kern="1200" dirty="0">
                          <a:solidFill>
                            <a:schemeClr val="dk1"/>
                          </a:solidFill>
                          <a:effectLst/>
                          <a:latin typeface="+mn-lt"/>
                          <a:ea typeface="+mn-ea"/>
                          <a:cs typeface="+mn-cs"/>
                        </a:rPr>
                        <a:t>eLTSS (Electronic Long-Term Support and Services)</a:t>
                      </a:r>
                    </a:p>
                    <a:p>
                      <a:pPr lvl="1"/>
                      <a:r>
                        <a:rPr lang="en-US" sz="1800" b="0" i="0" kern="1200" dirty="0">
                          <a:solidFill>
                            <a:schemeClr val="dk1"/>
                          </a:solidFill>
                          <a:effectLst/>
                          <a:latin typeface="+mn-lt"/>
                          <a:ea typeface="+mn-ea"/>
                          <a:cs typeface="+mn-cs"/>
                        </a:rPr>
                        <a:t>Implementation Guide: </a:t>
                      </a:r>
                      <a:r>
                        <a:rPr lang="en-US" sz="1800" b="0" i="0" u="none" strike="noStrike" kern="1200" dirty="0">
                          <a:solidFill>
                            <a:schemeClr val="dk1"/>
                          </a:solidFill>
                          <a:effectLst/>
                          <a:latin typeface="+mn-lt"/>
                          <a:ea typeface="+mn-ea"/>
                          <a:cs typeface="+mn-cs"/>
                          <a:hlinkClick r:id="rId10"/>
                        </a:rPr>
                        <a:t>http://hl7.org/fhir/us/eltss/</a:t>
                      </a:r>
                      <a:endParaRPr lang="en-US" sz="1800" b="0" i="0" kern="1200" dirty="0">
                        <a:solidFill>
                          <a:schemeClr val="dk1"/>
                        </a:solidFill>
                        <a:effectLst/>
                        <a:latin typeface="+mn-lt"/>
                        <a:ea typeface="+mn-ea"/>
                        <a:cs typeface="+mn-cs"/>
                      </a:endParaRPr>
                    </a:p>
                    <a:p>
                      <a:pPr lvl="1"/>
                      <a:r>
                        <a:rPr lang="en-US" sz="1800" b="0" i="0" kern="1200" dirty="0">
                          <a:solidFill>
                            <a:schemeClr val="dk1"/>
                          </a:solidFill>
                          <a:effectLst/>
                          <a:latin typeface="+mn-lt"/>
                          <a:ea typeface="+mn-ea"/>
                          <a:cs typeface="+mn-cs"/>
                        </a:rPr>
                        <a:t>Reference Implementation Code: </a:t>
                      </a:r>
                      <a:r>
                        <a:rPr lang="en-US" sz="1800" b="0" i="0" u="none" strike="noStrike" kern="1200" dirty="0">
                          <a:solidFill>
                            <a:schemeClr val="dk1"/>
                          </a:solidFill>
                          <a:effectLst/>
                          <a:latin typeface="+mn-lt"/>
                          <a:ea typeface="+mn-ea"/>
                          <a:cs typeface="+mn-cs"/>
                          <a:hlinkClick r:id="rId11"/>
                        </a:rPr>
                        <a:t>https://github.com/onc-healthit/eLTSS-reference-implementation</a:t>
                      </a:r>
                      <a:endParaRPr lang="en-US" sz="1800" b="0" i="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2557099418"/>
                  </a:ext>
                </a:extLst>
              </a:tr>
            </a:tbl>
          </a:graphicData>
        </a:graphic>
      </p:graphicFrame>
    </p:spTree>
    <p:extLst>
      <p:ext uri="{BB962C8B-B14F-4D97-AF65-F5344CB8AC3E}">
        <p14:creationId xmlns:p14="http://schemas.microsoft.com/office/powerpoint/2010/main" val="274790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3435-F9E7-4E90-B105-D1E7885D4A08}"/>
              </a:ext>
            </a:extLst>
          </p:cNvPr>
          <p:cNvSpPr>
            <a:spLocks noGrp="1"/>
          </p:cNvSpPr>
          <p:nvPr>
            <p:ph type="title"/>
          </p:nvPr>
        </p:nvSpPr>
        <p:spPr/>
        <p:txBody>
          <a:bodyPr>
            <a:normAutofit fontScale="90000"/>
          </a:bodyPr>
          <a:lstStyle/>
          <a:p>
            <a:r>
              <a:rPr lang="en-US" dirty="0"/>
              <a:t>Track Resources (2/3)</a:t>
            </a:r>
          </a:p>
        </p:txBody>
      </p:sp>
      <p:graphicFrame>
        <p:nvGraphicFramePr>
          <p:cNvPr id="6" name="Table 6">
            <a:extLst>
              <a:ext uri="{FF2B5EF4-FFF2-40B4-BE49-F238E27FC236}">
                <a16:creationId xmlns:a16="http://schemas.microsoft.com/office/drawing/2014/main" id="{9A6B04CD-B6B2-44A1-8B7F-35B495D79FAD}"/>
              </a:ext>
            </a:extLst>
          </p:cNvPr>
          <p:cNvGraphicFramePr>
            <a:graphicFrameLocks noGrp="1"/>
          </p:cNvGraphicFramePr>
          <p:nvPr>
            <p:ph idx="1"/>
            <p:extLst>
              <p:ext uri="{D42A27DB-BD31-4B8C-83A1-F6EECF244321}">
                <p14:modId xmlns:p14="http://schemas.microsoft.com/office/powerpoint/2010/main" val="2524275463"/>
              </p:ext>
            </p:extLst>
          </p:nvPr>
        </p:nvGraphicFramePr>
        <p:xfrm>
          <a:off x="209006" y="1184275"/>
          <a:ext cx="11826240" cy="5212080"/>
        </p:xfrm>
        <a:graphic>
          <a:graphicData uri="http://schemas.openxmlformats.org/drawingml/2006/table">
            <a:tbl>
              <a:tblPr firstRow="1" bandRow="1">
                <a:tableStyleId>{5C22544A-7EE6-4342-B048-85BDC9FD1C3A}</a:tableStyleId>
              </a:tblPr>
              <a:tblGrid>
                <a:gridCol w="11826240">
                  <a:extLst>
                    <a:ext uri="{9D8B030D-6E8A-4147-A177-3AD203B41FA5}">
                      <a16:colId xmlns:a16="http://schemas.microsoft.com/office/drawing/2014/main" val="3308301127"/>
                    </a:ext>
                  </a:extLst>
                </a:gridCol>
              </a:tblGrid>
              <a:tr h="352225">
                <a:tc>
                  <a:txBody>
                    <a:bodyPr/>
                    <a:lstStyle/>
                    <a:p>
                      <a:r>
                        <a:rPr lang="en-US" dirty="0">
                          <a:solidFill>
                            <a:schemeClr val="tx1"/>
                          </a:solidFill>
                        </a:rPr>
                        <a:t>Resource List</a:t>
                      </a:r>
                    </a:p>
                  </a:txBody>
                  <a:tcPr/>
                </a:tc>
                <a:extLst>
                  <a:ext uri="{0D108BD9-81ED-4DB2-BD59-A6C34878D82A}">
                    <a16:rowId xmlns:a16="http://schemas.microsoft.com/office/drawing/2014/main" val="2245298661"/>
                  </a:ext>
                </a:extLst>
              </a:tr>
              <a:tr h="2171247">
                <a:tc>
                  <a:txBody>
                    <a:bodyPr/>
                    <a:lstStyle/>
                    <a:p>
                      <a:r>
                        <a:rPr lang="fr-FR" sz="1800" b="1" i="0" kern="1200" dirty="0">
                          <a:solidFill>
                            <a:schemeClr val="dk1"/>
                          </a:solidFill>
                          <a:effectLst/>
                          <a:latin typeface="+mn-lt"/>
                          <a:ea typeface="+mn-ea"/>
                          <a:cs typeface="+mn-cs"/>
                        </a:rPr>
                        <a:t>PACIO </a:t>
                      </a:r>
                      <a:r>
                        <a:rPr lang="fr-FR" sz="1800" b="1" i="0" kern="1200" dirty="0" err="1">
                          <a:solidFill>
                            <a:schemeClr val="dk1"/>
                          </a:solidFill>
                          <a:effectLst/>
                          <a:latin typeface="+mn-lt"/>
                          <a:ea typeface="+mn-ea"/>
                          <a:cs typeface="+mn-cs"/>
                        </a:rPr>
                        <a:t>Functional</a:t>
                      </a:r>
                      <a:r>
                        <a:rPr lang="fr-FR" sz="1800" b="1" i="0" kern="1200" dirty="0">
                          <a:solidFill>
                            <a:schemeClr val="dk1"/>
                          </a:solidFill>
                          <a:effectLst/>
                          <a:latin typeface="+mn-lt"/>
                          <a:ea typeface="+mn-ea"/>
                          <a:cs typeface="+mn-cs"/>
                        </a:rPr>
                        <a:t> </a:t>
                      </a:r>
                      <a:r>
                        <a:rPr lang="fr-FR" sz="1800" b="1" i="0" kern="1200" dirty="0" err="1">
                          <a:solidFill>
                            <a:schemeClr val="dk1"/>
                          </a:solidFill>
                          <a:effectLst/>
                          <a:latin typeface="+mn-lt"/>
                          <a:ea typeface="+mn-ea"/>
                          <a:cs typeface="+mn-cs"/>
                        </a:rPr>
                        <a:t>Status</a:t>
                      </a:r>
                      <a:endParaRPr lang="fr-FR" sz="1800" b="0" i="0" kern="1200" dirty="0">
                        <a:solidFill>
                          <a:schemeClr val="dk1"/>
                        </a:solidFill>
                        <a:effectLst/>
                        <a:latin typeface="+mn-lt"/>
                        <a:ea typeface="+mn-ea"/>
                        <a:cs typeface="+mn-cs"/>
                      </a:endParaRPr>
                    </a:p>
                    <a:p>
                      <a:pPr lvl="1"/>
                      <a:r>
                        <a:rPr lang="fr-FR" sz="1800" b="0" i="0" kern="1200" dirty="0" err="1">
                          <a:solidFill>
                            <a:schemeClr val="dk1"/>
                          </a:solidFill>
                          <a:effectLst/>
                          <a:latin typeface="+mn-lt"/>
                          <a:ea typeface="+mn-ea"/>
                          <a:cs typeface="+mn-cs"/>
                        </a:rPr>
                        <a:t>Implementation</a:t>
                      </a:r>
                      <a:r>
                        <a:rPr lang="fr-FR" sz="1800" b="0" i="0" kern="1200" dirty="0">
                          <a:solidFill>
                            <a:schemeClr val="dk1"/>
                          </a:solidFill>
                          <a:effectLst/>
                          <a:latin typeface="+mn-lt"/>
                          <a:ea typeface="+mn-ea"/>
                          <a:cs typeface="+mn-cs"/>
                        </a:rPr>
                        <a:t> Guide: </a:t>
                      </a:r>
                      <a:r>
                        <a:rPr lang="fr-FR" sz="1800" b="0" i="0" u="none" strike="noStrike" kern="1200" dirty="0">
                          <a:solidFill>
                            <a:schemeClr val="dk1"/>
                          </a:solidFill>
                          <a:effectLst/>
                          <a:latin typeface="+mn-lt"/>
                          <a:ea typeface="+mn-ea"/>
                          <a:cs typeface="+mn-cs"/>
                          <a:hlinkClick r:id="rId2"/>
                        </a:rPr>
                        <a:t>https://paciowg.github.io/functional-status-ig/</a:t>
                      </a:r>
                      <a:endParaRPr lang="fr-FR" sz="1800" b="0" i="0" kern="1200" dirty="0">
                        <a:solidFill>
                          <a:schemeClr val="dk1"/>
                        </a:solidFill>
                        <a:effectLst/>
                        <a:latin typeface="+mn-lt"/>
                        <a:ea typeface="+mn-ea"/>
                        <a:cs typeface="+mn-cs"/>
                      </a:endParaRPr>
                    </a:p>
                    <a:p>
                      <a:pPr lvl="1"/>
                      <a:r>
                        <a:rPr lang="fr-FR" sz="1800" b="0" i="0" kern="1200" dirty="0" err="1">
                          <a:solidFill>
                            <a:schemeClr val="dk1"/>
                          </a:solidFill>
                          <a:effectLst/>
                          <a:latin typeface="+mn-lt"/>
                          <a:ea typeface="+mn-ea"/>
                          <a:cs typeface="+mn-cs"/>
                        </a:rPr>
                        <a:t>Hosted</a:t>
                      </a:r>
                      <a:r>
                        <a:rPr lang="fr-FR" sz="1800" b="0" i="0" kern="1200" dirty="0">
                          <a:solidFill>
                            <a:schemeClr val="dk1"/>
                          </a:solidFill>
                          <a:effectLst/>
                          <a:latin typeface="+mn-lt"/>
                          <a:ea typeface="+mn-ea"/>
                          <a:cs typeface="+mn-cs"/>
                        </a:rPr>
                        <a:t> Reference </a:t>
                      </a:r>
                      <a:r>
                        <a:rPr lang="fr-FR" sz="1800" b="0" i="0" kern="1200" dirty="0" err="1">
                          <a:solidFill>
                            <a:schemeClr val="dk1"/>
                          </a:solidFill>
                          <a:effectLst/>
                          <a:latin typeface="+mn-lt"/>
                          <a:ea typeface="+mn-ea"/>
                          <a:cs typeface="+mn-cs"/>
                        </a:rPr>
                        <a:t>Implementations</a:t>
                      </a:r>
                      <a:endParaRPr lang="fr-FR" sz="1800" b="0" i="0" kern="1200" dirty="0">
                        <a:solidFill>
                          <a:schemeClr val="dk1"/>
                        </a:solidFill>
                        <a:effectLst/>
                        <a:latin typeface="+mn-lt"/>
                        <a:ea typeface="+mn-ea"/>
                        <a:cs typeface="+mn-cs"/>
                      </a:endParaRPr>
                    </a:p>
                    <a:p>
                      <a:pPr lvl="2"/>
                      <a:r>
                        <a:rPr lang="fr-FR" sz="1800" b="0" i="0" kern="1200" dirty="0">
                          <a:solidFill>
                            <a:schemeClr val="dk1"/>
                          </a:solidFill>
                          <a:effectLst/>
                          <a:latin typeface="+mn-lt"/>
                          <a:ea typeface="+mn-ea"/>
                          <a:cs typeface="+mn-cs"/>
                        </a:rPr>
                        <a:t>Server: </a:t>
                      </a:r>
                      <a:r>
                        <a:rPr lang="fr-FR" sz="1800" b="0" i="0" u="none" strike="noStrike" kern="1200" dirty="0">
                          <a:solidFill>
                            <a:schemeClr val="dk1"/>
                          </a:solidFill>
                          <a:effectLst/>
                          <a:latin typeface="+mn-lt"/>
                          <a:ea typeface="+mn-ea"/>
                          <a:cs typeface="+mn-cs"/>
                          <a:hlinkClick r:id="rId3"/>
                        </a:rPr>
                        <a:t>http://hapi.fhir.org/baseR4</a:t>
                      </a:r>
                      <a:endParaRPr lang="fr-FR" sz="1800" b="0" i="0" kern="1200" dirty="0">
                        <a:solidFill>
                          <a:schemeClr val="dk1"/>
                        </a:solidFill>
                        <a:effectLst/>
                        <a:latin typeface="+mn-lt"/>
                        <a:ea typeface="+mn-ea"/>
                        <a:cs typeface="+mn-cs"/>
                      </a:endParaRPr>
                    </a:p>
                    <a:p>
                      <a:pPr lvl="2"/>
                      <a:r>
                        <a:rPr lang="fr-FR" sz="1800" b="0" i="0" kern="1200" dirty="0">
                          <a:solidFill>
                            <a:schemeClr val="dk1"/>
                          </a:solidFill>
                          <a:effectLst/>
                          <a:latin typeface="+mn-lt"/>
                          <a:ea typeface="+mn-ea"/>
                          <a:cs typeface="+mn-cs"/>
                        </a:rPr>
                        <a:t>Client: </a:t>
                      </a:r>
                      <a:r>
                        <a:rPr lang="fr-FR" sz="1800" b="0" i="0" u="sng" kern="1200" dirty="0">
                          <a:solidFill>
                            <a:schemeClr val="dk1"/>
                          </a:solidFill>
                          <a:effectLst/>
                          <a:latin typeface="+mn-lt"/>
                          <a:ea typeface="+mn-ea"/>
                          <a:cs typeface="+mn-cs"/>
                          <a:hlinkClick r:id="rId4" tooltip="https://snf-transfer-summary.herokuapp.com/"/>
                        </a:rPr>
                        <a:t>https://snf-transfer-summary.herokuapp.com/</a:t>
                      </a:r>
                      <a:endParaRPr lang="fr-FR" sz="1800" b="0" i="0" kern="1200" dirty="0">
                        <a:solidFill>
                          <a:schemeClr val="dk1"/>
                        </a:solidFill>
                        <a:effectLst/>
                        <a:latin typeface="+mn-lt"/>
                        <a:ea typeface="+mn-ea"/>
                        <a:cs typeface="+mn-cs"/>
                      </a:endParaRPr>
                    </a:p>
                    <a:p>
                      <a:pPr lvl="1"/>
                      <a:r>
                        <a:rPr lang="fr-FR" sz="1800" b="0" i="0" kern="1200" dirty="0">
                          <a:solidFill>
                            <a:schemeClr val="dk1"/>
                          </a:solidFill>
                          <a:effectLst/>
                          <a:latin typeface="+mn-lt"/>
                          <a:ea typeface="+mn-ea"/>
                          <a:cs typeface="+mn-cs"/>
                        </a:rPr>
                        <a:t>Reference </a:t>
                      </a:r>
                      <a:r>
                        <a:rPr lang="fr-FR" sz="1800" b="0" i="0" kern="1200" dirty="0" err="1">
                          <a:solidFill>
                            <a:schemeClr val="dk1"/>
                          </a:solidFill>
                          <a:effectLst/>
                          <a:latin typeface="+mn-lt"/>
                          <a:ea typeface="+mn-ea"/>
                          <a:cs typeface="+mn-cs"/>
                        </a:rPr>
                        <a:t>Implementation</a:t>
                      </a:r>
                      <a:r>
                        <a:rPr lang="fr-FR" sz="1800" b="0" i="0" kern="1200" dirty="0">
                          <a:solidFill>
                            <a:schemeClr val="dk1"/>
                          </a:solidFill>
                          <a:effectLst/>
                          <a:latin typeface="+mn-lt"/>
                          <a:ea typeface="+mn-ea"/>
                          <a:cs typeface="+mn-cs"/>
                        </a:rPr>
                        <a:t> Code (Apache 2.0 </a:t>
                      </a:r>
                      <a:r>
                        <a:rPr lang="fr-FR" sz="1800" b="0" i="0" kern="1200" dirty="0" err="1">
                          <a:solidFill>
                            <a:schemeClr val="dk1"/>
                          </a:solidFill>
                          <a:effectLst/>
                          <a:latin typeface="+mn-lt"/>
                          <a:ea typeface="+mn-ea"/>
                          <a:cs typeface="+mn-cs"/>
                        </a:rPr>
                        <a:t>license</a:t>
                      </a:r>
                      <a:r>
                        <a:rPr lang="fr-FR" sz="1800" b="0" i="0" kern="1200" dirty="0">
                          <a:solidFill>
                            <a:schemeClr val="dk1"/>
                          </a:solidFill>
                          <a:effectLst/>
                          <a:latin typeface="+mn-lt"/>
                          <a:ea typeface="+mn-ea"/>
                          <a:cs typeface="+mn-cs"/>
                        </a:rPr>
                        <a:t>)</a:t>
                      </a:r>
                    </a:p>
                    <a:p>
                      <a:pPr lvl="2"/>
                      <a:r>
                        <a:rPr lang="fr-FR" sz="1800" b="0" i="0" kern="1200" dirty="0">
                          <a:solidFill>
                            <a:schemeClr val="dk1"/>
                          </a:solidFill>
                          <a:effectLst/>
                          <a:latin typeface="+mn-lt"/>
                          <a:ea typeface="+mn-ea"/>
                          <a:cs typeface="+mn-cs"/>
                        </a:rPr>
                        <a:t>Server: </a:t>
                      </a:r>
                      <a:r>
                        <a:rPr lang="fr-FR" sz="1800" b="0" i="0" u="none" strike="noStrike" kern="1200" dirty="0">
                          <a:solidFill>
                            <a:schemeClr val="dk1"/>
                          </a:solidFill>
                          <a:effectLst/>
                          <a:latin typeface="+mn-lt"/>
                          <a:ea typeface="+mn-ea"/>
                          <a:cs typeface="+mn-cs"/>
                          <a:hlinkClick r:id="rId5"/>
                        </a:rPr>
                        <a:t>https://github.com/jamesagnew/hapi-fhir</a:t>
                      </a:r>
                      <a:endParaRPr lang="fr-FR" sz="1800" b="0" i="0" kern="1200" dirty="0">
                        <a:solidFill>
                          <a:schemeClr val="dk1"/>
                        </a:solidFill>
                        <a:effectLst/>
                        <a:latin typeface="+mn-lt"/>
                        <a:ea typeface="+mn-ea"/>
                        <a:cs typeface="+mn-cs"/>
                      </a:endParaRPr>
                    </a:p>
                    <a:p>
                      <a:pPr lvl="2"/>
                      <a:r>
                        <a:rPr lang="fr-FR" sz="1800" b="0" i="0" kern="1200" dirty="0">
                          <a:solidFill>
                            <a:schemeClr val="dk1"/>
                          </a:solidFill>
                          <a:effectLst/>
                          <a:latin typeface="+mn-lt"/>
                          <a:ea typeface="+mn-ea"/>
                          <a:cs typeface="+mn-cs"/>
                        </a:rPr>
                        <a:t>Client: </a:t>
                      </a:r>
                      <a:r>
                        <a:rPr lang="fr-FR" sz="1800" b="0" i="0" u="none" strike="noStrike" kern="1200" dirty="0">
                          <a:solidFill>
                            <a:schemeClr val="dk1"/>
                          </a:solidFill>
                          <a:effectLst/>
                          <a:latin typeface="+mn-lt"/>
                          <a:ea typeface="+mn-ea"/>
                          <a:cs typeface="+mn-cs"/>
                          <a:hlinkClick r:id="rId6"/>
                        </a:rPr>
                        <a:t>https://github.com/paciowg/transfer-summary-ri-client</a:t>
                      </a:r>
                      <a:endParaRPr lang="fr-FR"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3260000974"/>
                  </a:ext>
                </a:extLst>
              </a:tr>
              <a:tr h="2431797">
                <a:tc>
                  <a:txBody>
                    <a:bodyPr/>
                    <a:lstStyle/>
                    <a:p>
                      <a:r>
                        <a:rPr lang="en-US" sz="1800" b="1" i="0" kern="1200" dirty="0">
                          <a:solidFill>
                            <a:schemeClr val="dk1"/>
                          </a:solidFill>
                          <a:effectLst/>
                          <a:latin typeface="+mn-lt"/>
                          <a:ea typeface="+mn-ea"/>
                          <a:cs typeface="+mn-cs"/>
                        </a:rPr>
                        <a:t>PACIO Cognitive Status</a:t>
                      </a:r>
                    </a:p>
                    <a:p>
                      <a:pPr lvl="1"/>
                      <a:r>
                        <a:rPr lang="en-US" sz="1800" b="0" i="0" kern="1200" dirty="0">
                          <a:solidFill>
                            <a:schemeClr val="dk1"/>
                          </a:solidFill>
                          <a:effectLst/>
                          <a:latin typeface="+mn-lt"/>
                          <a:ea typeface="+mn-ea"/>
                          <a:cs typeface="+mn-cs"/>
                        </a:rPr>
                        <a:t>Implementation Guide: </a:t>
                      </a:r>
                      <a:r>
                        <a:rPr lang="en-US" sz="1800" b="0" i="0" u="none" strike="noStrike" kern="1200" dirty="0">
                          <a:solidFill>
                            <a:schemeClr val="dk1"/>
                          </a:solidFill>
                          <a:effectLst/>
                          <a:latin typeface="+mn-lt"/>
                          <a:ea typeface="+mn-ea"/>
                          <a:cs typeface="+mn-cs"/>
                          <a:hlinkClick r:id="rId7"/>
                        </a:rPr>
                        <a:t>https://paciowg.github.io/cognitive-status-ig/</a:t>
                      </a:r>
                      <a:endParaRPr lang="en-US" sz="1800" b="0" i="0" kern="1200" dirty="0">
                        <a:solidFill>
                          <a:schemeClr val="dk1"/>
                        </a:solidFill>
                        <a:effectLst/>
                        <a:latin typeface="+mn-lt"/>
                        <a:ea typeface="+mn-ea"/>
                        <a:cs typeface="+mn-cs"/>
                      </a:endParaRPr>
                    </a:p>
                    <a:p>
                      <a:pPr lvl="1"/>
                      <a:r>
                        <a:rPr lang="en-US" sz="1800" b="0" i="0" kern="1200" dirty="0">
                          <a:solidFill>
                            <a:schemeClr val="dk1"/>
                          </a:solidFill>
                          <a:effectLst/>
                          <a:latin typeface="+mn-lt"/>
                          <a:ea typeface="+mn-ea"/>
                          <a:cs typeface="+mn-cs"/>
                        </a:rPr>
                        <a:t>Hosted Reference Implementations</a:t>
                      </a:r>
                    </a:p>
                    <a:p>
                      <a:pPr lvl="2"/>
                      <a:r>
                        <a:rPr lang="en-US" sz="1800" b="0" i="0" kern="1200" dirty="0">
                          <a:solidFill>
                            <a:schemeClr val="dk1"/>
                          </a:solidFill>
                          <a:effectLst/>
                          <a:latin typeface="+mn-lt"/>
                          <a:ea typeface="+mn-ea"/>
                          <a:cs typeface="+mn-cs"/>
                        </a:rPr>
                        <a:t>Server: </a:t>
                      </a:r>
                      <a:r>
                        <a:rPr lang="en-US" sz="1800" b="0" i="0" u="none" strike="noStrike" kern="1200" dirty="0">
                          <a:solidFill>
                            <a:schemeClr val="dk1"/>
                          </a:solidFill>
                          <a:effectLst/>
                          <a:latin typeface="+mn-lt"/>
                          <a:ea typeface="+mn-ea"/>
                          <a:cs typeface="+mn-cs"/>
                          <a:hlinkClick r:id="rId3"/>
                        </a:rPr>
                        <a:t>http://hapi.fhir.org/baseR4</a:t>
                      </a:r>
                      <a:endParaRPr lang="en-US" sz="1800" b="0" i="0" kern="1200" dirty="0">
                        <a:solidFill>
                          <a:schemeClr val="dk1"/>
                        </a:solidFill>
                        <a:effectLst/>
                        <a:latin typeface="+mn-lt"/>
                        <a:ea typeface="+mn-ea"/>
                        <a:cs typeface="+mn-cs"/>
                      </a:endParaRPr>
                    </a:p>
                    <a:p>
                      <a:pPr lvl="2"/>
                      <a:r>
                        <a:rPr lang="en-US" sz="1800" b="0" i="0" kern="1200" dirty="0">
                          <a:solidFill>
                            <a:schemeClr val="dk1"/>
                          </a:solidFill>
                          <a:effectLst/>
                          <a:latin typeface="+mn-lt"/>
                          <a:ea typeface="+mn-ea"/>
                          <a:cs typeface="+mn-cs"/>
                        </a:rPr>
                        <a:t>Client: </a:t>
                      </a:r>
                      <a:r>
                        <a:rPr lang="en-US" sz="1800" b="0" i="0" u="sng" kern="1200" dirty="0">
                          <a:solidFill>
                            <a:schemeClr val="dk1"/>
                          </a:solidFill>
                          <a:effectLst/>
                          <a:latin typeface="+mn-lt"/>
                          <a:ea typeface="+mn-ea"/>
                          <a:cs typeface="+mn-cs"/>
                          <a:hlinkClick r:id="rId4" tooltip="https://snf-transfer-summary.herokuapp.com/"/>
                        </a:rPr>
                        <a:t>https://snf-transfer-summary.herokuapp.com/</a:t>
                      </a:r>
                      <a:endParaRPr lang="en-US" sz="1800" b="0" i="0" kern="1200" dirty="0">
                        <a:solidFill>
                          <a:schemeClr val="dk1"/>
                        </a:solidFill>
                        <a:effectLst/>
                        <a:latin typeface="+mn-lt"/>
                        <a:ea typeface="+mn-ea"/>
                        <a:cs typeface="+mn-cs"/>
                      </a:endParaRPr>
                    </a:p>
                    <a:p>
                      <a:pPr lvl="1"/>
                      <a:r>
                        <a:rPr lang="en-US" sz="1800" b="0" i="0" kern="1200" dirty="0">
                          <a:solidFill>
                            <a:schemeClr val="dk1"/>
                          </a:solidFill>
                          <a:effectLst/>
                          <a:latin typeface="+mn-lt"/>
                          <a:ea typeface="+mn-ea"/>
                          <a:cs typeface="+mn-cs"/>
                        </a:rPr>
                        <a:t>Reference Implementation Code (Apache 2.0 license)</a:t>
                      </a:r>
                    </a:p>
                    <a:p>
                      <a:pPr lvl="2"/>
                      <a:r>
                        <a:rPr lang="en-US" sz="1800" b="0" i="0" kern="1200" dirty="0">
                          <a:solidFill>
                            <a:schemeClr val="dk1"/>
                          </a:solidFill>
                          <a:effectLst/>
                          <a:latin typeface="+mn-lt"/>
                          <a:ea typeface="+mn-ea"/>
                          <a:cs typeface="+mn-cs"/>
                        </a:rPr>
                        <a:t>Server: </a:t>
                      </a:r>
                      <a:r>
                        <a:rPr lang="en-US" sz="1800" b="0" i="0" u="none" strike="noStrike" kern="1200" dirty="0">
                          <a:solidFill>
                            <a:schemeClr val="dk1"/>
                          </a:solidFill>
                          <a:effectLst/>
                          <a:latin typeface="+mn-lt"/>
                          <a:ea typeface="+mn-ea"/>
                          <a:cs typeface="+mn-cs"/>
                          <a:hlinkClick r:id="rId5"/>
                        </a:rPr>
                        <a:t>https://github.com/jamesagnew/hapi-fhir</a:t>
                      </a:r>
                      <a:endParaRPr lang="en-US" sz="1800" b="0" i="0" kern="1200" dirty="0">
                        <a:solidFill>
                          <a:schemeClr val="dk1"/>
                        </a:solidFill>
                        <a:effectLst/>
                        <a:latin typeface="+mn-lt"/>
                        <a:ea typeface="+mn-ea"/>
                        <a:cs typeface="+mn-cs"/>
                      </a:endParaRPr>
                    </a:p>
                    <a:p>
                      <a:pPr lvl="2"/>
                      <a:r>
                        <a:rPr lang="en-US" sz="1800" b="0" i="0" kern="1200" dirty="0">
                          <a:solidFill>
                            <a:schemeClr val="dk1"/>
                          </a:solidFill>
                          <a:effectLst/>
                          <a:latin typeface="+mn-lt"/>
                          <a:ea typeface="+mn-ea"/>
                          <a:cs typeface="+mn-cs"/>
                        </a:rPr>
                        <a:t>Client: </a:t>
                      </a:r>
                      <a:r>
                        <a:rPr lang="en-US" sz="1800" b="0" i="0" u="sng" kern="1200" dirty="0">
                          <a:solidFill>
                            <a:schemeClr val="dk1"/>
                          </a:solidFill>
                          <a:effectLst/>
                          <a:latin typeface="+mn-lt"/>
                          <a:ea typeface="+mn-ea"/>
                          <a:cs typeface="+mn-cs"/>
                          <a:hlinkClick r:id="rId6"/>
                        </a:rPr>
                        <a:t>https://github.com/paciowg/transfer-summary-ri-client</a:t>
                      </a:r>
                      <a:endParaRPr lang="en-US" sz="1800" b="0" i="0" kern="1200" dirty="0">
                        <a:solidFill>
                          <a:schemeClr val="dk1"/>
                        </a:solidFill>
                        <a:effectLst/>
                        <a:latin typeface="+mn-lt"/>
                        <a:ea typeface="+mn-ea"/>
                        <a:cs typeface="+mn-cs"/>
                      </a:endParaRPr>
                    </a:p>
                    <a:p>
                      <a:endParaRPr 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995448903"/>
                  </a:ext>
                </a:extLst>
              </a:tr>
            </a:tbl>
          </a:graphicData>
        </a:graphic>
      </p:graphicFrame>
    </p:spTree>
    <p:extLst>
      <p:ext uri="{BB962C8B-B14F-4D97-AF65-F5344CB8AC3E}">
        <p14:creationId xmlns:p14="http://schemas.microsoft.com/office/powerpoint/2010/main" val="417569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3435-F9E7-4E90-B105-D1E7885D4A08}"/>
              </a:ext>
            </a:extLst>
          </p:cNvPr>
          <p:cNvSpPr>
            <a:spLocks noGrp="1"/>
          </p:cNvSpPr>
          <p:nvPr>
            <p:ph type="title"/>
          </p:nvPr>
        </p:nvSpPr>
        <p:spPr/>
        <p:txBody>
          <a:bodyPr>
            <a:normAutofit fontScale="90000"/>
          </a:bodyPr>
          <a:lstStyle/>
          <a:p>
            <a:r>
              <a:rPr lang="en-US" dirty="0"/>
              <a:t>Track Resources (3/3)</a:t>
            </a:r>
          </a:p>
        </p:txBody>
      </p:sp>
      <p:graphicFrame>
        <p:nvGraphicFramePr>
          <p:cNvPr id="6" name="Table 6">
            <a:extLst>
              <a:ext uri="{FF2B5EF4-FFF2-40B4-BE49-F238E27FC236}">
                <a16:creationId xmlns:a16="http://schemas.microsoft.com/office/drawing/2014/main" id="{9A6B04CD-B6B2-44A1-8B7F-35B495D79FAD}"/>
              </a:ext>
            </a:extLst>
          </p:cNvPr>
          <p:cNvGraphicFramePr>
            <a:graphicFrameLocks noGrp="1"/>
          </p:cNvGraphicFramePr>
          <p:nvPr>
            <p:ph idx="1"/>
            <p:extLst>
              <p:ext uri="{D42A27DB-BD31-4B8C-83A1-F6EECF244321}">
                <p14:modId xmlns:p14="http://schemas.microsoft.com/office/powerpoint/2010/main" val="2298643785"/>
              </p:ext>
            </p:extLst>
          </p:nvPr>
        </p:nvGraphicFramePr>
        <p:xfrm>
          <a:off x="209006" y="1184276"/>
          <a:ext cx="11826240" cy="4993924"/>
        </p:xfrm>
        <a:graphic>
          <a:graphicData uri="http://schemas.openxmlformats.org/drawingml/2006/table">
            <a:tbl>
              <a:tblPr firstRow="1" bandRow="1">
                <a:tableStyleId>{5C22544A-7EE6-4342-B048-85BDC9FD1C3A}</a:tableStyleId>
              </a:tblPr>
              <a:tblGrid>
                <a:gridCol w="11826240">
                  <a:extLst>
                    <a:ext uri="{9D8B030D-6E8A-4147-A177-3AD203B41FA5}">
                      <a16:colId xmlns:a16="http://schemas.microsoft.com/office/drawing/2014/main" val="3308301127"/>
                    </a:ext>
                  </a:extLst>
                </a:gridCol>
              </a:tblGrid>
              <a:tr h="333918">
                <a:tc>
                  <a:txBody>
                    <a:bodyPr/>
                    <a:lstStyle/>
                    <a:p>
                      <a:r>
                        <a:rPr lang="en-US" dirty="0">
                          <a:solidFill>
                            <a:schemeClr val="tx1"/>
                          </a:solidFill>
                        </a:rPr>
                        <a:t>Resource List</a:t>
                      </a:r>
                    </a:p>
                  </a:txBody>
                  <a:tcPr/>
                </a:tc>
                <a:extLst>
                  <a:ext uri="{0D108BD9-81ED-4DB2-BD59-A6C34878D82A}">
                    <a16:rowId xmlns:a16="http://schemas.microsoft.com/office/drawing/2014/main" val="2245298661"/>
                  </a:ext>
                </a:extLst>
              </a:tr>
              <a:tr h="2838301">
                <a:tc>
                  <a:txBody>
                    <a:bodyPr/>
                    <a:lstStyle/>
                    <a:p>
                      <a:r>
                        <a:rPr lang="fr-FR" sz="1800" b="1" i="0" kern="1200" dirty="0">
                          <a:solidFill>
                            <a:schemeClr val="dk1"/>
                          </a:solidFill>
                          <a:effectLst/>
                          <a:latin typeface="+mn-lt"/>
                          <a:ea typeface="+mn-ea"/>
                          <a:cs typeface="+mn-cs"/>
                        </a:rPr>
                        <a:t>FHIR </a:t>
                      </a:r>
                      <a:r>
                        <a:rPr lang="fr-FR" sz="1800" b="1" i="0" kern="1200" dirty="0" err="1">
                          <a:solidFill>
                            <a:schemeClr val="dk1"/>
                          </a:solidFill>
                          <a:effectLst/>
                          <a:latin typeface="+mn-lt"/>
                          <a:ea typeface="+mn-ea"/>
                          <a:cs typeface="+mn-cs"/>
                        </a:rPr>
                        <a:t>Endpoints</a:t>
                      </a:r>
                      <a:endParaRPr lang="fr-FR" sz="1800" b="1" i="0" kern="1200" dirty="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Please contact the track team for FHIR endpoints.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Includes an authenticated end point. For those who wish to use the authenticated end point, your client will need to be registered. Please provide your client name, redirect URL and 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Prior to the Connectathon, we will have our test patient populated with the full sample data for testing.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During that Connectathon, that patient will be reset to a starting data configuration as needed to support our user stories.  This will be accomplished by resetting the database. (Please be aware that this would overwrite any test data when this occurs.)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If you need assistance with the </a:t>
                      </a:r>
                      <a:r>
                        <a:rPr lang="en-US" sz="1800" kern="1200" dirty="0" err="1">
                          <a:solidFill>
                            <a:schemeClr val="dk1"/>
                          </a:solidFill>
                          <a:effectLst/>
                          <a:latin typeface="+mn-lt"/>
                          <a:ea typeface="+mn-ea"/>
                          <a:cs typeface="+mn-cs"/>
                        </a:rPr>
                        <a:t>DataHub</a:t>
                      </a:r>
                      <a:r>
                        <a:rPr lang="en-US" sz="1800" kern="1200" dirty="0">
                          <a:solidFill>
                            <a:schemeClr val="dk1"/>
                          </a:solidFill>
                          <a:effectLst/>
                          <a:latin typeface="+mn-lt"/>
                          <a:ea typeface="+mn-ea"/>
                          <a:cs typeface="+mn-cs"/>
                        </a:rPr>
                        <a:t>, please reach out at </a:t>
                      </a:r>
                      <a:r>
                        <a:rPr lang="en-US" sz="1800" u="sng" kern="1200" dirty="0">
                          <a:solidFill>
                            <a:schemeClr val="dk1"/>
                          </a:solidFill>
                          <a:effectLst/>
                          <a:latin typeface="+mn-lt"/>
                          <a:ea typeface="+mn-ea"/>
                          <a:cs typeface="+mn-cs"/>
                          <a:hlinkClick r:id="rId2"/>
                        </a:rPr>
                        <a:t>Support@patientcentricSolutions.com</a:t>
                      </a:r>
                      <a:r>
                        <a:rPr lang="en-US" sz="1800" kern="1200" dirty="0">
                          <a:solidFill>
                            <a:schemeClr val="dk1"/>
                          </a:solidFill>
                          <a:effectLst/>
                          <a:latin typeface="+mn-lt"/>
                          <a:ea typeface="+mn-ea"/>
                          <a:cs typeface="+mn-cs"/>
                        </a:rPr>
                        <a:t>.  Include the word PACIO in the subject line.</a:t>
                      </a:r>
                    </a:p>
                  </a:txBody>
                  <a:tcPr/>
                </a:tc>
                <a:extLst>
                  <a:ext uri="{0D108BD9-81ED-4DB2-BD59-A6C34878D82A}">
                    <a16:rowId xmlns:a16="http://schemas.microsoft.com/office/drawing/2014/main" val="3260000974"/>
                  </a:ext>
                </a:extLst>
              </a:tr>
              <a:tr h="151920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chemeClr val="dk1"/>
                          </a:solidFill>
                          <a:effectLst/>
                          <a:latin typeface="+mn-lt"/>
                          <a:ea typeface="+mn-ea"/>
                          <a:cs typeface="+mn-cs"/>
                        </a:rPr>
                        <a:t>Detailed Use Case Information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https://github.com/paciowg/sample-data/tree/master/2020-05%20HL7%20May%20Connectathon</a:t>
                      </a: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a:solidFill>
                            <a:schemeClr val="dk1"/>
                          </a:solidFill>
                          <a:effectLst/>
                          <a:latin typeface="+mn-lt"/>
                          <a:ea typeface="+mn-ea"/>
                          <a:cs typeface="+mn-cs"/>
                        </a:rPr>
                        <a:t>JSON data for the Connectathon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https://github.com/paciowg/sample-data/blob/master/2020-05%20HL7%20May%20Connectathon/sample%20data/Full%20Data_Seed_Story_Connectathon%20May%202020.zip</a:t>
                      </a:r>
                      <a:endParaRPr lang="en-US"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488805026"/>
                  </a:ext>
                </a:extLst>
              </a:tr>
            </a:tbl>
          </a:graphicData>
        </a:graphic>
      </p:graphicFrame>
      <p:sp>
        <p:nvSpPr>
          <p:cNvPr id="3" name="TextBox 2">
            <a:extLst>
              <a:ext uri="{FF2B5EF4-FFF2-40B4-BE49-F238E27FC236}">
                <a16:creationId xmlns:a16="http://schemas.microsoft.com/office/drawing/2014/main" id="{04B8FB3E-F34E-4F32-AF8B-62FAB66AAD30}"/>
              </a:ext>
            </a:extLst>
          </p:cNvPr>
          <p:cNvSpPr txBox="1"/>
          <p:nvPr/>
        </p:nvSpPr>
        <p:spPr>
          <a:xfrm>
            <a:off x="3145993" y="6340564"/>
            <a:ext cx="6699971" cy="461665"/>
          </a:xfrm>
          <a:prstGeom prst="rect">
            <a:avLst/>
          </a:prstGeom>
          <a:noFill/>
        </p:spPr>
        <p:txBody>
          <a:bodyPr wrap="square" rtlCol="0">
            <a:spAutoFit/>
          </a:bodyPr>
          <a:lstStyle/>
          <a:p>
            <a:r>
              <a:rPr lang="en-US" sz="1200" dirty="0"/>
              <a:t>Additional track information can be found at:</a:t>
            </a:r>
          </a:p>
          <a:p>
            <a:r>
              <a:rPr lang="en-US" sz="1200" u="sng" dirty="0">
                <a:hlinkClick r:id="rId5"/>
              </a:rPr>
              <a:t>https://confluence.hl7.org/display/FHIR/2020-05+PACIO-eLTSS+Post-Acute+Care+Transition+Summary</a:t>
            </a:r>
            <a:r>
              <a:rPr lang="en-US" sz="1200" dirty="0"/>
              <a:t> </a:t>
            </a:r>
          </a:p>
        </p:txBody>
      </p:sp>
    </p:spTree>
    <p:extLst>
      <p:ext uri="{BB962C8B-B14F-4D97-AF65-F5344CB8AC3E}">
        <p14:creationId xmlns:p14="http://schemas.microsoft.com/office/powerpoint/2010/main" val="148868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10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solidFill>
                  <a:schemeClr val="tx1"/>
                </a:solidFill>
              </a:rPr>
              <a:t>Agenda</a:t>
            </a:r>
          </a:p>
        </p:txBody>
      </p:sp>
      <p:sp>
        <p:nvSpPr>
          <p:cNvPr id="3" name="Content Placeholder 2">
            <a:extLst>
              <a:ext uri="{FF2B5EF4-FFF2-40B4-BE49-F238E27FC236}">
                <a16:creationId xmlns:a16="http://schemas.microsoft.com/office/drawing/2014/main" id="{8DE5A1C6-FC84-4F2B-889F-8529289CC666}"/>
              </a:ext>
            </a:extLst>
          </p:cNvPr>
          <p:cNvSpPr>
            <a:spLocks noGrp="1"/>
          </p:cNvSpPr>
          <p:nvPr>
            <p:ph idx="1"/>
          </p:nvPr>
        </p:nvSpPr>
        <p:spPr/>
        <p:txBody>
          <a:bodyPr/>
          <a:lstStyle/>
          <a:p>
            <a:pPr marL="457200" indent="-457200">
              <a:buClrTx/>
              <a:buFont typeface="+mj-lt"/>
              <a:buAutoNum type="arabicPeriod"/>
            </a:pPr>
            <a:r>
              <a:rPr lang="en-US" dirty="0">
                <a:solidFill>
                  <a:schemeClr val="tx1"/>
                </a:solidFill>
              </a:rPr>
              <a:t>Background</a:t>
            </a:r>
          </a:p>
          <a:p>
            <a:pPr marL="457200" indent="-457200">
              <a:buClrTx/>
              <a:buFont typeface="+mj-lt"/>
              <a:buAutoNum type="arabicPeriod"/>
            </a:pPr>
            <a:r>
              <a:rPr lang="en-US" dirty="0">
                <a:solidFill>
                  <a:schemeClr val="tx1"/>
                </a:solidFill>
              </a:rPr>
              <a:t>Purpose of this track</a:t>
            </a:r>
          </a:p>
          <a:p>
            <a:pPr marL="457200" indent="-457200">
              <a:buClrTx/>
              <a:buFont typeface="+mj-lt"/>
              <a:buAutoNum type="arabicPeriod"/>
            </a:pPr>
            <a:r>
              <a:rPr lang="en-US" dirty="0">
                <a:solidFill>
                  <a:schemeClr val="tx1"/>
                </a:solidFill>
              </a:rPr>
              <a:t>Goals</a:t>
            </a:r>
          </a:p>
          <a:p>
            <a:pPr marL="457200" indent="-457200">
              <a:buClrTx/>
              <a:buFont typeface="+mj-lt"/>
              <a:buAutoNum type="arabicPeriod"/>
            </a:pPr>
            <a:r>
              <a:rPr lang="en-US" dirty="0"/>
              <a:t>Use case description and diagram</a:t>
            </a:r>
          </a:p>
          <a:p>
            <a:pPr marL="457200" indent="-457200">
              <a:buClrTx/>
              <a:buFont typeface="+mj-lt"/>
              <a:buAutoNum type="arabicPeriod"/>
            </a:pPr>
            <a:r>
              <a:rPr lang="en-US" dirty="0">
                <a:solidFill>
                  <a:schemeClr val="tx1"/>
                </a:solidFill>
              </a:rPr>
              <a:t>System roles and diagram</a:t>
            </a:r>
          </a:p>
          <a:p>
            <a:pPr marL="457200" indent="-457200">
              <a:buClrTx/>
              <a:buFont typeface="+mj-lt"/>
              <a:buAutoNum type="arabicPeriod"/>
            </a:pPr>
            <a:r>
              <a:rPr lang="en-US" dirty="0"/>
              <a:t>Testing</a:t>
            </a:r>
            <a:endParaRPr lang="en-US" dirty="0">
              <a:solidFill>
                <a:schemeClr val="tx1"/>
              </a:solidFill>
            </a:endParaRPr>
          </a:p>
          <a:p>
            <a:pPr marL="457200" indent="-457200">
              <a:buClrTx/>
              <a:buFont typeface="+mj-lt"/>
              <a:buAutoNum type="arabicPeriod"/>
            </a:pPr>
            <a:r>
              <a:rPr lang="en-US" dirty="0"/>
              <a:t>Participants</a:t>
            </a:r>
          </a:p>
          <a:p>
            <a:pPr marL="457200" indent="-457200">
              <a:buClrTx/>
              <a:buFont typeface="+mj-lt"/>
              <a:buAutoNum type="arabicPeriod"/>
            </a:pPr>
            <a:r>
              <a:rPr lang="en-US" dirty="0"/>
              <a:t>Track schedule</a:t>
            </a:r>
          </a:p>
          <a:p>
            <a:pPr marL="457200" indent="-457200">
              <a:buClrTx/>
              <a:buFont typeface="+mj-lt"/>
              <a:buAutoNum type="arabicPeriod"/>
            </a:pPr>
            <a:r>
              <a:rPr lang="en-US" dirty="0"/>
              <a:t>Connectathon support tools</a:t>
            </a:r>
          </a:p>
          <a:p>
            <a:pPr marL="457200" indent="-457200">
              <a:buClrTx/>
              <a:buFont typeface="+mj-lt"/>
              <a:buAutoNum type="arabicPeriod"/>
            </a:pPr>
            <a:r>
              <a:rPr lang="en-US" dirty="0">
                <a:solidFill>
                  <a:schemeClr val="tx1"/>
                </a:solidFill>
              </a:rPr>
              <a:t>Track Resources</a:t>
            </a:r>
          </a:p>
          <a:p>
            <a:pPr marL="0" indent="0">
              <a:buClrTx/>
              <a:buNone/>
            </a:pPr>
            <a:endParaRPr lang="en-US" dirty="0"/>
          </a:p>
          <a:p>
            <a:pPr marL="749808" lvl="1" indent="-457200">
              <a:buClrTx/>
              <a:buFont typeface="+mj-lt"/>
              <a:buAutoNum type="alphaLcPeriod"/>
            </a:pPr>
            <a:endParaRPr lang="en-US" dirty="0"/>
          </a:p>
        </p:txBody>
      </p:sp>
    </p:spTree>
    <p:extLst>
      <p:ext uri="{BB962C8B-B14F-4D97-AF65-F5344CB8AC3E}">
        <p14:creationId xmlns:p14="http://schemas.microsoft.com/office/powerpoint/2010/main" val="301658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6C44-F3DE-4F5E-89A3-DE88A12D82E0}"/>
              </a:ext>
            </a:extLst>
          </p:cNvPr>
          <p:cNvSpPr>
            <a:spLocks noGrp="1"/>
          </p:cNvSpPr>
          <p:nvPr>
            <p:ph type="title"/>
          </p:nvPr>
        </p:nvSpPr>
        <p:spPr/>
        <p:txBody>
          <a:bodyPr>
            <a:normAutofit fontScale="90000"/>
          </a:bodyPr>
          <a:lstStyle/>
          <a:p>
            <a:r>
              <a:rPr lang="en-US" dirty="0"/>
              <a:t>Background: Transitions of Care</a:t>
            </a:r>
          </a:p>
        </p:txBody>
      </p:sp>
      <p:sp>
        <p:nvSpPr>
          <p:cNvPr id="3" name="Content Placeholder 2">
            <a:extLst>
              <a:ext uri="{FF2B5EF4-FFF2-40B4-BE49-F238E27FC236}">
                <a16:creationId xmlns:a16="http://schemas.microsoft.com/office/drawing/2014/main" id="{AD131BFC-63E8-4976-92C3-DBD1721796C7}"/>
              </a:ext>
            </a:extLst>
          </p:cNvPr>
          <p:cNvSpPr>
            <a:spLocks noGrp="1"/>
          </p:cNvSpPr>
          <p:nvPr>
            <p:ph idx="1"/>
          </p:nvPr>
        </p:nvSpPr>
        <p:spPr/>
        <p:txBody>
          <a:bodyPr/>
          <a:lstStyle/>
          <a:p>
            <a:pPr marL="0" indent="0">
              <a:buNone/>
            </a:pPr>
            <a:r>
              <a:rPr lang="en-US" dirty="0"/>
              <a:t>Care coordination, when a person transitions between healthcare settings, including ambulatory care, acute care, long term post-acute care (LTPAC), and home &amp; community-based services (HCBS), is often fragmented and can lead to poor health outcomes, increased burden and increased costs. </a:t>
            </a:r>
          </a:p>
          <a:p>
            <a:pPr marL="0" indent="0">
              <a:buNone/>
            </a:pPr>
            <a:r>
              <a:rPr lang="en-US" dirty="0"/>
              <a:t>Interoperable health information exchange has the potential to improve patient and provider communications and supports access to longitudinal health information that enables improved efficiencies, improved quality of care, and improved health outcomes. </a:t>
            </a:r>
          </a:p>
          <a:p>
            <a:pPr marL="0" indent="0">
              <a:buNone/>
            </a:pPr>
            <a:r>
              <a:rPr lang="en-US" dirty="0"/>
              <a:t>Data should be usable across the continuum of care and beyond the traditional healthcare system – into the community. </a:t>
            </a:r>
          </a:p>
        </p:txBody>
      </p:sp>
      <p:sp>
        <p:nvSpPr>
          <p:cNvPr id="4" name="TextBox 3">
            <a:extLst>
              <a:ext uri="{FF2B5EF4-FFF2-40B4-BE49-F238E27FC236}">
                <a16:creationId xmlns:a16="http://schemas.microsoft.com/office/drawing/2014/main" id="{A9DD01D8-D0A7-4A61-B825-040DF29A542B}"/>
              </a:ext>
            </a:extLst>
          </p:cNvPr>
          <p:cNvSpPr txBox="1"/>
          <p:nvPr/>
        </p:nvSpPr>
        <p:spPr>
          <a:xfrm>
            <a:off x="570271" y="6174658"/>
            <a:ext cx="10058400" cy="246221"/>
          </a:xfrm>
          <a:prstGeom prst="rect">
            <a:avLst/>
          </a:prstGeom>
          <a:noFill/>
        </p:spPr>
        <p:txBody>
          <a:bodyPr wrap="square" rtlCol="0">
            <a:spAutoFit/>
          </a:bodyPr>
          <a:lstStyle/>
          <a:p>
            <a:r>
              <a:rPr lang="en-US" sz="1000" dirty="0">
                <a:hlinkClick r:id="rId2"/>
              </a:rPr>
              <a:t>https://github.com/paciowg/PACIO-Project/blob/master/PACIO%20Project%20Charter%20(508).pdf</a:t>
            </a:r>
            <a:endParaRPr lang="en-US" sz="1000" dirty="0"/>
          </a:p>
        </p:txBody>
      </p:sp>
    </p:spTree>
    <p:extLst>
      <p:ext uri="{BB962C8B-B14F-4D97-AF65-F5344CB8AC3E}">
        <p14:creationId xmlns:p14="http://schemas.microsoft.com/office/powerpoint/2010/main" val="199104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t>Background: CMS Assessments</a:t>
            </a:r>
            <a:endParaRPr lang="en-US" dirty="0">
              <a:solidFill>
                <a:schemeClr val="tx1"/>
              </a:solidFill>
            </a:endParaRPr>
          </a:p>
        </p:txBody>
      </p:sp>
      <p:sp>
        <p:nvSpPr>
          <p:cNvPr id="3" name="Content Placeholder 2">
            <a:extLst>
              <a:ext uri="{FF2B5EF4-FFF2-40B4-BE49-F238E27FC236}">
                <a16:creationId xmlns:a16="http://schemas.microsoft.com/office/drawing/2014/main" id="{8DE5A1C6-FC84-4F2B-889F-8529289CC666}"/>
              </a:ext>
            </a:extLst>
          </p:cNvPr>
          <p:cNvSpPr>
            <a:spLocks noGrp="1"/>
          </p:cNvSpPr>
          <p:nvPr>
            <p:ph idx="1"/>
          </p:nvPr>
        </p:nvSpPr>
        <p:spPr>
          <a:xfrm>
            <a:off x="1097280" y="1184564"/>
            <a:ext cx="10058400" cy="4990094"/>
          </a:xfrm>
        </p:spPr>
        <p:txBody>
          <a:bodyPr>
            <a:normAutofit fontScale="92500" lnSpcReduction="10000"/>
          </a:bodyPr>
          <a:lstStyle/>
          <a:p>
            <a:pPr marL="0" indent="0">
              <a:buNone/>
            </a:pPr>
            <a:r>
              <a:rPr lang="en-US" dirty="0"/>
              <a:t>The 2014 Improving Medicare Post-Acute Care Transformation Act (IMPACT Act) requires the reporting of standardized patient assessment data with regard to quality measures and standardized patient assessment data elements (SPADEs). The Act intends for standardized post-acute care data to improve Medicare beneficiary outcomes through shared-decision making, care coordination, and enhanced discharge planning.</a:t>
            </a:r>
            <a:r>
              <a:rPr lang="en-US" baseline="30000" dirty="0"/>
              <a:t>1</a:t>
            </a:r>
            <a:endParaRPr lang="en-US" dirty="0"/>
          </a:p>
          <a:p>
            <a:pPr marL="0" indent="0">
              <a:buNone/>
            </a:pPr>
            <a:r>
              <a:rPr lang="en-US" dirty="0"/>
              <a:t>Post-acute care (PAC) providers are required to complete and submit assessments at specified intervals. The assessment instruments that collect this data are: </a:t>
            </a:r>
          </a:p>
          <a:p>
            <a:pPr marL="578358" lvl="1" indent="-285750"/>
            <a:r>
              <a:rPr lang="en-US" dirty="0"/>
              <a:t>The Long-Term Care Hospital CARE Data Set (LCDS) for LTCHs</a:t>
            </a:r>
          </a:p>
          <a:p>
            <a:pPr marL="578358" lvl="1" indent="-285750"/>
            <a:r>
              <a:rPr lang="en-US" dirty="0"/>
              <a:t>The Minimum Data Set (MDS) for SNFs </a:t>
            </a:r>
          </a:p>
          <a:p>
            <a:pPr marL="578358" lvl="1" indent="-285750"/>
            <a:r>
              <a:rPr lang="en-US" dirty="0"/>
              <a:t>The Outcome and Assessment Information Set (OASIS) for HHAs </a:t>
            </a:r>
          </a:p>
          <a:p>
            <a:pPr marL="578358" lvl="1" indent="-285750"/>
            <a:r>
              <a:rPr lang="en-US" dirty="0"/>
              <a:t>The Inpatient Rehabilitation Facility Patient Assessment Instrument (IRF PAI) for IRFs </a:t>
            </a:r>
          </a:p>
          <a:p>
            <a:pPr marL="0" indent="0">
              <a:buNone/>
            </a:pPr>
            <a:r>
              <a:rPr lang="en-US" dirty="0"/>
              <a:t>CMS created the </a:t>
            </a:r>
            <a:r>
              <a:rPr lang="en-US" dirty="0">
                <a:hlinkClick r:id="rId2"/>
              </a:rPr>
              <a:t>Data Element Library (DEL) </a:t>
            </a:r>
            <a:r>
              <a:rPr lang="en-US" dirty="0"/>
              <a:t> to support standardization and interoperability of patient assessment data elements. The DEL is the centralized resource for CMS assessment instrument data elements (e.g. questions and responses) and their associated health information technology (IT) standards</a:t>
            </a:r>
          </a:p>
          <a:p>
            <a:pPr marL="0" indent="0">
              <a:buNone/>
            </a:pPr>
            <a:r>
              <a:rPr lang="en-US" dirty="0"/>
              <a:t>CMS prioritized cognitive and functional status as an area of clinical importance in need of standardization</a:t>
            </a:r>
          </a:p>
        </p:txBody>
      </p:sp>
      <p:sp>
        <p:nvSpPr>
          <p:cNvPr id="4" name="TextBox 3">
            <a:extLst>
              <a:ext uri="{FF2B5EF4-FFF2-40B4-BE49-F238E27FC236}">
                <a16:creationId xmlns:a16="http://schemas.microsoft.com/office/drawing/2014/main" id="{1976FE4F-7970-42E8-A0D4-43E4E710EC57}"/>
              </a:ext>
            </a:extLst>
          </p:cNvPr>
          <p:cNvSpPr txBox="1"/>
          <p:nvPr/>
        </p:nvSpPr>
        <p:spPr>
          <a:xfrm>
            <a:off x="570271" y="6174658"/>
            <a:ext cx="10058400" cy="400110"/>
          </a:xfrm>
          <a:prstGeom prst="rect">
            <a:avLst/>
          </a:prstGeom>
          <a:noFill/>
        </p:spPr>
        <p:txBody>
          <a:bodyPr wrap="square" rtlCol="0">
            <a:spAutoFit/>
          </a:bodyPr>
          <a:lstStyle/>
          <a:p>
            <a:r>
              <a:rPr lang="en-US" sz="1000" baseline="30000" dirty="0"/>
              <a:t>1 </a:t>
            </a:r>
            <a:r>
              <a:rPr lang="en-US" sz="1000" dirty="0"/>
              <a:t>https://www.cms.gov/Medicare/Quality-Initiatives-Patient-Assessment-Instruments/Post-Acute-Care-Quality-Initiatives/IMPACT-Act-of-2014/IMPACT-Act-of-2014-Data-Standardization-and-Cross-Setting-Measures</a:t>
            </a:r>
          </a:p>
        </p:txBody>
      </p:sp>
    </p:spTree>
    <p:extLst>
      <p:ext uri="{BB962C8B-B14F-4D97-AF65-F5344CB8AC3E}">
        <p14:creationId xmlns:p14="http://schemas.microsoft.com/office/powerpoint/2010/main" val="127716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solidFill>
                  <a:schemeClr val="tx1"/>
                </a:solidFill>
              </a:rPr>
              <a:t>Purpose of This Track</a:t>
            </a:r>
          </a:p>
        </p:txBody>
      </p:sp>
      <p:sp>
        <p:nvSpPr>
          <p:cNvPr id="3" name="Content Placeholder 2">
            <a:extLst>
              <a:ext uri="{FF2B5EF4-FFF2-40B4-BE49-F238E27FC236}">
                <a16:creationId xmlns:a16="http://schemas.microsoft.com/office/drawing/2014/main" id="{8DE5A1C6-FC84-4F2B-889F-8529289CC666}"/>
              </a:ext>
            </a:extLst>
          </p:cNvPr>
          <p:cNvSpPr>
            <a:spLocks noGrp="1"/>
          </p:cNvSpPr>
          <p:nvPr>
            <p:ph idx="1"/>
          </p:nvPr>
        </p:nvSpPr>
        <p:spPr/>
        <p:txBody>
          <a:bodyPr/>
          <a:lstStyle/>
          <a:p>
            <a:pPr marL="457200" indent="-457200">
              <a:buFont typeface="+mj-lt"/>
              <a:buAutoNum type="arabicPeriod"/>
            </a:pPr>
            <a:r>
              <a:rPr lang="en-US" dirty="0"/>
              <a:t>Test integration of CMS assessment data elements from the Data Element Library (DEL) into health IT systems using FHIR APIs.</a:t>
            </a:r>
          </a:p>
          <a:p>
            <a:pPr marL="457200" indent="-457200">
              <a:buFont typeface="+mj-lt"/>
              <a:buAutoNum type="arabicPeriod"/>
            </a:pPr>
            <a:r>
              <a:rPr lang="en-US" dirty="0"/>
              <a:t>Exchange patient level cognitive and functional status data between two disparate health IT (HIT) systems, incorporated with electronic Long-Term Services and Support (eLTSS) care plan and patient goals data, in a consumable format for clinicians, patients, and family members.</a:t>
            </a:r>
          </a:p>
        </p:txBody>
      </p:sp>
    </p:spTree>
    <p:extLst>
      <p:ext uri="{BB962C8B-B14F-4D97-AF65-F5344CB8AC3E}">
        <p14:creationId xmlns:p14="http://schemas.microsoft.com/office/powerpoint/2010/main" val="121959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t>Goals</a:t>
            </a:r>
            <a:endParaRPr lang="en-US" dirty="0">
              <a:solidFill>
                <a:schemeClr val="tx1"/>
              </a:solidFill>
            </a:endParaRPr>
          </a:p>
        </p:txBody>
      </p:sp>
      <p:sp>
        <p:nvSpPr>
          <p:cNvPr id="3" name="Content Placeholder 2">
            <a:extLst>
              <a:ext uri="{FF2B5EF4-FFF2-40B4-BE49-F238E27FC236}">
                <a16:creationId xmlns:a16="http://schemas.microsoft.com/office/drawing/2014/main" id="{8DE5A1C6-FC84-4F2B-889F-8529289CC666}"/>
              </a:ext>
            </a:extLst>
          </p:cNvPr>
          <p:cNvSpPr>
            <a:spLocks noGrp="1"/>
          </p:cNvSpPr>
          <p:nvPr>
            <p:ph idx="1"/>
          </p:nvPr>
        </p:nvSpPr>
        <p:spPr/>
        <p:txBody>
          <a:bodyPr>
            <a:normAutofit/>
          </a:bodyPr>
          <a:lstStyle/>
          <a:p>
            <a:pPr marL="292608" lvl="1" indent="0">
              <a:buNone/>
            </a:pPr>
            <a:r>
              <a:rPr lang="en-US" sz="2000" dirty="0"/>
              <a:t>The goals of the PACIO-eLTSS Transition Summary connectathon track are to:</a:t>
            </a:r>
          </a:p>
          <a:p>
            <a:pPr marL="635508" lvl="1" indent="-342900">
              <a:buAutoNum type="arabicPeriod"/>
            </a:pPr>
            <a:r>
              <a:rPr lang="en-US" sz="2000" dirty="0"/>
              <a:t>Confirm the quality of the PACIO Functional Status, Cognitive Status, and CMS Data Element Library IG materials, </a:t>
            </a:r>
          </a:p>
          <a:p>
            <a:pPr marL="635508" lvl="1" indent="-342900">
              <a:buAutoNum type="arabicPeriod"/>
            </a:pPr>
            <a:r>
              <a:rPr lang="en-US" sz="2000" dirty="0"/>
              <a:t>Gain experience with testing, and</a:t>
            </a:r>
          </a:p>
          <a:p>
            <a:pPr marL="635508" lvl="1" indent="-342900">
              <a:buAutoNum type="arabicPeriod"/>
            </a:pPr>
            <a:r>
              <a:rPr lang="en-US" sz="2000" dirty="0"/>
              <a:t>Identify additional revisions to the IGs that may be helpful for implementers.</a:t>
            </a:r>
          </a:p>
        </p:txBody>
      </p:sp>
    </p:spTree>
    <p:extLst>
      <p:ext uri="{BB962C8B-B14F-4D97-AF65-F5344CB8AC3E}">
        <p14:creationId xmlns:p14="http://schemas.microsoft.com/office/powerpoint/2010/main" val="68547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t>Participants</a:t>
            </a:r>
            <a:endParaRPr lang="en-US" dirty="0">
              <a:solidFill>
                <a:schemeClr val="tx1"/>
              </a:solidFill>
            </a:endParaRPr>
          </a:p>
        </p:txBody>
      </p:sp>
      <p:sp>
        <p:nvSpPr>
          <p:cNvPr id="3" name="Content Placeholder 2">
            <a:extLst>
              <a:ext uri="{FF2B5EF4-FFF2-40B4-BE49-F238E27FC236}">
                <a16:creationId xmlns:a16="http://schemas.microsoft.com/office/drawing/2014/main" id="{8DE5A1C6-FC84-4F2B-889F-8529289CC666}"/>
              </a:ext>
            </a:extLst>
          </p:cNvPr>
          <p:cNvSpPr>
            <a:spLocks noGrp="1"/>
          </p:cNvSpPr>
          <p:nvPr>
            <p:ph idx="1"/>
          </p:nvPr>
        </p:nvSpPr>
        <p:spPr>
          <a:xfrm>
            <a:off x="1097280" y="1184564"/>
            <a:ext cx="4389120" cy="4684530"/>
          </a:xfrm>
        </p:spPr>
        <p:txBody>
          <a:bodyPr/>
          <a:lstStyle/>
          <a:p>
            <a:pPr marL="292608" lvl="1" indent="0">
              <a:buNone/>
            </a:pPr>
            <a:r>
              <a:rPr lang="en-US" b="1" dirty="0"/>
              <a:t>Organizations</a:t>
            </a:r>
          </a:p>
          <a:p>
            <a:pPr marL="578358" lvl="1" indent="-285750"/>
            <a:r>
              <a:rPr lang="en-US" dirty="0" err="1"/>
              <a:t>Altarum</a:t>
            </a:r>
            <a:endParaRPr lang="en-US" dirty="0"/>
          </a:p>
          <a:p>
            <a:pPr marL="578358" lvl="1" indent="-285750"/>
            <a:r>
              <a:rPr lang="en-US" dirty="0"/>
              <a:t>MITRE</a:t>
            </a:r>
          </a:p>
          <a:p>
            <a:pPr marL="578358" lvl="1" indent="-285750"/>
            <a:r>
              <a:rPr lang="en-US" dirty="0"/>
              <a:t>Patient Centric Solutions</a:t>
            </a:r>
          </a:p>
          <a:p>
            <a:pPr marL="292608" lvl="1" indent="0">
              <a:buNone/>
            </a:pPr>
            <a:endParaRPr lang="en-US" dirty="0"/>
          </a:p>
          <a:p>
            <a:pPr marL="292608" lvl="1" indent="0">
              <a:buNone/>
            </a:pPr>
            <a:r>
              <a:rPr lang="en-US" b="1" dirty="0"/>
              <a:t>Track Leads</a:t>
            </a:r>
          </a:p>
          <a:p>
            <a:pPr marL="578358" lvl="1" indent="-285750"/>
            <a:r>
              <a:rPr lang="en-US" dirty="0"/>
              <a:t>Ty Mullen, </a:t>
            </a:r>
            <a:r>
              <a:rPr lang="fi-FI" dirty="0">
                <a:hlinkClick r:id="rId2"/>
              </a:rPr>
              <a:t>tmullen@mitre.org</a:t>
            </a:r>
            <a:r>
              <a:rPr lang="fi-FI" dirty="0"/>
              <a:t> </a:t>
            </a:r>
          </a:p>
          <a:p>
            <a:pPr marL="578358" lvl="1" indent="-285750"/>
            <a:r>
              <a:rPr lang="en-US" dirty="0"/>
              <a:t>Siama Rizvi, </a:t>
            </a:r>
            <a:r>
              <a:rPr lang="en-US" dirty="0">
                <a:hlinkClick r:id="rId3"/>
              </a:rPr>
              <a:t>rizvi@mitre.org</a:t>
            </a:r>
            <a:r>
              <a:rPr lang="en-US" dirty="0"/>
              <a:t> </a:t>
            </a:r>
          </a:p>
          <a:p>
            <a:pPr marL="578358" lvl="1" indent="-285750"/>
            <a:r>
              <a:rPr lang="en-US" dirty="0"/>
              <a:t>Sean Mahoney, </a:t>
            </a:r>
            <a:r>
              <a:rPr lang="en-US" dirty="0">
                <a:hlinkClick r:id="rId4"/>
              </a:rPr>
              <a:t>smahoney@mitre.org</a:t>
            </a:r>
            <a:r>
              <a:rPr lang="en-US" dirty="0"/>
              <a:t> </a:t>
            </a:r>
          </a:p>
          <a:p>
            <a:pPr marL="578358" lvl="1" indent="-285750"/>
            <a:r>
              <a:rPr lang="en-US" dirty="0"/>
              <a:t>Dave Hill, </a:t>
            </a:r>
            <a:r>
              <a:rPr lang="en-US" dirty="0">
                <a:hlinkClick r:id="rId5"/>
              </a:rPr>
              <a:t>dwhill@mitre.org</a:t>
            </a:r>
            <a:r>
              <a:rPr lang="en-US" dirty="0"/>
              <a:t> </a:t>
            </a:r>
          </a:p>
          <a:p>
            <a:pPr marL="292608" lvl="1" indent="0">
              <a:buNone/>
            </a:pPr>
            <a:endParaRPr lang="en-US" dirty="0"/>
          </a:p>
          <a:p>
            <a:pPr marL="0" indent="0">
              <a:buNone/>
            </a:pPr>
            <a:r>
              <a:rPr lang="en-US" dirty="0"/>
              <a:t> </a:t>
            </a:r>
          </a:p>
        </p:txBody>
      </p:sp>
    </p:spTree>
    <p:extLst>
      <p:ext uri="{BB962C8B-B14F-4D97-AF65-F5344CB8AC3E}">
        <p14:creationId xmlns:p14="http://schemas.microsoft.com/office/powerpoint/2010/main" val="157957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t>Use Case Diagram</a:t>
            </a:r>
            <a:endParaRPr lang="en-US" dirty="0">
              <a:solidFill>
                <a:schemeClr val="tx1"/>
              </a:solidFill>
            </a:endParaRPr>
          </a:p>
        </p:txBody>
      </p:sp>
      <p:pic>
        <p:nvPicPr>
          <p:cNvPr id="3" name="Picture 2">
            <a:extLst>
              <a:ext uri="{FF2B5EF4-FFF2-40B4-BE49-F238E27FC236}">
                <a16:creationId xmlns:a16="http://schemas.microsoft.com/office/drawing/2014/main" id="{56ED9CA2-938D-4FCA-AFD9-FB2E11E24DF6}"/>
              </a:ext>
            </a:extLst>
          </p:cNvPr>
          <p:cNvPicPr>
            <a:picLocks noChangeAspect="1"/>
          </p:cNvPicPr>
          <p:nvPr/>
        </p:nvPicPr>
        <p:blipFill>
          <a:blip r:embed="rId2"/>
          <a:stretch>
            <a:fillRect/>
          </a:stretch>
        </p:blipFill>
        <p:spPr>
          <a:xfrm>
            <a:off x="1868032" y="1097548"/>
            <a:ext cx="8455935" cy="5357856"/>
          </a:xfrm>
          <a:prstGeom prst="rect">
            <a:avLst/>
          </a:prstGeom>
        </p:spPr>
      </p:pic>
    </p:spTree>
    <p:extLst>
      <p:ext uri="{BB962C8B-B14F-4D97-AF65-F5344CB8AC3E}">
        <p14:creationId xmlns:p14="http://schemas.microsoft.com/office/powerpoint/2010/main" val="152953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E04B-80D2-493B-846F-83FCD40387E5}"/>
              </a:ext>
            </a:extLst>
          </p:cNvPr>
          <p:cNvSpPr>
            <a:spLocks noGrp="1"/>
          </p:cNvSpPr>
          <p:nvPr>
            <p:ph type="title"/>
          </p:nvPr>
        </p:nvSpPr>
        <p:spPr/>
        <p:txBody>
          <a:bodyPr>
            <a:normAutofit fontScale="90000"/>
          </a:bodyPr>
          <a:lstStyle/>
          <a:p>
            <a:r>
              <a:rPr lang="en-US" dirty="0"/>
              <a:t>Use Case</a:t>
            </a:r>
            <a:endParaRPr lang="en-US" dirty="0">
              <a:solidFill>
                <a:schemeClr val="tx1"/>
              </a:solidFill>
            </a:endParaRPr>
          </a:p>
        </p:txBody>
      </p:sp>
      <p:sp>
        <p:nvSpPr>
          <p:cNvPr id="3" name="Content Placeholder 2">
            <a:extLst>
              <a:ext uri="{FF2B5EF4-FFF2-40B4-BE49-F238E27FC236}">
                <a16:creationId xmlns:a16="http://schemas.microsoft.com/office/drawing/2014/main" id="{8DE5A1C6-FC84-4F2B-889F-8529289CC666}"/>
              </a:ext>
            </a:extLst>
          </p:cNvPr>
          <p:cNvSpPr>
            <a:spLocks noGrp="1"/>
          </p:cNvSpPr>
          <p:nvPr>
            <p:ph idx="1"/>
          </p:nvPr>
        </p:nvSpPr>
        <p:spPr>
          <a:xfrm>
            <a:off x="1097280" y="1184563"/>
            <a:ext cx="10058400" cy="4374265"/>
          </a:xfrm>
        </p:spPr>
        <p:txBody>
          <a:bodyPr>
            <a:normAutofit/>
          </a:bodyPr>
          <a:lstStyle/>
          <a:p>
            <a:pPr marL="292608" lvl="1" indent="0">
              <a:spcAft>
                <a:spcPts val="600"/>
              </a:spcAft>
              <a:buNone/>
            </a:pPr>
            <a:r>
              <a:rPr lang="en-US" b="1" dirty="0">
                <a:highlight>
                  <a:srgbClr val="FFFF00"/>
                </a:highlight>
              </a:rPr>
              <a:t>Scene 1: </a:t>
            </a:r>
            <a:r>
              <a:rPr lang="en-US" dirty="0"/>
              <a:t>Ms. Betsy Smith Johnson receives home community-based services (HCBS) services at home. A social worker documents eLTSS data including care plan and goals. eLTSS data is pushed to the Data Hub.</a:t>
            </a:r>
            <a:endParaRPr lang="en-US" sz="2000" dirty="0"/>
          </a:p>
          <a:p>
            <a:pPr marL="292608" lvl="1" indent="0">
              <a:spcAft>
                <a:spcPts val="600"/>
              </a:spcAft>
              <a:buNone/>
            </a:pPr>
            <a:r>
              <a:rPr lang="en-US" b="1" dirty="0">
                <a:highlight>
                  <a:srgbClr val="FFFF00"/>
                </a:highlight>
              </a:rPr>
              <a:t>Scene 2: </a:t>
            </a:r>
            <a:r>
              <a:rPr lang="en-US" dirty="0"/>
              <a:t>Betsy experiences a fall at home and is admitted to the hospital for surgery.  After the surgical intervention, Betsy is assessed by physical, occupational &amp; speech language pathology therapists (PT/OT/SLP) and is recommended to continue her therapy in a skilled nursing facility (SNF). Cognitive and functional assessments completed and documented in the hospital EHR are pushed to the Data Hub</a:t>
            </a:r>
          </a:p>
          <a:p>
            <a:pPr marL="292608" lvl="1" indent="0">
              <a:spcAft>
                <a:spcPts val="600"/>
              </a:spcAft>
              <a:buNone/>
            </a:pPr>
            <a:r>
              <a:rPr lang="en-US" b="1" dirty="0">
                <a:highlight>
                  <a:srgbClr val="FFFF00"/>
                </a:highlight>
              </a:rPr>
              <a:t>Scene 3: </a:t>
            </a:r>
            <a:r>
              <a:rPr lang="en-US" dirty="0"/>
              <a:t>Betsy is admitted to the SNF for PT/OT/SLP services for 14 days. The SNF retrieves the eLTSS data and assessment data from the Data Manager to inform her care.</a:t>
            </a:r>
            <a:r>
              <a:rPr lang="en-US" sz="2000" dirty="0"/>
              <a:t> </a:t>
            </a:r>
            <a:r>
              <a:rPr lang="en-US" dirty="0"/>
              <a:t>Functional and cognitive status is assessed on admission and discharge and pushed to the Data Hub</a:t>
            </a:r>
          </a:p>
          <a:p>
            <a:pPr marL="292608" lvl="1" indent="0">
              <a:spcAft>
                <a:spcPts val="600"/>
              </a:spcAft>
              <a:buNone/>
            </a:pPr>
            <a:r>
              <a:rPr lang="en-US" b="1" dirty="0">
                <a:highlight>
                  <a:srgbClr val="FFFF00"/>
                </a:highlight>
              </a:rPr>
              <a:t>Scene 4: </a:t>
            </a:r>
            <a:r>
              <a:rPr lang="en-US" dirty="0"/>
              <a:t>The assessment application pulls the standardized assessment data from the CMS DEL and presents forms to the clinician performing the assessments.</a:t>
            </a:r>
          </a:p>
          <a:p>
            <a:pPr marL="292608" lvl="1" indent="0">
              <a:spcAft>
                <a:spcPts val="600"/>
              </a:spcAft>
              <a:buNone/>
            </a:pPr>
            <a:r>
              <a:rPr lang="en-US" b="1" dirty="0">
                <a:highlight>
                  <a:srgbClr val="FFFF00"/>
                </a:highlight>
              </a:rPr>
              <a:t>Scene 5: </a:t>
            </a:r>
            <a:r>
              <a:rPr lang="en-US" dirty="0"/>
              <a:t>After 14 days, Betsy is ready for discharge back home. The HHA agency coordinator reviews the patient's data from the Data Manager as part of the triage process.</a:t>
            </a:r>
          </a:p>
          <a:p>
            <a:pPr marL="292608" lvl="1" indent="0">
              <a:spcAft>
                <a:spcPts val="600"/>
              </a:spcAft>
              <a:buNone/>
            </a:pPr>
            <a:r>
              <a:rPr lang="en-US" b="1" dirty="0">
                <a:highlight>
                  <a:srgbClr val="FFFF00"/>
                </a:highlight>
              </a:rPr>
              <a:t>Scene 6: </a:t>
            </a:r>
            <a:r>
              <a:rPr lang="en-US" dirty="0"/>
              <a:t>While at home, Betsy and her authorized family caregiver access the eLTSS data and assessment data through a patient mobile/web application.</a:t>
            </a:r>
          </a:p>
        </p:txBody>
      </p:sp>
      <p:sp>
        <p:nvSpPr>
          <p:cNvPr id="4" name="TextBox 3">
            <a:extLst>
              <a:ext uri="{FF2B5EF4-FFF2-40B4-BE49-F238E27FC236}">
                <a16:creationId xmlns:a16="http://schemas.microsoft.com/office/drawing/2014/main" id="{15720F56-E179-4CF4-9743-7B8745C7E1C8}"/>
              </a:ext>
            </a:extLst>
          </p:cNvPr>
          <p:cNvSpPr txBox="1"/>
          <p:nvPr/>
        </p:nvSpPr>
        <p:spPr>
          <a:xfrm>
            <a:off x="1321806" y="5861189"/>
            <a:ext cx="9770500" cy="369332"/>
          </a:xfrm>
          <a:prstGeom prst="rect">
            <a:avLst/>
          </a:prstGeom>
          <a:noFill/>
        </p:spPr>
        <p:txBody>
          <a:bodyPr wrap="square" rtlCol="0">
            <a:spAutoFit/>
          </a:bodyPr>
          <a:lstStyle/>
          <a:p>
            <a:r>
              <a:rPr lang="en-US" dirty="0">
                <a:hlinkClick r:id="rId2"/>
              </a:rPr>
              <a:t>https://github.com/paciowg/sample-data/tree/master/2020-05%20HL7%20May%20Connectathon</a:t>
            </a:r>
            <a:endParaRPr lang="en-US" dirty="0"/>
          </a:p>
        </p:txBody>
      </p:sp>
    </p:spTree>
    <p:extLst>
      <p:ext uri="{BB962C8B-B14F-4D97-AF65-F5344CB8AC3E}">
        <p14:creationId xmlns:p14="http://schemas.microsoft.com/office/powerpoint/2010/main" val="269993233"/>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_Contributor xmlns="http://schemas.microsoft.com/sharepoint/v3/fields" xsi:nil="true"/>
    <Release_x0020_Statement xmlns="http://schemas.microsoft.com/sharepoint/v3">For Internal MITRE Use</Release_x0020_Statement>
    <fiscal_year xmlns="ba9988bd-10e2-4a39-8d16-ed6eb9f9083e">FY19</fiscal_year>
  </documentManagement>
</p:properties>
</file>

<file path=customXml/item2.xml><?xml version="1.0" encoding="utf-8"?>
<ct:contentTypeSchema xmlns:ct="http://schemas.microsoft.com/office/2006/metadata/contentType" xmlns:ma="http://schemas.microsoft.com/office/2006/metadata/properties/metaAttributes" ct:_="" ma:_="" ma:contentTypeName="MITRE Work" ma:contentTypeID="0x010100823A99C636F7423283FB0D200866C61300305FB80C47976C4B916AEC60E81206C0" ma:contentTypeVersion="3" ma:contentTypeDescription="Materials and documents that contain MITRE authored content and other content directly attributable to MITRE and its work" ma:contentTypeScope="" ma:versionID="2a92e56f0ad5ad08dc37a23d9f09ec13">
  <xsd:schema xmlns:xsd="http://www.w3.org/2001/XMLSchema" xmlns:xs="http://www.w3.org/2001/XMLSchema" xmlns:p="http://schemas.microsoft.com/office/2006/metadata/properties" xmlns:ns1="http://schemas.microsoft.com/sharepoint/v3" xmlns:ns2="http://schemas.microsoft.com/sharepoint/v3/fields" xmlns:ns3="ba9988bd-10e2-4a39-8d16-ed6eb9f9083e" targetNamespace="http://schemas.microsoft.com/office/2006/metadata/properties" ma:root="true" ma:fieldsID="534764579952a550a42652e8a364ba6e" ns1:_="" ns2:_="" ns3:_="">
    <xsd:import namespace="http://schemas.microsoft.com/sharepoint/v3"/>
    <xsd:import namespace="http://schemas.microsoft.com/sharepoint/v3/fields"/>
    <xsd:import namespace="ba9988bd-10e2-4a39-8d16-ed6eb9f9083e"/>
    <xsd:element name="properties">
      <xsd:complexType>
        <xsd:sequence>
          <xsd:element name="documentManagement">
            <xsd:complexType>
              <xsd:all>
                <xsd:element ref="ns2:_Contributor" minOccurs="0"/>
                <xsd:element ref="ns1:MITRE_x0020_Sensitivity"/>
                <xsd:element ref="ns1:Release_x0020_Statement"/>
                <xsd:element ref="ns3:fiscal_year"/>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9988bd-10e2-4a39-8d16-ed6eb9f9083e" elementFormDefault="qualified">
    <xsd:import namespace="http://schemas.microsoft.com/office/2006/documentManagement/types"/>
    <xsd:import namespace="http://schemas.microsoft.com/office/infopath/2007/PartnerControls"/>
    <xsd:element name="fiscal_year" ma:index="12" ma:displayName="Fiscal Year" ma:default="FY19" ma:format="Dropdown" ma:internalName="fiscal_year">
      <xsd:simpleType>
        <xsd:restriction base="dms:Choice">
          <xsd:enumeration value="FY19"/>
          <xsd:enumeration value="FY20"/>
        </xsd:restrictio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CA65DC-3BF8-42D4-A166-237AC00FD0F5}">
  <ds:schemaRefs>
    <ds:schemaRef ds:uri="http://purl.org/dc/elements/1.1/"/>
    <ds:schemaRef ds:uri="http://www.w3.org/XML/1998/namespace"/>
    <ds:schemaRef ds:uri="http://schemas.microsoft.com/office/2006/documentManagement/types"/>
    <ds:schemaRef ds:uri="http://schemas.microsoft.com/sharepoint/v3"/>
    <ds:schemaRef ds:uri="http://schemas.microsoft.com/sharepoint/v3/fields"/>
    <ds:schemaRef ds:uri="http://purl.org/dc/dcmitype/"/>
    <ds:schemaRef ds:uri="ba9988bd-10e2-4a39-8d16-ed6eb9f9083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9C5C6D0-0799-484B-8A2B-FA28A6945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ba9988bd-10e2-4a39-8d16-ed6eb9f90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BF794F-480F-43CF-BB4E-727F23CE4BC9}">
  <ds:schemaRefs>
    <ds:schemaRef ds:uri="http://schemas.microsoft.com/office/2006/metadata/customXsn"/>
  </ds:schemaRefs>
</ds:datastoreItem>
</file>

<file path=customXml/itemProps4.xml><?xml version="1.0" encoding="utf-8"?>
<ds:datastoreItem xmlns:ds="http://schemas.openxmlformats.org/officeDocument/2006/customXml" ds:itemID="{94E8D78E-39BA-483A-8E39-C729C3CA3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15566</TotalTime>
  <Words>2028</Words>
  <Application>Microsoft Office PowerPoint</Application>
  <PresentationFormat>Widescreen</PresentationFormat>
  <Paragraphs>178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Retrospect</vt:lpstr>
      <vt:lpstr>PACIO-eLTSS Post-Acute Care Transition Summary Track</vt:lpstr>
      <vt:lpstr>Agenda</vt:lpstr>
      <vt:lpstr>Background: Transitions of Care</vt:lpstr>
      <vt:lpstr>Background: CMS Assessments</vt:lpstr>
      <vt:lpstr>Purpose of This Track</vt:lpstr>
      <vt:lpstr>Goals</vt:lpstr>
      <vt:lpstr>Participants</vt:lpstr>
      <vt:lpstr>Use Case Diagram</vt:lpstr>
      <vt:lpstr>Use Case</vt:lpstr>
      <vt:lpstr>System Roles</vt:lpstr>
      <vt:lpstr>System Diagram</vt:lpstr>
      <vt:lpstr>Testing with</vt:lpstr>
      <vt:lpstr>Track Schedule</vt:lpstr>
      <vt:lpstr>Connectathon Support Tools</vt:lpstr>
      <vt:lpstr>Track Resources (1/3)</vt:lpstr>
      <vt:lpstr>Track Resources (2/3)</vt:lpstr>
      <vt:lpstr>Track Resources (3/3)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HL7/CMS Connectathon</dc:title>
  <dc:creator>Rizvi, Siama</dc:creator>
  <cp:lastModifiedBy>Rizvi, Siama</cp:lastModifiedBy>
  <cp:revision>132</cp:revision>
  <dcterms:created xsi:type="dcterms:W3CDTF">2020-01-03T18:03:29Z</dcterms:created>
  <dcterms:modified xsi:type="dcterms:W3CDTF">2020-05-13T22:08:04Z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0x010100823A99C636F7423283FB0D200866C61300305FB80C47976C4B916AEC60E81206C0</vt:lpwstr>
  </property>
</Properties>
</file>