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0"/>
  </p:notesMasterIdLst>
  <p:handoutMasterIdLst>
    <p:handoutMasterId r:id="rId51"/>
  </p:handoutMasterIdLst>
  <p:sldIdLst>
    <p:sldId id="265" r:id="rId4"/>
    <p:sldId id="258" r:id="rId5"/>
    <p:sldId id="355" r:id="rId6"/>
    <p:sldId id="328" r:id="rId7"/>
    <p:sldId id="329" r:id="rId8"/>
    <p:sldId id="331" r:id="rId9"/>
    <p:sldId id="336" r:id="rId10"/>
    <p:sldId id="305" r:id="rId11"/>
    <p:sldId id="349" r:id="rId12"/>
    <p:sldId id="350" r:id="rId13"/>
    <p:sldId id="306" r:id="rId14"/>
    <p:sldId id="308" r:id="rId15"/>
    <p:sldId id="353" r:id="rId16"/>
    <p:sldId id="319" r:id="rId17"/>
    <p:sldId id="320" r:id="rId18"/>
    <p:sldId id="344" r:id="rId19"/>
    <p:sldId id="318" r:id="rId20"/>
    <p:sldId id="354" r:id="rId21"/>
    <p:sldId id="321" r:id="rId22"/>
    <p:sldId id="325" r:id="rId23"/>
    <p:sldId id="338" r:id="rId24"/>
    <p:sldId id="327" r:id="rId25"/>
    <p:sldId id="333" r:id="rId26"/>
    <p:sldId id="345" r:id="rId27"/>
    <p:sldId id="352" r:id="rId28"/>
    <p:sldId id="351" r:id="rId29"/>
    <p:sldId id="309" r:id="rId30"/>
    <p:sldId id="310" r:id="rId31"/>
    <p:sldId id="314" r:id="rId32"/>
    <p:sldId id="337" r:id="rId33"/>
    <p:sldId id="311" r:id="rId34"/>
    <p:sldId id="312" r:id="rId35"/>
    <p:sldId id="332" r:id="rId36"/>
    <p:sldId id="313" r:id="rId37"/>
    <p:sldId id="315" r:id="rId38"/>
    <p:sldId id="348" r:id="rId39"/>
    <p:sldId id="316" r:id="rId40"/>
    <p:sldId id="335" r:id="rId41"/>
    <p:sldId id="342" r:id="rId42"/>
    <p:sldId id="347" r:id="rId43"/>
    <p:sldId id="317" r:id="rId44"/>
    <p:sldId id="339" r:id="rId45"/>
    <p:sldId id="340" r:id="rId46"/>
    <p:sldId id="341" r:id="rId47"/>
    <p:sldId id="334" r:id="rId48"/>
    <p:sldId id="34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A Couderc" initials="CAC" lastIdx="9" clrIdx="0">
    <p:extLst>
      <p:ext uri="{19B8F6BF-5375-455C-9EA6-DF929625EA0E}">
        <p15:presenceInfo xmlns:p15="http://schemas.microsoft.com/office/powerpoint/2012/main" userId="S::CCOUDERC@MITRE.ORG::fa3dd238-6b35-4e52-95ae-512fa09cf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terminology.hl7.org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terminology.hl7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terminology.hl7.org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terminology.hl7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9920E-FFDA-48BB-9A00-B95BC9A702B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63F3F-547E-43A6-903E-82CC5E72F088}">
      <dgm:prSet phldrT="[Text]"/>
      <dgm:spPr/>
      <dgm:t>
        <a:bodyPr/>
        <a:lstStyle/>
        <a:p>
          <a:r>
            <a:rPr lang="en-US" dirty="0"/>
            <a:t>Coded Content Required</a:t>
          </a:r>
        </a:p>
      </dgm:t>
    </dgm:pt>
    <dgm:pt modelId="{0FB05025-7A8C-4CFA-B36B-B5960DA2FBC7}" type="parTrans" cxnId="{7938408E-595E-4AC8-90C8-5D7AF34421AA}">
      <dgm:prSet/>
      <dgm:spPr/>
      <dgm:t>
        <a:bodyPr/>
        <a:lstStyle/>
        <a:p>
          <a:endParaRPr lang="en-US"/>
        </a:p>
      </dgm:t>
    </dgm:pt>
    <dgm:pt modelId="{68F1E457-2B3B-45A9-B88D-8BFFA4E0BB1F}" type="sibTrans" cxnId="{7938408E-595E-4AC8-90C8-5D7AF34421AA}">
      <dgm:prSet/>
      <dgm:spPr/>
      <dgm:t>
        <a:bodyPr/>
        <a:lstStyle/>
        <a:p>
          <a:endParaRPr lang="en-US"/>
        </a:p>
      </dgm:t>
    </dgm:pt>
    <dgm:pt modelId="{FC86D81A-4235-4323-804C-202E76304B39}">
      <dgm:prSet phldrT="[Text]"/>
      <dgm:spPr/>
      <dgm:t>
        <a:bodyPr/>
        <a:lstStyle/>
        <a:p>
          <a:r>
            <a:rPr lang="en-US" dirty="0"/>
            <a:t>Check </a:t>
          </a:r>
          <a:r>
            <a:rPr lang="en-US" dirty="0">
              <a:hlinkClick xmlns:r="http://schemas.openxmlformats.org/officeDocument/2006/relationships" r:id="rId1"/>
            </a:rPr>
            <a:t>THO</a:t>
          </a:r>
          <a:r>
            <a:rPr lang="en-US" dirty="0"/>
            <a:t> (future – Pending* and HL7 Code Systems tabs) </a:t>
          </a:r>
        </a:p>
      </dgm:t>
    </dgm:pt>
    <dgm:pt modelId="{03A3C320-B1DB-4DAD-9666-58D6B804259F}" type="parTrans" cxnId="{962CFF4C-F943-4D78-A2BF-D1CEA90C2B1D}">
      <dgm:prSet/>
      <dgm:spPr/>
      <dgm:t>
        <a:bodyPr/>
        <a:lstStyle/>
        <a:p>
          <a:endParaRPr lang="en-US"/>
        </a:p>
      </dgm:t>
    </dgm:pt>
    <dgm:pt modelId="{394BE124-54F4-441C-AF27-527E5C93FD40}" type="sibTrans" cxnId="{962CFF4C-F943-4D78-A2BF-D1CEA90C2B1D}">
      <dgm:prSet/>
      <dgm:spPr/>
      <dgm:t>
        <a:bodyPr/>
        <a:lstStyle/>
        <a:p>
          <a:endParaRPr lang="en-US"/>
        </a:p>
      </dgm:t>
    </dgm:pt>
    <dgm:pt modelId="{18F90974-3390-495A-B738-95EE0A96A991}">
      <dgm:prSet phldrT="[Text]"/>
      <dgm:spPr/>
      <dgm:t>
        <a:bodyPr/>
        <a:lstStyle/>
        <a:p>
          <a:r>
            <a:rPr lang="en-US" dirty="0"/>
            <a:t>Check FHIR Core Spec</a:t>
          </a:r>
        </a:p>
      </dgm:t>
    </dgm:pt>
    <dgm:pt modelId="{436FF8B3-5779-416E-8158-8E41AA09EEBC}" type="parTrans" cxnId="{9FD573A3-F301-4369-8F7A-4652BA129306}">
      <dgm:prSet/>
      <dgm:spPr/>
      <dgm:t>
        <a:bodyPr/>
        <a:lstStyle/>
        <a:p>
          <a:endParaRPr lang="en-US"/>
        </a:p>
      </dgm:t>
    </dgm:pt>
    <dgm:pt modelId="{76DE7644-E536-4454-8725-FA0B8B2BD51B}" type="sibTrans" cxnId="{9FD573A3-F301-4369-8F7A-4652BA129306}">
      <dgm:prSet/>
      <dgm:spPr/>
      <dgm:t>
        <a:bodyPr/>
        <a:lstStyle/>
        <a:p>
          <a:endParaRPr lang="en-US"/>
        </a:p>
      </dgm:t>
    </dgm:pt>
    <dgm:pt modelId="{4D0C76BA-4697-4F05-A5F0-03A94C05EE07}">
      <dgm:prSet phldrT="[Text]"/>
      <dgm:spPr/>
      <dgm:t>
        <a:bodyPr/>
        <a:lstStyle/>
        <a:p>
          <a:r>
            <a:rPr lang="en-US" dirty="0"/>
            <a:t>Develop Code System Name</a:t>
          </a:r>
        </a:p>
      </dgm:t>
    </dgm:pt>
    <dgm:pt modelId="{66CA7435-B3DE-42D4-A3DC-91C01AE07110}" type="parTrans" cxnId="{257B929C-6B8C-4854-B124-77F12115CA94}">
      <dgm:prSet/>
      <dgm:spPr/>
      <dgm:t>
        <a:bodyPr/>
        <a:lstStyle/>
        <a:p>
          <a:endParaRPr lang="en-US"/>
        </a:p>
      </dgm:t>
    </dgm:pt>
    <dgm:pt modelId="{48E9A336-57F7-468D-B61D-C3642B42D393}" type="sibTrans" cxnId="{257B929C-6B8C-4854-B124-77F12115CA94}">
      <dgm:prSet/>
      <dgm:spPr/>
      <dgm:t>
        <a:bodyPr/>
        <a:lstStyle/>
        <a:p>
          <a:endParaRPr lang="en-US"/>
        </a:p>
      </dgm:t>
    </dgm:pt>
    <dgm:pt modelId="{FE0B349D-FF90-4886-A436-79D52B56C456}">
      <dgm:prSet phldrT="[Text]"/>
      <dgm:spPr/>
      <dgm:t>
        <a:bodyPr/>
        <a:lstStyle/>
        <a:p>
          <a:r>
            <a:rPr lang="en-US" dirty="0"/>
            <a:t>Code System Name and Identifier MUST be in THO prior to ballot</a:t>
          </a:r>
        </a:p>
      </dgm:t>
    </dgm:pt>
    <dgm:pt modelId="{2C260B9E-FE6B-460F-8069-77D757B0BAA4}" type="parTrans" cxnId="{39CC24AC-7DB7-4AB4-9683-C2F3C0055333}">
      <dgm:prSet/>
      <dgm:spPr/>
      <dgm:t>
        <a:bodyPr/>
        <a:lstStyle/>
        <a:p>
          <a:endParaRPr lang="en-US"/>
        </a:p>
      </dgm:t>
    </dgm:pt>
    <dgm:pt modelId="{EBC0D403-D613-42A7-8A24-8FCCC4EFDCF4}" type="sibTrans" cxnId="{39CC24AC-7DB7-4AB4-9683-C2F3C0055333}">
      <dgm:prSet/>
      <dgm:spPr/>
      <dgm:t>
        <a:bodyPr/>
        <a:lstStyle/>
        <a:p>
          <a:endParaRPr lang="en-US"/>
        </a:p>
      </dgm:t>
    </dgm:pt>
    <dgm:pt modelId="{12238DFF-BC9A-4F7A-AD4C-500497574E77}">
      <dgm:prSet phldrT="[Text]"/>
      <dgm:spPr/>
      <dgm:t>
        <a:bodyPr/>
        <a:lstStyle/>
        <a:p>
          <a:r>
            <a:rPr lang="en-US" dirty="0"/>
            <a:t>Continue to develop and test your IG</a:t>
          </a:r>
        </a:p>
      </dgm:t>
    </dgm:pt>
    <dgm:pt modelId="{8E386099-7CFC-424B-887A-A664A8020B98}" type="parTrans" cxnId="{5A588030-4AB3-480E-AC4A-347D7627E95C}">
      <dgm:prSet/>
      <dgm:spPr/>
      <dgm:t>
        <a:bodyPr/>
        <a:lstStyle/>
        <a:p>
          <a:endParaRPr lang="en-US"/>
        </a:p>
      </dgm:t>
    </dgm:pt>
    <dgm:pt modelId="{0C728E3B-FB80-41BE-82FC-0DF39BF8B1F1}" type="sibTrans" cxnId="{5A588030-4AB3-480E-AC4A-347D7627E95C}">
      <dgm:prSet/>
      <dgm:spPr/>
      <dgm:t>
        <a:bodyPr/>
        <a:lstStyle/>
        <a:p>
          <a:endParaRPr lang="en-US"/>
        </a:p>
      </dgm:t>
    </dgm:pt>
    <dgm:pt modelId="{60F05DB6-8438-48F2-B9E0-C659DD16B971}">
      <dgm:prSet phldrT="[Text]"/>
      <dgm:spPr/>
      <dgm:t>
        <a:bodyPr/>
        <a:lstStyle/>
        <a:p>
          <a:r>
            <a:rPr lang="en-US" dirty="0"/>
            <a:t>Add Code System content to THO</a:t>
          </a:r>
        </a:p>
      </dgm:t>
    </dgm:pt>
    <dgm:pt modelId="{3701CF7A-9E6B-411B-BC8D-7954F3C4AB7C}" type="parTrans" cxnId="{84F1611D-AC62-4C16-BD69-3BB1AEBFB531}">
      <dgm:prSet/>
      <dgm:spPr/>
      <dgm:t>
        <a:bodyPr/>
        <a:lstStyle/>
        <a:p>
          <a:endParaRPr lang="en-US"/>
        </a:p>
      </dgm:t>
    </dgm:pt>
    <dgm:pt modelId="{AFA81D5E-04F6-40A6-94C3-9A51DD3A68E8}" type="sibTrans" cxnId="{84F1611D-AC62-4C16-BD69-3BB1AEBFB531}">
      <dgm:prSet/>
      <dgm:spPr/>
      <dgm:t>
        <a:bodyPr/>
        <a:lstStyle/>
        <a:p>
          <a:endParaRPr lang="en-US"/>
        </a:p>
      </dgm:t>
    </dgm:pt>
    <dgm:pt modelId="{6DEB0DE6-9B08-4FDA-AA69-18130192051C}">
      <dgm:prSet phldrT="[Text]"/>
      <dgm:spPr/>
      <dgm:t>
        <a:bodyPr/>
        <a:lstStyle/>
        <a:p>
          <a:r>
            <a:rPr lang="en-US" b="1" dirty="0"/>
            <a:t>http://terminology.hl7.org/CodeSystem</a:t>
          </a:r>
          <a:r>
            <a:rPr lang="en-US" dirty="0"/>
            <a:t>/xxxxx***</a:t>
          </a:r>
        </a:p>
      </dgm:t>
    </dgm:pt>
    <dgm:pt modelId="{EA8C5CD5-3DB9-4284-964C-0F1E1268BC7A}" type="parTrans" cxnId="{782122D7-6BF7-4857-8825-2E0AA70C6252}">
      <dgm:prSet/>
      <dgm:spPr/>
      <dgm:t>
        <a:bodyPr/>
        <a:lstStyle/>
        <a:p>
          <a:endParaRPr lang="en-US"/>
        </a:p>
      </dgm:t>
    </dgm:pt>
    <dgm:pt modelId="{2BB91E86-2F20-4AEE-8DB4-28FE709F15C4}" type="sibTrans" cxnId="{782122D7-6BF7-4857-8825-2E0AA70C6252}">
      <dgm:prSet/>
      <dgm:spPr/>
      <dgm:t>
        <a:bodyPr/>
        <a:lstStyle/>
        <a:p>
          <a:endParaRPr lang="en-US"/>
        </a:p>
      </dgm:t>
    </dgm:pt>
    <dgm:pt modelId="{864CA081-BC65-44FF-8327-5FDFE1B2A3F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Code System content </a:t>
          </a:r>
          <a:r>
            <a:rPr lang="en-US" i="1" dirty="0"/>
            <a:t>MUST</a:t>
          </a:r>
          <a:r>
            <a:rPr lang="en-US" dirty="0"/>
            <a:t> be in THO prior to publication. </a:t>
          </a:r>
        </a:p>
      </dgm:t>
    </dgm:pt>
    <dgm:pt modelId="{09A36FEB-585D-4286-B320-5024AD9D6CC4}" type="parTrans" cxnId="{E7D8FE46-E643-4649-8AAB-4A5AFE511126}">
      <dgm:prSet/>
      <dgm:spPr/>
      <dgm:t>
        <a:bodyPr/>
        <a:lstStyle/>
        <a:p>
          <a:endParaRPr lang="en-US"/>
        </a:p>
      </dgm:t>
    </dgm:pt>
    <dgm:pt modelId="{83A61D70-C786-47CA-A90B-24F811A87498}" type="sibTrans" cxnId="{E7D8FE46-E643-4649-8AAB-4A5AFE511126}">
      <dgm:prSet/>
      <dgm:spPr/>
      <dgm:t>
        <a:bodyPr/>
        <a:lstStyle/>
        <a:p>
          <a:endParaRPr lang="en-US"/>
        </a:p>
      </dgm:t>
    </dgm:pt>
    <dgm:pt modelId="{D77564A5-CD3D-4FDD-B9C8-99BF85C1FB4D}">
      <dgm:prSet phldrT="[Text]"/>
      <dgm:spPr/>
      <dgm:t>
        <a:bodyPr/>
        <a:lstStyle/>
        <a:p>
          <a:r>
            <a:rPr lang="en-US" dirty="0"/>
            <a:t>Submit UTG ticket to establish Code System name and uri in THO **</a:t>
          </a:r>
        </a:p>
      </dgm:t>
    </dgm:pt>
    <dgm:pt modelId="{D3ACD3BC-3706-410E-B9CB-B066E0868BE0}" type="parTrans" cxnId="{65FBAACA-6762-4700-8640-C67A79B0D0BF}">
      <dgm:prSet/>
      <dgm:spPr/>
      <dgm:t>
        <a:bodyPr/>
        <a:lstStyle/>
        <a:p>
          <a:endParaRPr lang="en-US"/>
        </a:p>
      </dgm:t>
    </dgm:pt>
    <dgm:pt modelId="{B719B1CC-4511-4281-B7C8-8ABE3E8A97EF}" type="sibTrans" cxnId="{65FBAACA-6762-4700-8640-C67A79B0D0BF}">
      <dgm:prSet/>
      <dgm:spPr/>
      <dgm:t>
        <a:bodyPr/>
        <a:lstStyle/>
        <a:p>
          <a:endParaRPr lang="en-US"/>
        </a:p>
      </dgm:t>
    </dgm:pt>
    <dgm:pt modelId="{10D1FCEB-6A7E-4721-8905-A775F3A77A6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Submit UTG ticket to establish Code System </a:t>
          </a:r>
          <a:r>
            <a:rPr lang="en-US" i="1" dirty="0"/>
            <a:t>content</a:t>
          </a:r>
          <a:r>
            <a:rPr lang="en-US" dirty="0"/>
            <a:t> in THO  </a:t>
          </a:r>
        </a:p>
      </dgm:t>
    </dgm:pt>
    <dgm:pt modelId="{CA5E3123-20D0-4411-930A-31F343BF53A8}" type="parTrans" cxnId="{1EC78B87-9D5E-4AED-852F-8A892F8EF74D}">
      <dgm:prSet/>
      <dgm:spPr/>
      <dgm:t>
        <a:bodyPr/>
        <a:lstStyle/>
        <a:p>
          <a:endParaRPr lang="en-US"/>
        </a:p>
      </dgm:t>
    </dgm:pt>
    <dgm:pt modelId="{3201572F-F175-4A19-A344-CA3F7447652C}" type="sibTrans" cxnId="{1EC78B87-9D5E-4AED-852F-8A892F8EF74D}">
      <dgm:prSet/>
      <dgm:spPr/>
      <dgm:t>
        <a:bodyPr/>
        <a:lstStyle/>
        <a:p>
          <a:endParaRPr lang="en-US"/>
        </a:p>
      </dgm:t>
    </dgm:pt>
    <dgm:pt modelId="{5A5504CD-D84C-49F9-A88D-B89A5B770B65}">
      <dgm:prSet phldrT="[Text]"/>
      <dgm:spPr/>
      <dgm:t>
        <a:bodyPr/>
        <a:lstStyle/>
        <a:p>
          <a:r>
            <a:rPr lang="en-US" i="0" dirty="0"/>
            <a:t>Determine if the Code System you need has already been defined </a:t>
          </a:r>
        </a:p>
      </dgm:t>
    </dgm:pt>
    <dgm:pt modelId="{9262FA7D-5A35-41C7-BCFF-9ABF74D50CD9}" type="parTrans" cxnId="{B14252F4-DDB8-4BCA-B656-8FFEE43A1307}">
      <dgm:prSet/>
      <dgm:spPr/>
    </dgm:pt>
    <dgm:pt modelId="{7217EA52-458E-45D7-BB04-E4061120F955}" type="sibTrans" cxnId="{B14252F4-DDB8-4BCA-B656-8FFEE43A1307}">
      <dgm:prSet/>
      <dgm:spPr/>
    </dgm:pt>
    <dgm:pt modelId="{58BF6AD7-C210-4A09-B4E6-11C2484B0685}">
      <dgm:prSet phldrT="[Text]"/>
      <dgm:spPr/>
      <dgm:t>
        <a:bodyPr/>
        <a:lstStyle/>
        <a:p>
          <a:r>
            <a:rPr lang="en-US" i="0" dirty="0"/>
            <a:t>Review external Code Systems that may satisfy your requirements </a:t>
          </a:r>
        </a:p>
      </dgm:t>
    </dgm:pt>
    <dgm:pt modelId="{1CCB3CC5-834C-4122-A6D0-5DFF62B6984C}" type="parTrans" cxnId="{DF13075F-177F-457B-B643-F59320A35413}">
      <dgm:prSet/>
      <dgm:spPr/>
    </dgm:pt>
    <dgm:pt modelId="{C78CA50F-1674-4249-8871-B8B36CB7AFEE}" type="sibTrans" cxnId="{DF13075F-177F-457B-B643-F59320A35413}">
      <dgm:prSet/>
      <dgm:spPr/>
    </dgm:pt>
    <dgm:pt modelId="{ECA41D8D-EAC3-4A6F-8F00-934215704A6F}" type="pres">
      <dgm:prSet presAssocID="{1FF9920E-FFDA-48BB-9A00-B95BC9A702BF}" presName="linearFlow" presStyleCnt="0">
        <dgm:presLayoutVars>
          <dgm:dir/>
          <dgm:animLvl val="lvl"/>
          <dgm:resizeHandles val="exact"/>
        </dgm:presLayoutVars>
      </dgm:prSet>
      <dgm:spPr/>
    </dgm:pt>
    <dgm:pt modelId="{52435A7D-1239-4DC6-BF68-D0EC868E52C8}" type="pres">
      <dgm:prSet presAssocID="{55A63F3F-547E-43A6-903E-82CC5E72F088}" presName="composite" presStyleCnt="0"/>
      <dgm:spPr/>
    </dgm:pt>
    <dgm:pt modelId="{3976DF1A-CE15-4998-859C-D82B76CF7188}" type="pres">
      <dgm:prSet presAssocID="{55A63F3F-547E-43A6-903E-82CC5E72F0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F969F6C-40E3-4BD2-819F-56C998FCAC90}" type="pres">
      <dgm:prSet presAssocID="{55A63F3F-547E-43A6-903E-82CC5E72F088}" presName="descendantText" presStyleLbl="alignAcc1" presStyleIdx="0" presStyleCnt="3" custLinFactNeighborX="-431" custLinFactNeighborY="-3378">
        <dgm:presLayoutVars>
          <dgm:bulletEnabled val="1"/>
        </dgm:presLayoutVars>
      </dgm:prSet>
      <dgm:spPr/>
    </dgm:pt>
    <dgm:pt modelId="{27BDC3EF-2D12-45FE-8782-32051153421E}" type="pres">
      <dgm:prSet presAssocID="{68F1E457-2B3B-45A9-B88D-8BFFA4E0BB1F}" presName="sp" presStyleCnt="0"/>
      <dgm:spPr/>
    </dgm:pt>
    <dgm:pt modelId="{80DBB344-7BCD-4EC0-8067-C32EE7F6425A}" type="pres">
      <dgm:prSet presAssocID="{4D0C76BA-4697-4F05-A5F0-03A94C05EE07}" presName="composite" presStyleCnt="0"/>
      <dgm:spPr/>
    </dgm:pt>
    <dgm:pt modelId="{70EBA341-88FD-4699-935D-055057EA9BA5}" type="pres">
      <dgm:prSet presAssocID="{4D0C76BA-4697-4F05-A5F0-03A94C05EE0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44088A7-F6BE-4100-A3E3-53EE633686D8}" type="pres">
      <dgm:prSet presAssocID="{4D0C76BA-4697-4F05-A5F0-03A94C05EE07}" presName="descendantText" presStyleLbl="alignAcc1" presStyleIdx="1" presStyleCnt="3">
        <dgm:presLayoutVars>
          <dgm:bulletEnabled val="1"/>
        </dgm:presLayoutVars>
      </dgm:prSet>
      <dgm:spPr/>
    </dgm:pt>
    <dgm:pt modelId="{33D85FD3-AFDE-47E3-9C0D-6005C75057AE}" type="pres">
      <dgm:prSet presAssocID="{48E9A336-57F7-468D-B61D-C3642B42D393}" presName="sp" presStyleCnt="0"/>
      <dgm:spPr/>
    </dgm:pt>
    <dgm:pt modelId="{CF25D7FD-CFF4-4700-8F31-6391F0584692}" type="pres">
      <dgm:prSet presAssocID="{60F05DB6-8438-48F2-B9E0-C659DD16B971}" presName="composite" presStyleCnt="0"/>
      <dgm:spPr/>
    </dgm:pt>
    <dgm:pt modelId="{7A31C92F-DDE6-4111-81D6-6E626896AE2C}" type="pres">
      <dgm:prSet presAssocID="{60F05DB6-8438-48F2-B9E0-C659DD16B97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2B3918D-CF20-4F05-B74E-7AB83AA2629A}" type="pres">
      <dgm:prSet presAssocID="{60F05DB6-8438-48F2-B9E0-C659DD16B97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D6B5819-1695-4C69-AD45-BC40AEC17EE1}" type="presOf" srcId="{60F05DB6-8438-48F2-B9E0-C659DD16B971}" destId="{7A31C92F-DDE6-4111-81D6-6E626896AE2C}" srcOrd="0" destOrd="0" presId="urn:microsoft.com/office/officeart/2005/8/layout/chevron2"/>
    <dgm:cxn modelId="{E1737B1B-EF2A-40D2-9DAA-90BA1F639826}" type="presOf" srcId="{55A63F3F-547E-43A6-903E-82CC5E72F088}" destId="{3976DF1A-CE15-4998-859C-D82B76CF7188}" srcOrd="0" destOrd="0" presId="urn:microsoft.com/office/officeart/2005/8/layout/chevron2"/>
    <dgm:cxn modelId="{84F1611D-AC62-4C16-BD69-3BB1AEBFB531}" srcId="{1FF9920E-FFDA-48BB-9A00-B95BC9A702BF}" destId="{60F05DB6-8438-48F2-B9E0-C659DD16B971}" srcOrd="2" destOrd="0" parTransId="{3701CF7A-9E6B-411B-BC8D-7954F3C4AB7C}" sibTransId="{AFA81D5E-04F6-40A6-94C3-9A51DD3A68E8}"/>
    <dgm:cxn modelId="{5A588030-4AB3-480E-AC4A-347D7627E95C}" srcId="{4D0C76BA-4697-4F05-A5F0-03A94C05EE07}" destId="{12238DFF-BC9A-4F7A-AD4C-500497574E77}" srcOrd="2" destOrd="0" parTransId="{8E386099-7CFC-424B-887A-A664A8020B98}" sibTransId="{0C728E3B-FB80-41BE-82FC-0DF39BF8B1F1}"/>
    <dgm:cxn modelId="{8302AF3A-AFAB-4E95-A71D-7596BBF40A96}" type="presOf" srcId="{10D1FCEB-6A7E-4721-8905-A775F3A77A6B}" destId="{02B3918D-CF20-4F05-B74E-7AB83AA2629A}" srcOrd="0" destOrd="1" presId="urn:microsoft.com/office/officeart/2005/8/layout/chevron2"/>
    <dgm:cxn modelId="{DF13075F-177F-457B-B643-F59320A35413}" srcId="{55A63F3F-547E-43A6-903E-82CC5E72F088}" destId="{58BF6AD7-C210-4A09-B4E6-11C2484B0685}" srcOrd="0" destOrd="0" parTransId="{1CCB3CC5-834C-4122-A6D0-5DFF62B6984C}" sibTransId="{C78CA50F-1674-4249-8871-B8B36CB7AFEE}"/>
    <dgm:cxn modelId="{F77DD35F-8CB4-4403-99FC-C16DA0B72E0E}" type="presOf" srcId="{D77564A5-CD3D-4FDD-B9C8-99BF85C1FB4D}" destId="{244088A7-F6BE-4100-A3E3-53EE633686D8}" srcOrd="0" destOrd="1" presId="urn:microsoft.com/office/officeart/2005/8/layout/chevron2"/>
    <dgm:cxn modelId="{45E33F66-27B5-4115-B9B2-7861F347BE90}" type="presOf" srcId="{864CA081-BC65-44FF-8327-5FDFE1B2A3F6}" destId="{02B3918D-CF20-4F05-B74E-7AB83AA2629A}" srcOrd="0" destOrd="0" presId="urn:microsoft.com/office/officeart/2005/8/layout/chevron2"/>
    <dgm:cxn modelId="{E7D8FE46-E643-4649-8AAB-4A5AFE511126}" srcId="{60F05DB6-8438-48F2-B9E0-C659DD16B971}" destId="{864CA081-BC65-44FF-8327-5FDFE1B2A3F6}" srcOrd="0" destOrd="0" parTransId="{09A36FEB-585D-4286-B320-5024AD9D6CC4}" sibTransId="{83A61D70-C786-47CA-A90B-24F811A87498}"/>
    <dgm:cxn modelId="{962CFF4C-F943-4D78-A2BF-D1CEA90C2B1D}" srcId="{55A63F3F-547E-43A6-903E-82CC5E72F088}" destId="{FC86D81A-4235-4323-804C-202E76304B39}" srcOrd="2" destOrd="0" parTransId="{03A3C320-B1DB-4DAD-9666-58D6B804259F}" sibTransId="{394BE124-54F4-441C-AF27-527E5C93FD40}"/>
    <dgm:cxn modelId="{6C34104E-C854-4DFD-A276-320A61E109F2}" type="presOf" srcId="{6DEB0DE6-9B08-4FDA-AA69-18130192051C}" destId="{244088A7-F6BE-4100-A3E3-53EE633686D8}" srcOrd="0" destOrd="2" presId="urn:microsoft.com/office/officeart/2005/8/layout/chevron2"/>
    <dgm:cxn modelId="{4FD77C75-D6FA-4434-9E58-0B3AD416BF86}" type="presOf" srcId="{FC86D81A-4235-4323-804C-202E76304B39}" destId="{FF969F6C-40E3-4BD2-819F-56C998FCAC90}" srcOrd="0" destOrd="2" presId="urn:microsoft.com/office/officeart/2005/8/layout/chevron2"/>
    <dgm:cxn modelId="{1EC78B87-9D5E-4AED-852F-8A892F8EF74D}" srcId="{60F05DB6-8438-48F2-B9E0-C659DD16B971}" destId="{10D1FCEB-6A7E-4721-8905-A775F3A77A6B}" srcOrd="1" destOrd="0" parTransId="{CA5E3123-20D0-4411-930A-31F343BF53A8}" sibTransId="{3201572F-F175-4A19-A344-CA3F7447652C}"/>
    <dgm:cxn modelId="{56C68B88-F316-481E-9066-545FAD403132}" type="presOf" srcId="{5A5504CD-D84C-49F9-A88D-B89A5B770B65}" destId="{FF969F6C-40E3-4BD2-819F-56C998FCAC90}" srcOrd="0" destOrd="1" presId="urn:microsoft.com/office/officeart/2005/8/layout/chevron2"/>
    <dgm:cxn modelId="{7938408E-595E-4AC8-90C8-5D7AF34421AA}" srcId="{1FF9920E-FFDA-48BB-9A00-B95BC9A702BF}" destId="{55A63F3F-547E-43A6-903E-82CC5E72F088}" srcOrd="0" destOrd="0" parTransId="{0FB05025-7A8C-4CFA-B36B-B5960DA2FBC7}" sibTransId="{68F1E457-2B3B-45A9-B88D-8BFFA4E0BB1F}"/>
    <dgm:cxn modelId="{257B929C-6B8C-4854-B124-77F12115CA94}" srcId="{1FF9920E-FFDA-48BB-9A00-B95BC9A702BF}" destId="{4D0C76BA-4697-4F05-A5F0-03A94C05EE07}" srcOrd="1" destOrd="0" parTransId="{66CA7435-B3DE-42D4-A3DC-91C01AE07110}" sibTransId="{48E9A336-57F7-468D-B61D-C3642B42D393}"/>
    <dgm:cxn modelId="{9FD573A3-F301-4369-8F7A-4652BA129306}" srcId="{55A63F3F-547E-43A6-903E-82CC5E72F088}" destId="{18F90974-3390-495A-B738-95EE0A96A991}" srcOrd="3" destOrd="0" parTransId="{436FF8B3-5779-416E-8158-8E41AA09EEBC}" sibTransId="{76DE7644-E536-4454-8725-FA0B8B2BD51B}"/>
    <dgm:cxn modelId="{39CC24AC-7DB7-4AB4-9683-C2F3C0055333}" srcId="{4D0C76BA-4697-4F05-A5F0-03A94C05EE07}" destId="{FE0B349D-FF90-4886-A436-79D52B56C456}" srcOrd="0" destOrd="0" parTransId="{2C260B9E-FE6B-460F-8069-77D757B0BAA4}" sibTransId="{EBC0D403-D613-42A7-8A24-8FCCC4EFDCF4}"/>
    <dgm:cxn modelId="{018665BA-7CB6-495A-8DB4-6DDCE16D4098}" type="presOf" srcId="{18F90974-3390-495A-B738-95EE0A96A991}" destId="{FF969F6C-40E3-4BD2-819F-56C998FCAC90}" srcOrd="0" destOrd="3" presId="urn:microsoft.com/office/officeart/2005/8/layout/chevron2"/>
    <dgm:cxn modelId="{710A1FBB-D4C9-4AAF-96B1-2BEC3CC6137C}" type="presOf" srcId="{1FF9920E-FFDA-48BB-9A00-B95BC9A702BF}" destId="{ECA41D8D-EAC3-4A6F-8F00-934215704A6F}" srcOrd="0" destOrd="0" presId="urn:microsoft.com/office/officeart/2005/8/layout/chevron2"/>
    <dgm:cxn modelId="{65FBAACA-6762-4700-8640-C67A79B0D0BF}" srcId="{4D0C76BA-4697-4F05-A5F0-03A94C05EE07}" destId="{D77564A5-CD3D-4FDD-B9C8-99BF85C1FB4D}" srcOrd="1" destOrd="0" parTransId="{D3ACD3BC-3706-410E-B9CB-B066E0868BE0}" sibTransId="{B719B1CC-4511-4281-B7C8-8ABE3E8A97EF}"/>
    <dgm:cxn modelId="{391230CC-A060-4103-9A59-BCCADE204CDC}" type="presOf" srcId="{12238DFF-BC9A-4F7A-AD4C-500497574E77}" destId="{244088A7-F6BE-4100-A3E3-53EE633686D8}" srcOrd="0" destOrd="3" presId="urn:microsoft.com/office/officeart/2005/8/layout/chevron2"/>
    <dgm:cxn modelId="{2BE663CC-51F3-4382-B229-C9D996E5D420}" type="presOf" srcId="{FE0B349D-FF90-4886-A436-79D52B56C456}" destId="{244088A7-F6BE-4100-A3E3-53EE633686D8}" srcOrd="0" destOrd="0" presId="urn:microsoft.com/office/officeart/2005/8/layout/chevron2"/>
    <dgm:cxn modelId="{CE1E9BD6-3430-4092-A86A-DB8BB764C2D5}" type="presOf" srcId="{58BF6AD7-C210-4A09-B4E6-11C2484B0685}" destId="{FF969F6C-40E3-4BD2-819F-56C998FCAC90}" srcOrd="0" destOrd="0" presId="urn:microsoft.com/office/officeart/2005/8/layout/chevron2"/>
    <dgm:cxn modelId="{782122D7-6BF7-4857-8825-2E0AA70C6252}" srcId="{D77564A5-CD3D-4FDD-B9C8-99BF85C1FB4D}" destId="{6DEB0DE6-9B08-4FDA-AA69-18130192051C}" srcOrd="0" destOrd="0" parTransId="{EA8C5CD5-3DB9-4284-964C-0F1E1268BC7A}" sibTransId="{2BB91E86-2F20-4AEE-8DB4-28FE709F15C4}"/>
    <dgm:cxn modelId="{B14252F4-DDB8-4BCA-B656-8FFEE43A1307}" srcId="{55A63F3F-547E-43A6-903E-82CC5E72F088}" destId="{5A5504CD-D84C-49F9-A88D-B89A5B770B65}" srcOrd="1" destOrd="0" parTransId="{9262FA7D-5A35-41C7-BCFF-9ABF74D50CD9}" sibTransId="{7217EA52-458E-45D7-BB04-E4061120F955}"/>
    <dgm:cxn modelId="{745F32F9-C93F-474F-A676-530EE4E8FD85}" type="presOf" srcId="{4D0C76BA-4697-4F05-A5F0-03A94C05EE07}" destId="{70EBA341-88FD-4699-935D-055057EA9BA5}" srcOrd="0" destOrd="0" presId="urn:microsoft.com/office/officeart/2005/8/layout/chevron2"/>
    <dgm:cxn modelId="{77F6E5A1-7540-4914-86E7-7CD9A48CC85B}" type="presParOf" srcId="{ECA41D8D-EAC3-4A6F-8F00-934215704A6F}" destId="{52435A7D-1239-4DC6-BF68-D0EC868E52C8}" srcOrd="0" destOrd="0" presId="urn:microsoft.com/office/officeart/2005/8/layout/chevron2"/>
    <dgm:cxn modelId="{C222B278-837F-407C-967B-710DD8545885}" type="presParOf" srcId="{52435A7D-1239-4DC6-BF68-D0EC868E52C8}" destId="{3976DF1A-CE15-4998-859C-D82B76CF7188}" srcOrd="0" destOrd="0" presId="urn:microsoft.com/office/officeart/2005/8/layout/chevron2"/>
    <dgm:cxn modelId="{9B3527DF-8D58-4049-99BA-61F365F4FC24}" type="presParOf" srcId="{52435A7D-1239-4DC6-BF68-D0EC868E52C8}" destId="{FF969F6C-40E3-4BD2-819F-56C998FCAC90}" srcOrd="1" destOrd="0" presId="urn:microsoft.com/office/officeart/2005/8/layout/chevron2"/>
    <dgm:cxn modelId="{63A6E3D7-3B18-4DF4-B50B-1E865539D5A3}" type="presParOf" srcId="{ECA41D8D-EAC3-4A6F-8F00-934215704A6F}" destId="{27BDC3EF-2D12-45FE-8782-32051153421E}" srcOrd="1" destOrd="0" presId="urn:microsoft.com/office/officeart/2005/8/layout/chevron2"/>
    <dgm:cxn modelId="{D6AB3C60-B6D4-43AA-87BD-88FEF5F193F6}" type="presParOf" srcId="{ECA41D8D-EAC3-4A6F-8F00-934215704A6F}" destId="{80DBB344-7BCD-4EC0-8067-C32EE7F6425A}" srcOrd="2" destOrd="0" presId="urn:microsoft.com/office/officeart/2005/8/layout/chevron2"/>
    <dgm:cxn modelId="{EE1CD7C0-D12B-4CDE-9796-F436B2939273}" type="presParOf" srcId="{80DBB344-7BCD-4EC0-8067-C32EE7F6425A}" destId="{70EBA341-88FD-4699-935D-055057EA9BA5}" srcOrd="0" destOrd="0" presId="urn:microsoft.com/office/officeart/2005/8/layout/chevron2"/>
    <dgm:cxn modelId="{50C74FA2-6D0E-4FB0-A98E-E6C28A261966}" type="presParOf" srcId="{80DBB344-7BCD-4EC0-8067-C32EE7F6425A}" destId="{244088A7-F6BE-4100-A3E3-53EE633686D8}" srcOrd="1" destOrd="0" presId="urn:microsoft.com/office/officeart/2005/8/layout/chevron2"/>
    <dgm:cxn modelId="{064617C4-2350-4601-8568-D2F727770D7A}" type="presParOf" srcId="{ECA41D8D-EAC3-4A6F-8F00-934215704A6F}" destId="{33D85FD3-AFDE-47E3-9C0D-6005C75057AE}" srcOrd="3" destOrd="0" presId="urn:microsoft.com/office/officeart/2005/8/layout/chevron2"/>
    <dgm:cxn modelId="{07A6535D-0D99-40EA-A8E4-5C7B94E6DCB0}" type="presParOf" srcId="{ECA41D8D-EAC3-4A6F-8F00-934215704A6F}" destId="{CF25D7FD-CFF4-4700-8F31-6391F0584692}" srcOrd="4" destOrd="0" presId="urn:microsoft.com/office/officeart/2005/8/layout/chevron2"/>
    <dgm:cxn modelId="{EE62632E-0DF1-400D-B028-642D06012247}" type="presParOf" srcId="{CF25D7FD-CFF4-4700-8F31-6391F0584692}" destId="{7A31C92F-DDE6-4111-81D6-6E626896AE2C}" srcOrd="0" destOrd="0" presId="urn:microsoft.com/office/officeart/2005/8/layout/chevron2"/>
    <dgm:cxn modelId="{21308EFC-4DBA-4AD0-B56A-C21325FFD4CF}" type="presParOf" srcId="{CF25D7FD-CFF4-4700-8F31-6391F0584692}" destId="{02B3918D-CF20-4F05-B74E-7AB83AA262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9920E-FFDA-48BB-9A00-B95BC9A702B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63F3F-547E-43A6-903E-82CC5E72F088}">
      <dgm:prSet phldrT="[Text]"/>
      <dgm:spPr/>
      <dgm:t>
        <a:bodyPr/>
        <a:lstStyle/>
        <a:p>
          <a:r>
            <a:rPr lang="en-US" dirty="0"/>
            <a:t>Coded Content Required</a:t>
          </a:r>
        </a:p>
      </dgm:t>
    </dgm:pt>
    <dgm:pt modelId="{0FB05025-7A8C-4CFA-B36B-B5960DA2FBC7}" type="parTrans" cxnId="{7938408E-595E-4AC8-90C8-5D7AF34421AA}">
      <dgm:prSet/>
      <dgm:spPr/>
      <dgm:t>
        <a:bodyPr/>
        <a:lstStyle/>
        <a:p>
          <a:endParaRPr lang="en-US"/>
        </a:p>
      </dgm:t>
    </dgm:pt>
    <dgm:pt modelId="{68F1E457-2B3B-45A9-B88D-8BFFA4E0BB1F}" type="sibTrans" cxnId="{7938408E-595E-4AC8-90C8-5D7AF34421AA}">
      <dgm:prSet/>
      <dgm:spPr/>
      <dgm:t>
        <a:bodyPr/>
        <a:lstStyle/>
        <a:p>
          <a:endParaRPr lang="en-US"/>
        </a:p>
      </dgm:t>
    </dgm:pt>
    <dgm:pt modelId="{FC86D81A-4235-4323-804C-202E76304B39}">
      <dgm:prSet phldrT="[Text]"/>
      <dgm:spPr/>
      <dgm:t>
        <a:bodyPr/>
        <a:lstStyle/>
        <a:p>
          <a:r>
            <a:rPr lang="en-US" dirty="0"/>
            <a:t>Check </a:t>
          </a:r>
          <a:r>
            <a:rPr lang="en-US" dirty="0">
              <a:hlinkClick xmlns:r="http://schemas.openxmlformats.org/officeDocument/2006/relationships" r:id="rId1"/>
            </a:rPr>
            <a:t>THO</a:t>
          </a:r>
          <a:r>
            <a:rPr lang="en-US" dirty="0"/>
            <a:t> (future – Pending* and Value Sets tabs) </a:t>
          </a:r>
        </a:p>
      </dgm:t>
    </dgm:pt>
    <dgm:pt modelId="{03A3C320-B1DB-4DAD-9666-58D6B804259F}" type="parTrans" cxnId="{962CFF4C-F943-4D78-A2BF-D1CEA90C2B1D}">
      <dgm:prSet/>
      <dgm:spPr/>
      <dgm:t>
        <a:bodyPr/>
        <a:lstStyle/>
        <a:p>
          <a:endParaRPr lang="en-US"/>
        </a:p>
      </dgm:t>
    </dgm:pt>
    <dgm:pt modelId="{394BE124-54F4-441C-AF27-527E5C93FD40}" type="sibTrans" cxnId="{962CFF4C-F943-4D78-A2BF-D1CEA90C2B1D}">
      <dgm:prSet/>
      <dgm:spPr/>
      <dgm:t>
        <a:bodyPr/>
        <a:lstStyle/>
        <a:p>
          <a:endParaRPr lang="en-US"/>
        </a:p>
      </dgm:t>
    </dgm:pt>
    <dgm:pt modelId="{18F90974-3390-495A-B738-95EE0A96A991}">
      <dgm:prSet phldrT="[Text]"/>
      <dgm:spPr/>
      <dgm:t>
        <a:bodyPr/>
        <a:lstStyle/>
        <a:p>
          <a:r>
            <a:rPr lang="en-US" dirty="0"/>
            <a:t>Check FHIR Core Spec</a:t>
          </a:r>
        </a:p>
      </dgm:t>
    </dgm:pt>
    <dgm:pt modelId="{436FF8B3-5779-416E-8158-8E41AA09EEBC}" type="parTrans" cxnId="{9FD573A3-F301-4369-8F7A-4652BA129306}">
      <dgm:prSet/>
      <dgm:spPr/>
      <dgm:t>
        <a:bodyPr/>
        <a:lstStyle/>
        <a:p>
          <a:endParaRPr lang="en-US"/>
        </a:p>
      </dgm:t>
    </dgm:pt>
    <dgm:pt modelId="{76DE7644-E536-4454-8725-FA0B8B2BD51B}" type="sibTrans" cxnId="{9FD573A3-F301-4369-8F7A-4652BA129306}">
      <dgm:prSet/>
      <dgm:spPr/>
      <dgm:t>
        <a:bodyPr/>
        <a:lstStyle/>
        <a:p>
          <a:endParaRPr lang="en-US"/>
        </a:p>
      </dgm:t>
    </dgm:pt>
    <dgm:pt modelId="{4D0C76BA-4697-4F05-A5F0-03A94C05EE07}">
      <dgm:prSet phldrT="[Text]"/>
      <dgm:spPr/>
      <dgm:t>
        <a:bodyPr/>
        <a:lstStyle/>
        <a:p>
          <a:r>
            <a:rPr lang="en-US" dirty="0"/>
            <a:t>Develop Code System Name</a:t>
          </a:r>
        </a:p>
      </dgm:t>
    </dgm:pt>
    <dgm:pt modelId="{66CA7435-B3DE-42D4-A3DC-91C01AE07110}" type="parTrans" cxnId="{257B929C-6B8C-4854-B124-77F12115CA94}">
      <dgm:prSet/>
      <dgm:spPr/>
      <dgm:t>
        <a:bodyPr/>
        <a:lstStyle/>
        <a:p>
          <a:endParaRPr lang="en-US"/>
        </a:p>
      </dgm:t>
    </dgm:pt>
    <dgm:pt modelId="{48E9A336-57F7-468D-B61D-C3642B42D393}" type="sibTrans" cxnId="{257B929C-6B8C-4854-B124-77F12115CA94}">
      <dgm:prSet/>
      <dgm:spPr/>
      <dgm:t>
        <a:bodyPr/>
        <a:lstStyle/>
        <a:p>
          <a:endParaRPr lang="en-US"/>
        </a:p>
      </dgm:t>
    </dgm:pt>
    <dgm:pt modelId="{FE0B349D-FF90-4886-A436-79D52B56C456}">
      <dgm:prSet phldrT="[Text]"/>
      <dgm:spPr/>
      <dgm:t>
        <a:bodyPr/>
        <a:lstStyle/>
        <a:p>
          <a:r>
            <a:rPr lang="en-US" dirty="0"/>
            <a:t>Value Set Name and Identifier MUST be in THO prior to ballot</a:t>
          </a:r>
        </a:p>
      </dgm:t>
    </dgm:pt>
    <dgm:pt modelId="{2C260B9E-FE6B-460F-8069-77D757B0BAA4}" type="parTrans" cxnId="{39CC24AC-7DB7-4AB4-9683-C2F3C0055333}">
      <dgm:prSet/>
      <dgm:spPr/>
      <dgm:t>
        <a:bodyPr/>
        <a:lstStyle/>
        <a:p>
          <a:endParaRPr lang="en-US"/>
        </a:p>
      </dgm:t>
    </dgm:pt>
    <dgm:pt modelId="{EBC0D403-D613-42A7-8A24-8FCCC4EFDCF4}" type="sibTrans" cxnId="{39CC24AC-7DB7-4AB4-9683-C2F3C0055333}">
      <dgm:prSet/>
      <dgm:spPr/>
      <dgm:t>
        <a:bodyPr/>
        <a:lstStyle/>
        <a:p>
          <a:endParaRPr lang="en-US"/>
        </a:p>
      </dgm:t>
    </dgm:pt>
    <dgm:pt modelId="{12238DFF-BC9A-4F7A-AD4C-500497574E77}">
      <dgm:prSet phldrT="[Text]"/>
      <dgm:spPr/>
      <dgm:t>
        <a:bodyPr/>
        <a:lstStyle/>
        <a:p>
          <a:r>
            <a:rPr lang="en-US" dirty="0"/>
            <a:t>Continue to develop and test your IG</a:t>
          </a:r>
        </a:p>
      </dgm:t>
    </dgm:pt>
    <dgm:pt modelId="{8E386099-7CFC-424B-887A-A664A8020B98}" type="parTrans" cxnId="{5A588030-4AB3-480E-AC4A-347D7627E95C}">
      <dgm:prSet/>
      <dgm:spPr/>
      <dgm:t>
        <a:bodyPr/>
        <a:lstStyle/>
        <a:p>
          <a:endParaRPr lang="en-US"/>
        </a:p>
      </dgm:t>
    </dgm:pt>
    <dgm:pt modelId="{0C728E3B-FB80-41BE-82FC-0DF39BF8B1F1}" type="sibTrans" cxnId="{5A588030-4AB3-480E-AC4A-347D7627E95C}">
      <dgm:prSet/>
      <dgm:spPr/>
      <dgm:t>
        <a:bodyPr/>
        <a:lstStyle/>
        <a:p>
          <a:endParaRPr lang="en-US"/>
        </a:p>
      </dgm:t>
    </dgm:pt>
    <dgm:pt modelId="{60F05DB6-8438-48F2-B9E0-C659DD16B971}">
      <dgm:prSet phldrT="[Text]"/>
      <dgm:spPr/>
      <dgm:t>
        <a:bodyPr/>
        <a:lstStyle/>
        <a:p>
          <a:r>
            <a:rPr lang="en-US" dirty="0"/>
            <a:t>Add Code System content to THO</a:t>
          </a:r>
        </a:p>
      </dgm:t>
    </dgm:pt>
    <dgm:pt modelId="{3701CF7A-9E6B-411B-BC8D-7954F3C4AB7C}" type="parTrans" cxnId="{84F1611D-AC62-4C16-BD69-3BB1AEBFB531}">
      <dgm:prSet/>
      <dgm:spPr/>
      <dgm:t>
        <a:bodyPr/>
        <a:lstStyle/>
        <a:p>
          <a:endParaRPr lang="en-US"/>
        </a:p>
      </dgm:t>
    </dgm:pt>
    <dgm:pt modelId="{AFA81D5E-04F6-40A6-94C3-9A51DD3A68E8}" type="sibTrans" cxnId="{84F1611D-AC62-4C16-BD69-3BB1AEBFB531}">
      <dgm:prSet/>
      <dgm:spPr/>
      <dgm:t>
        <a:bodyPr/>
        <a:lstStyle/>
        <a:p>
          <a:endParaRPr lang="en-US"/>
        </a:p>
      </dgm:t>
    </dgm:pt>
    <dgm:pt modelId="{6DEB0DE6-9B08-4FDA-AA69-18130192051C}">
      <dgm:prSet phldrT="[Text]"/>
      <dgm:spPr/>
      <dgm:t>
        <a:bodyPr/>
        <a:lstStyle/>
        <a:p>
          <a:r>
            <a:rPr lang="en-US" b="1" dirty="0"/>
            <a:t>http://terminology.hl7.org/ValueSet/xxxxx</a:t>
          </a:r>
          <a:r>
            <a:rPr lang="en-US" dirty="0"/>
            <a:t>***</a:t>
          </a:r>
        </a:p>
      </dgm:t>
    </dgm:pt>
    <dgm:pt modelId="{EA8C5CD5-3DB9-4284-964C-0F1E1268BC7A}" type="parTrans" cxnId="{782122D7-6BF7-4857-8825-2E0AA70C6252}">
      <dgm:prSet/>
      <dgm:spPr/>
      <dgm:t>
        <a:bodyPr/>
        <a:lstStyle/>
        <a:p>
          <a:endParaRPr lang="en-US"/>
        </a:p>
      </dgm:t>
    </dgm:pt>
    <dgm:pt modelId="{2BB91E86-2F20-4AEE-8DB4-28FE709F15C4}" type="sibTrans" cxnId="{782122D7-6BF7-4857-8825-2E0AA70C6252}">
      <dgm:prSet/>
      <dgm:spPr/>
      <dgm:t>
        <a:bodyPr/>
        <a:lstStyle/>
        <a:p>
          <a:endParaRPr lang="en-US"/>
        </a:p>
      </dgm:t>
    </dgm:pt>
    <dgm:pt modelId="{864CA081-BC65-44FF-8327-5FDFE1B2A3F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Value Set content </a:t>
          </a:r>
          <a:r>
            <a:rPr lang="en-US" i="1" dirty="0"/>
            <a:t>MUST</a:t>
          </a:r>
          <a:r>
            <a:rPr lang="en-US" dirty="0"/>
            <a:t> be in THO prior to publication. </a:t>
          </a:r>
        </a:p>
      </dgm:t>
    </dgm:pt>
    <dgm:pt modelId="{09A36FEB-585D-4286-B320-5024AD9D6CC4}" type="parTrans" cxnId="{E7D8FE46-E643-4649-8AAB-4A5AFE511126}">
      <dgm:prSet/>
      <dgm:spPr/>
      <dgm:t>
        <a:bodyPr/>
        <a:lstStyle/>
        <a:p>
          <a:endParaRPr lang="en-US"/>
        </a:p>
      </dgm:t>
    </dgm:pt>
    <dgm:pt modelId="{83A61D70-C786-47CA-A90B-24F811A87498}" type="sibTrans" cxnId="{E7D8FE46-E643-4649-8AAB-4A5AFE511126}">
      <dgm:prSet/>
      <dgm:spPr/>
      <dgm:t>
        <a:bodyPr/>
        <a:lstStyle/>
        <a:p>
          <a:endParaRPr lang="en-US"/>
        </a:p>
      </dgm:t>
    </dgm:pt>
    <dgm:pt modelId="{D77564A5-CD3D-4FDD-B9C8-99BF85C1FB4D}">
      <dgm:prSet phldrT="[Text]"/>
      <dgm:spPr/>
      <dgm:t>
        <a:bodyPr/>
        <a:lstStyle/>
        <a:p>
          <a:r>
            <a:rPr lang="en-US" dirty="0"/>
            <a:t>Submit UTG ticket to establish Code System name and uri in THO **</a:t>
          </a:r>
        </a:p>
      </dgm:t>
    </dgm:pt>
    <dgm:pt modelId="{D3ACD3BC-3706-410E-B9CB-B066E0868BE0}" type="parTrans" cxnId="{65FBAACA-6762-4700-8640-C67A79B0D0BF}">
      <dgm:prSet/>
      <dgm:spPr/>
      <dgm:t>
        <a:bodyPr/>
        <a:lstStyle/>
        <a:p>
          <a:endParaRPr lang="en-US"/>
        </a:p>
      </dgm:t>
    </dgm:pt>
    <dgm:pt modelId="{B719B1CC-4511-4281-B7C8-8ABE3E8A97EF}" type="sibTrans" cxnId="{65FBAACA-6762-4700-8640-C67A79B0D0BF}">
      <dgm:prSet/>
      <dgm:spPr/>
      <dgm:t>
        <a:bodyPr/>
        <a:lstStyle/>
        <a:p>
          <a:endParaRPr lang="en-US"/>
        </a:p>
      </dgm:t>
    </dgm:pt>
    <dgm:pt modelId="{10D1FCEB-6A7E-4721-8905-A775F3A77A6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Submit UTG ticket to establish Code System </a:t>
          </a:r>
          <a:r>
            <a:rPr lang="en-US" i="1" dirty="0"/>
            <a:t>content</a:t>
          </a:r>
          <a:r>
            <a:rPr lang="en-US" dirty="0"/>
            <a:t> in THO</a:t>
          </a:r>
        </a:p>
      </dgm:t>
    </dgm:pt>
    <dgm:pt modelId="{CA5E3123-20D0-4411-930A-31F343BF53A8}" type="parTrans" cxnId="{1EC78B87-9D5E-4AED-852F-8A892F8EF74D}">
      <dgm:prSet/>
      <dgm:spPr/>
      <dgm:t>
        <a:bodyPr/>
        <a:lstStyle/>
        <a:p>
          <a:endParaRPr lang="en-US"/>
        </a:p>
      </dgm:t>
    </dgm:pt>
    <dgm:pt modelId="{3201572F-F175-4A19-A344-CA3F7447652C}" type="sibTrans" cxnId="{1EC78B87-9D5E-4AED-852F-8A892F8EF74D}">
      <dgm:prSet/>
      <dgm:spPr/>
      <dgm:t>
        <a:bodyPr/>
        <a:lstStyle/>
        <a:p>
          <a:endParaRPr lang="en-US"/>
        </a:p>
      </dgm:t>
    </dgm:pt>
    <dgm:pt modelId="{D05598DC-AF7E-4100-A706-32685560B9C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Prior to IG publication, </a:t>
          </a:r>
        </a:p>
      </dgm:t>
    </dgm:pt>
    <dgm:pt modelId="{F2C2A956-B8B7-4CF5-BF97-916432F76364}" type="parTrans" cxnId="{55D95F02-EBA1-437D-8C9E-4228AEB2F510}">
      <dgm:prSet/>
      <dgm:spPr/>
      <dgm:t>
        <a:bodyPr/>
        <a:lstStyle/>
        <a:p>
          <a:endParaRPr lang="en-US"/>
        </a:p>
      </dgm:t>
    </dgm:pt>
    <dgm:pt modelId="{8ED388FB-0171-4292-B86E-756BC59E362F}" type="sibTrans" cxnId="{55D95F02-EBA1-437D-8C9E-4228AEB2F510}">
      <dgm:prSet/>
      <dgm:spPr/>
      <dgm:t>
        <a:bodyPr/>
        <a:lstStyle/>
        <a:p>
          <a:endParaRPr lang="en-US"/>
        </a:p>
      </dgm:t>
    </dgm:pt>
    <dgm:pt modelId="{5FC6BA0F-480C-42AA-8E46-05CF47E9F19D}">
      <dgm:prSet phldrT="[Text]"/>
      <dgm:spPr/>
      <dgm:t>
        <a:bodyPr/>
        <a:lstStyle/>
        <a:p>
          <a:r>
            <a:rPr lang="en-US" dirty="0"/>
            <a:t>Determine if the Value Set you need has already been defined</a:t>
          </a:r>
        </a:p>
      </dgm:t>
    </dgm:pt>
    <dgm:pt modelId="{80030DE5-1784-4F78-8475-86E1494B35D9}" type="parTrans" cxnId="{90F5CD75-4F1D-482F-8ACE-18B0373C4431}">
      <dgm:prSet/>
      <dgm:spPr/>
      <dgm:t>
        <a:bodyPr/>
        <a:lstStyle/>
        <a:p>
          <a:endParaRPr lang="en-US"/>
        </a:p>
      </dgm:t>
    </dgm:pt>
    <dgm:pt modelId="{ADFA7C13-9B6A-4B42-A0B1-4F5332F5BE9B}" type="sibTrans" cxnId="{90F5CD75-4F1D-482F-8ACE-18B0373C4431}">
      <dgm:prSet/>
      <dgm:spPr/>
      <dgm:t>
        <a:bodyPr/>
        <a:lstStyle/>
        <a:p>
          <a:endParaRPr lang="en-US"/>
        </a:p>
      </dgm:t>
    </dgm:pt>
    <dgm:pt modelId="{ECA41D8D-EAC3-4A6F-8F00-934215704A6F}" type="pres">
      <dgm:prSet presAssocID="{1FF9920E-FFDA-48BB-9A00-B95BC9A702BF}" presName="linearFlow" presStyleCnt="0">
        <dgm:presLayoutVars>
          <dgm:dir/>
          <dgm:animLvl val="lvl"/>
          <dgm:resizeHandles val="exact"/>
        </dgm:presLayoutVars>
      </dgm:prSet>
      <dgm:spPr/>
    </dgm:pt>
    <dgm:pt modelId="{52435A7D-1239-4DC6-BF68-D0EC868E52C8}" type="pres">
      <dgm:prSet presAssocID="{55A63F3F-547E-43A6-903E-82CC5E72F088}" presName="composite" presStyleCnt="0"/>
      <dgm:spPr/>
    </dgm:pt>
    <dgm:pt modelId="{3976DF1A-CE15-4998-859C-D82B76CF7188}" type="pres">
      <dgm:prSet presAssocID="{55A63F3F-547E-43A6-903E-82CC5E72F0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F969F6C-40E3-4BD2-819F-56C998FCAC90}" type="pres">
      <dgm:prSet presAssocID="{55A63F3F-547E-43A6-903E-82CC5E72F088}" presName="descendantText" presStyleLbl="alignAcc1" presStyleIdx="0" presStyleCnt="3" custLinFactNeighborX="-431" custLinFactNeighborY="-3378">
        <dgm:presLayoutVars>
          <dgm:bulletEnabled val="1"/>
        </dgm:presLayoutVars>
      </dgm:prSet>
      <dgm:spPr/>
    </dgm:pt>
    <dgm:pt modelId="{27BDC3EF-2D12-45FE-8782-32051153421E}" type="pres">
      <dgm:prSet presAssocID="{68F1E457-2B3B-45A9-B88D-8BFFA4E0BB1F}" presName="sp" presStyleCnt="0"/>
      <dgm:spPr/>
    </dgm:pt>
    <dgm:pt modelId="{80DBB344-7BCD-4EC0-8067-C32EE7F6425A}" type="pres">
      <dgm:prSet presAssocID="{4D0C76BA-4697-4F05-A5F0-03A94C05EE07}" presName="composite" presStyleCnt="0"/>
      <dgm:spPr/>
    </dgm:pt>
    <dgm:pt modelId="{70EBA341-88FD-4699-935D-055057EA9BA5}" type="pres">
      <dgm:prSet presAssocID="{4D0C76BA-4697-4F05-A5F0-03A94C05EE0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44088A7-F6BE-4100-A3E3-53EE633686D8}" type="pres">
      <dgm:prSet presAssocID="{4D0C76BA-4697-4F05-A5F0-03A94C05EE07}" presName="descendantText" presStyleLbl="alignAcc1" presStyleIdx="1" presStyleCnt="3">
        <dgm:presLayoutVars>
          <dgm:bulletEnabled val="1"/>
        </dgm:presLayoutVars>
      </dgm:prSet>
      <dgm:spPr/>
    </dgm:pt>
    <dgm:pt modelId="{33D85FD3-AFDE-47E3-9C0D-6005C75057AE}" type="pres">
      <dgm:prSet presAssocID="{48E9A336-57F7-468D-B61D-C3642B42D393}" presName="sp" presStyleCnt="0"/>
      <dgm:spPr/>
    </dgm:pt>
    <dgm:pt modelId="{CF25D7FD-CFF4-4700-8F31-6391F0584692}" type="pres">
      <dgm:prSet presAssocID="{60F05DB6-8438-48F2-B9E0-C659DD16B971}" presName="composite" presStyleCnt="0"/>
      <dgm:spPr/>
    </dgm:pt>
    <dgm:pt modelId="{7A31C92F-DDE6-4111-81D6-6E626896AE2C}" type="pres">
      <dgm:prSet presAssocID="{60F05DB6-8438-48F2-B9E0-C659DD16B97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2B3918D-CF20-4F05-B74E-7AB83AA2629A}" type="pres">
      <dgm:prSet presAssocID="{60F05DB6-8438-48F2-B9E0-C659DD16B97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5D95F02-EBA1-437D-8C9E-4228AEB2F510}" srcId="{60F05DB6-8438-48F2-B9E0-C659DD16B971}" destId="{D05598DC-AF7E-4100-A706-32685560B9CD}" srcOrd="1" destOrd="0" parTransId="{F2C2A956-B8B7-4CF5-BF97-916432F76364}" sibTransId="{8ED388FB-0171-4292-B86E-756BC59E362F}"/>
    <dgm:cxn modelId="{4D6B5819-1695-4C69-AD45-BC40AEC17EE1}" type="presOf" srcId="{60F05DB6-8438-48F2-B9E0-C659DD16B971}" destId="{7A31C92F-DDE6-4111-81D6-6E626896AE2C}" srcOrd="0" destOrd="0" presId="urn:microsoft.com/office/officeart/2005/8/layout/chevron2"/>
    <dgm:cxn modelId="{E1737B1B-EF2A-40D2-9DAA-90BA1F639826}" type="presOf" srcId="{55A63F3F-547E-43A6-903E-82CC5E72F088}" destId="{3976DF1A-CE15-4998-859C-D82B76CF7188}" srcOrd="0" destOrd="0" presId="urn:microsoft.com/office/officeart/2005/8/layout/chevron2"/>
    <dgm:cxn modelId="{84F1611D-AC62-4C16-BD69-3BB1AEBFB531}" srcId="{1FF9920E-FFDA-48BB-9A00-B95BC9A702BF}" destId="{60F05DB6-8438-48F2-B9E0-C659DD16B971}" srcOrd="2" destOrd="0" parTransId="{3701CF7A-9E6B-411B-BC8D-7954F3C4AB7C}" sibTransId="{AFA81D5E-04F6-40A6-94C3-9A51DD3A68E8}"/>
    <dgm:cxn modelId="{5A588030-4AB3-480E-AC4A-347D7627E95C}" srcId="{4D0C76BA-4697-4F05-A5F0-03A94C05EE07}" destId="{12238DFF-BC9A-4F7A-AD4C-500497574E77}" srcOrd="2" destOrd="0" parTransId="{8E386099-7CFC-424B-887A-A664A8020B98}" sibTransId="{0C728E3B-FB80-41BE-82FC-0DF39BF8B1F1}"/>
    <dgm:cxn modelId="{8302AF3A-AFAB-4E95-A71D-7596BBF40A96}" type="presOf" srcId="{10D1FCEB-6A7E-4721-8905-A775F3A77A6B}" destId="{02B3918D-CF20-4F05-B74E-7AB83AA2629A}" srcOrd="0" destOrd="2" presId="urn:microsoft.com/office/officeart/2005/8/layout/chevron2"/>
    <dgm:cxn modelId="{F77DD35F-8CB4-4403-99FC-C16DA0B72E0E}" type="presOf" srcId="{D77564A5-CD3D-4FDD-B9C8-99BF85C1FB4D}" destId="{244088A7-F6BE-4100-A3E3-53EE633686D8}" srcOrd="0" destOrd="1" presId="urn:microsoft.com/office/officeart/2005/8/layout/chevron2"/>
    <dgm:cxn modelId="{45E33F66-27B5-4115-B9B2-7861F347BE90}" type="presOf" srcId="{864CA081-BC65-44FF-8327-5FDFE1B2A3F6}" destId="{02B3918D-CF20-4F05-B74E-7AB83AA2629A}" srcOrd="0" destOrd="0" presId="urn:microsoft.com/office/officeart/2005/8/layout/chevron2"/>
    <dgm:cxn modelId="{E7D8FE46-E643-4649-8AAB-4A5AFE511126}" srcId="{60F05DB6-8438-48F2-B9E0-C659DD16B971}" destId="{864CA081-BC65-44FF-8327-5FDFE1B2A3F6}" srcOrd="0" destOrd="0" parTransId="{09A36FEB-585D-4286-B320-5024AD9D6CC4}" sibTransId="{83A61D70-C786-47CA-A90B-24F811A87498}"/>
    <dgm:cxn modelId="{962CFF4C-F943-4D78-A2BF-D1CEA90C2B1D}" srcId="{55A63F3F-547E-43A6-903E-82CC5E72F088}" destId="{FC86D81A-4235-4323-804C-202E76304B39}" srcOrd="1" destOrd="0" parTransId="{03A3C320-B1DB-4DAD-9666-58D6B804259F}" sibTransId="{394BE124-54F4-441C-AF27-527E5C93FD40}"/>
    <dgm:cxn modelId="{6C34104E-C854-4DFD-A276-320A61E109F2}" type="presOf" srcId="{6DEB0DE6-9B08-4FDA-AA69-18130192051C}" destId="{244088A7-F6BE-4100-A3E3-53EE633686D8}" srcOrd="0" destOrd="2" presId="urn:microsoft.com/office/officeart/2005/8/layout/chevron2"/>
    <dgm:cxn modelId="{4FD77C75-D6FA-4434-9E58-0B3AD416BF86}" type="presOf" srcId="{FC86D81A-4235-4323-804C-202E76304B39}" destId="{FF969F6C-40E3-4BD2-819F-56C998FCAC90}" srcOrd="0" destOrd="1" presId="urn:microsoft.com/office/officeart/2005/8/layout/chevron2"/>
    <dgm:cxn modelId="{90F5CD75-4F1D-482F-8ACE-18B0373C4431}" srcId="{55A63F3F-547E-43A6-903E-82CC5E72F088}" destId="{5FC6BA0F-480C-42AA-8E46-05CF47E9F19D}" srcOrd="0" destOrd="0" parTransId="{80030DE5-1784-4F78-8475-86E1494B35D9}" sibTransId="{ADFA7C13-9B6A-4B42-A0B1-4F5332F5BE9B}"/>
    <dgm:cxn modelId="{F2654179-9AB3-464F-9B29-1E4BC9BB52CE}" type="presOf" srcId="{5FC6BA0F-480C-42AA-8E46-05CF47E9F19D}" destId="{FF969F6C-40E3-4BD2-819F-56C998FCAC90}" srcOrd="0" destOrd="0" presId="urn:microsoft.com/office/officeart/2005/8/layout/chevron2"/>
    <dgm:cxn modelId="{784EE182-7330-4F25-93A7-1BA0307966B6}" type="presOf" srcId="{D05598DC-AF7E-4100-A706-32685560B9CD}" destId="{02B3918D-CF20-4F05-B74E-7AB83AA2629A}" srcOrd="0" destOrd="1" presId="urn:microsoft.com/office/officeart/2005/8/layout/chevron2"/>
    <dgm:cxn modelId="{1EC78B87-9D5E-4AED-852F-8A892F8EF74D}" srcId="{60F05DB6-8438-48F2-B9E0-C659DD16B971}" destId="{10D1FCEB-6A7E-4721-8905-A775F3A77A6B}" srcOrd="2" destOrd="0" parTransId="{CA5E3123-20D0-4411-930A-31F343BF53A8}" sibTransId="{3201572F-F175-4A19-A344-CA3F7447652C}"/>
    <dgm:cxn modelId="{7938408E-595E-4AC8-90C8-5D7AF34421AA}" srcId="{1FF9920E-FFDA-48BB-9A00-B95BC9A702BF}" destId="{55A63F3F-547E-43A6-903E-82CC5E72F088}" srcOrd="0" destOrd="0" parTransId="{0FB05025-7A8C-4CFA-B36B-B5960DA2FBC7}" sibTransId="{68F1E457-2B3B-45A9-B88D-8BFFA4E0BB1F}"/>
    <dgm:cxn modelId="{257B929C-6B8C-4854-B124-77F12115CA94}" srcId="{1FF9920E-FFDA-48BB-9A00-B95BC9A702BF}" destId="{4D0C76BA-4697-4F05-A5F0-03A94C05EE07}" srcOrd="1" destOrd="0" parTransId="{66CA7435-B3DE-42D4-A3DC-91C01AE07110}" sibTransId="{48E9A336-57F7-468D-B61D-C3642B42D393}"/>
    <dgm:cxn modelId="{9FD573A3-F301-4369-8F7A-4652BA129306}" srcId="{55A63F3F-547E-43A6-903E-82CC5E72F088}" destId="{18F90974-3390-495A-B738-95EE0A96A991}" srcOrd="2" destOrd="0" parTransId="{436FF8B3-5779-416E-8158-8E41AA09EEBC}" sibTransId="{76DE7644-E536-4454-8725-FA0B8B2BD51B}"/>
    <dgm:cxn modelId="{39CC24AC-7DB7-4AB4-9683-C2F3C0055333}" srcId="{4D0C76BA-4697-4F05-A5F0-03A94C05EE07}" destId="{FE0B349D-FF90-4886-A436-79D52B56C456}" srcOrd="0" destOrd="0" parTransId="{2C260B9E-FE6B-460F-8069-77D757B0BAA4}" sibTransId="{EBC0D403-D613-42A7-8A24-8FCCC4EFDCF4}"/>
    <dgm:cxn modelId="{018665BA-7CB6-495A-8DB4-6DDCE16D4098}" type="presOf" srcId="{18F90974-3390-495A-B738-95EE0A96A991}" destId="{FF969F6C-40E3-4BD2-819F-56C998FCAC90}" srcOrd="0" destOrd="2" presId="urn:microsoft.com/office/officeart/2005/8/layout/chevron2"/>
    <dgm:cxn modelId="{710A1FBB-D4C9-4AAF-96B1-2BEC3CC6137C}" type="presOf" srcId="{1FF9920E-FFDA-48BB-9A00-B95BC9A702BF}" destId="{ECA41D8D-EAC3-4A6F-8F00-934215704A6F}" srcOrd="0" destOrd="0" presId="urn:microsoft.com/office/officeart/2005/8/layout/chevron2"/>
    <dgm:cxn modelId="{65FBAACA-6762-4700-8640-C67A79B0D0BF}" srcId="{4D0C76BA-4697-4F05-A5F0-03A94C05EE07}" destId="{D77564A5-CD3D-4FDD-B9C8-99BF85C1FB4D}" srcOrd="1" destOrd="0" parTransId="{D3ACD3BC-3706-410E-B9CB-B066E0868BE0}" sibTransId="{B719B1CC-4511-4281-B7C8-8ABE3E8A97EF}"/>
    <dgm:cxn modelId="{391230CC-A060-4103-9A59-BCCADE204CDC}" type="presOf" srcId="{12238DFF-BC9A-4F7A-AD4C-500497574E77}" destId="{244088A7-F6BE-4100-A3E3-53EE633686D8}" srcOrd="0" destOrd="3" presId="urn:microsoft.com/office/officeart/2005/8/layout/chevron2"/>
    <dgm:cxn modelId="{2BE663CC-51F3-4382-B229-C9D996E5D420}" type="presOf" srcId="{FE0B349D-FF90-4886-A436-79D52B56C456}" destId="{244088A7-F6BE-4100-A3E3-53EE633686D8}" srcOrd="0" destOrd="0" presId="urn:microsoft.com/office/officeart/2005/8/layout/chevron2"/>
    <dgm:cxn modelId="{782122D7-6BF7-4857-8825-2E0AA70C6252}" srcId="{D77564A5-CD3D-4FDD-B9C8-99BF85C1FB4D}" destId="{6DEB0DE6-9B08-4FDA-AA69-18130192051C}" srcOrd="0" destOrd="0" parTransId="{EA8C5CD5-3DB9-4284-964C-0F1E1268BC7A}" sibTransId="{2BB91E86-2F20-4AEE-8DB4-28FE709F15C4}"/>
    <dgm:cxn modelId="{745F32F9-C93F-474F-A676-530EE4E8FD85}" type="presOf" srcId="{4D0C76BA-4697-4F05-A5F0-03A94C05EE07}" destId="{70EBA341-88FD-4699-935D-055057EA9BA5}" srcOrd="0" destOrd="0" presId="urn:microsoft.com/office/officeart/2005/8/layout/chevron2"/>
    <dgm:cxn modelId="{77F6E5A1-7540-4914-86E7-7CD9A48CC85B}" type="presParOf" srcId="{ECA41D8D-EAC3-4A6F-8F00-934215704A6F}" destId="{52435A7D-1239-4DC6-BF68-D0EC868E52C8}" srcOrd="0" destOrd="0" presId="urn:microsoft.com/office/officeart/2005/8/layout/chevron2"/>
    <dgm:cxn modelId="{C222B278-837F-407C-967B-710DD8545885}" type="presParOf" srcId="{52435A7D-1239-4DC6-BF68-D0EC868E52C8}" destId="{3976DF1A-CE15-4998-859C-D82B76CF7188}" srcOrd="0" destOrd="0" presId="urn:microsoft.com/office/officeart/2005/8/layout/chevron2"/>
    <dgm:cxn modelId="{9B3527DF-8D58-4049-99BA-61F365F4FC24}" type="presParOf" srcId="{52435A7D-1239-4DC6-BF68-D0EC868E52C8}" destId="{FF969F6C-40E3-4BD2-819F-56C998FCAC90}" srcOrd="1" destOrd="0" presId="urn:microsoft.com/office/officeart/2005/8/layout/chevron2"/>
    <dgm:cxn modelId="{63A6E3D7-3B18-4DF4-B50B-1E865539D5A3}" type="presParOf" srcId="{ECA41D8D-EAC3-4A6F-8F00-934215704A6F}" destId="{27BDC3EF-2D12-45FE-8782-32051153421E}" srcOrd="1" destOrd="0" presId="urn:microsoft.com/office/officeart/2005/8/layout/chevron2"/>
    <dgm:cxn modelId="{D6AB3C60-B6D4-43AA-87BD-88FEF5F193F6}" type="presParOf" srcId="{ECA41D8D-EAC3-4A6F-8F00-934215704A6F}" destId="{80DBB344-7BCD-4EC0-8067-C32EE7F6425A}" srcOrd="2" destOrd="0" presId="urn:microsoft.com/office/officeart/2005/8/layout/chevron2"/>
    <dgm:cxn modelId="{EE1CD7C0-D12B-4CDE-9796-F436B2939273}" type="presParOf" srcId="{80DBB344-7BCD-4EC0-8067-C32EE7F6425A}" destId="{70EBA341-88FD-4699-935D-055057EA9BA5}" srcOrd="0" destOrd="0" presId="urn:microsoft.com/office/officeart/2005/8/layout/chevron2"/>
    <dgm:cxn modelId="{50C74FA2-6D0E-4FB0-A98E-E6C28A261966}" type="presParOf" srcId="{80DBB344-7BCD-4EC0-8067-C32EE7F6425A}" destId="{244088A7-F6BE-4100-A3E3-53EE633686D8}" srcOrd="1" destOrd="0" presId="urn:microsoft.com/office/officeart/2005/8/layout/chevron2"/>
    <dgm:cxn modelId="{064617C4-2350-4601-8568-D2F727770D7A}" type="presParOf" srcId="{ECA41D8D-EAC3-4A6F-8F00-934215704A6F}" destId="{33D85FD3-AFDE-47E3-9C0D-6005C75057AE}" srcOrd="3" destOrd="0" presId="urn:microsoft.com/office/officeart/2005/8/layout/chevron2"/>
    <dgm:cxn modelId="{07A6535D-0D99-40EA-A8E4-5C7B94E6DCB0}" type="presParOf" srcId="{ECA41D8D-EAC3-4A6F-8F00-934215704A6F}" destId="{CF25D7FD-CFF4-4700-8F31-6391F0584692}" srcOrd="4" destOrd="0" presId="urn:microsoft.com/office/officeart/2005/8/layout/chevron2"/>
    <dgm:cxn modelId="{EE62632E-0DF1-400D-B028-642D06012247}" type="presParOf" srcId="{CF25D7FD-CFF4-4700-8F31-6391F0584692}" destId="{7A31C92F-DDE6-4111-81D6-6E626896AE2C}" srcOrd="0" destOrd="0" presId="urn:microsoft.com/office/officeart/2005/8/layout/chevron2"/>
    <dgm:cxn modelId="{21308EFC-4DBA-4AD0-B56A-C21325FFD4CF}" type="presParOf" srcId="{CF25D7FD-CFF4-4700-8F31-6391F0584692}" destId="{02B3918D-CF20-4F05-B74E-7AB83AA262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6DF1A-CE15-4998-859C-D82B76CF7188}">
      <dsp:nvSpPr>
        <dsp:cNvPr id="0" name=""/>
        <dsp:cNvSpPr/>
      </dsp:nvSpPr>
      <dsp:spPr>
        <a:xfrm rot="5400000">
          <a:off x="-287645" y="288657"/>
          <a:ext cx="1917633" cy="1342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Coded Content Required</a:t>
          </a:r>
        </a:p>
      </dsp:txBody>
      <dsp:txXfrm rot="-5400000">
        <a:off x="1" y="672184"/>
        <a:ext cx="1342343" cy="575290"/>
      </dsp:txXfrm>
    </dsp:sp>
    <dsp:sp modelId="{FF969F6C-40E3-4BD2-819F-56C998FCAC90}">
      <dsp:nvSpPr>
        <dsp:cNvPr id="0" name=""/>
        <dsp:cNvSpPr/>
      </dsp:nvSpPr>
      <dsp:spPr>
        <a:xfrm rot="5400000">
          <a:off x="4289098" y="-2977795"/>
          <a:ext cx="1246462" cy="720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0" kern="1200" dirty="0"/>
            <a:t>Review external Code Systems that may satisfy your requirements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0" kern="1200" dirty="0"/>
            <a:t>Determine if the Code System you need has already been defined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Check </a:t>
          </a:r>
          <a:r>
            <a:rPr lang="en-US" sz="1500" kern="1200" dirty="0">
              <a:hlinkClick xmlns:r="http://schemas.openxmlformats.org/officeDocument/2006/relationships" r:id="rId1"/>
            </a:rPr>
            <a:t>THO</a:t>
          </a:r>
          <a:r>
            <a:rPr lang="en-US" sz="1500" kern="1200" dirty="0"/>
            <a:t> (future – Pending* and HL7 Code Systems tabs)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Check FHIR Core Spec</a:t>
          </a:r>
        </a:p>
      </dsp:txBody>
      <dsp:txXfrm rot="-5400000">
        <a:off x="1311303" y="60847"/>
        <a:ext cx="7141206" cy="1124768"/>
      </dsp:txXfrm>
    </dsp:sp>
    <dsp:sp modelId="{70EBA341-88FD-4699-935D-055057EA9BA5}">
      <dsp:nvSpPr>
        <dsp:cNvPr id="0" name=""/>
        <dsp:cNvSpPr/>
      </dsp:nvSpPr>
      <dsp:spPr>
        <a:xfrm rot="5400000">
          <a:off x="-287645" y="2015089"/>
          <a:ext cx="1917633" cy="1342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Code System Name</a:t>
          </a:r>
        </a:p>
      </dsp:txBody>
      <dsp:txXfrm rot="-5400000">
        <a:off x="1" y="2398616"/>
        <a:ext cx="1342343" cy="575290"/>
      </dsp:txXfrm>
    </dsp:sp>
    <dsp:sp modelId="{244088A7-F6BE-4100-A3E3-53EE633686D8}">
      <dsp:nvSpPr>
        <dsp:cNvPr id="0" name=""/>
        <dsp:cNvSpPr/>
      </dsp:nvSpPr>
      <dsp:spPr>
        <a:xfrm rot="5400000">
          <a:off x="4320139" y="-1250351"/>
          <a:ext cx="1246462" cy="720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Code System Name and Identifier MUST be in THO prior to ballot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Submit UTG ticket to establish Code System name and uri in THO **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http://terminology.hl7.org/CodeSystem</a:t>
          </a:r>
          <a:r>
            <a:rPr lang="en-US" sz="1500" kern="1200" dirty="0"/>
            <a:t>/xxxxx***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Continue to develop and test your IG</a:t>
          </a:r>
        </a:p>
      </dsp:txBody>
      <dsp:txXfrm rot="-5400000">
        <a:off x="1342344" y="1788291"/>
        <a:ext cx="7141206" cy="1124768"/>
      </dsp:txXfrm>
    </dsp:sp>
    <dsp:sp modelId="{7A31C92F-DDE6-4111-81D6-6E626896AE2C}">
      <dsp:nvSpPr>
        <dsp:cNvPr id="0" name=""/>
        <dsp:cNvSpPr/>
      </dsp:nvSpPr>
      <dsp:spPr>
        <a:xfrm rot="5400000">
          <a:off x="-287645" y="3741521"/>
          <a:ext cx="1917633" cy="1342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 Code System content to THO</a:t>
          </a:r>
        </a:p>
      </dsp:txBody>
      <dsp:txXfrm rot="-5400000">
        <a:off x="1" y="4125048"/>
        <a:ext cx="1342343" cy="575290"/>
      </dsp:txXfrm>
    </dsp:sp>
    <dsp:sp modelId="{02B3918D-CF20-4F05-B74E-7AB83AA2629A}">
      <dsp:nvSpPr>
        <dsp:cNvPr id="0" name=""/>
        <dsp:cNvSpPr/>
      </dsp:nvSpPr>
      <dsp:spPr>
        <a:xfrm rot="5400000">
          <a:off x="4320139" y="476080"/>
          <a:ext cx="1246462" cy="720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Code System content </a:t>
          </a:r>
          <a:r>
            <a:rPr lang="en-US" sz="1500" i="1" kern="1200" dirty="0"/>
            <a:t>MUST</a:t>
          </a:r>
          <a:r>
            <a:rPr lang="en-US" sz="1500" kern="1200" dirty="0"/>
            <a:t> be in THO prior to publication.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Submit UTG ticket to establish Code System </a:t>
          </a:r>
          <a:r>
            <a:rPr lang="en-US" sz="1500" i="1" kern="1200" dirty="0"/>
            <a:t>content</a:t>
          </a:r>
          <a:r>
            <a:rPr lang="en-US" sz="1500" kern="1200" dirty="0"/>
            <a:t> in THO  </a:t>
          </a:r>
        </a:p>
      </dsp:txBody>
      <dsp:txXfrm rot="-5400000">
        <a:off x="1342344" y="3514723"/>
        <a:ext cx="7141206" cy="1124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6DF1A-CE15-4998-859C-D82B76CF7188}">
      <dsp:nvSpPr>
        <dsp:cNvPr id="0" name=""/>
        <dsp:cNvSpPr/>
      </dsp:nvSpPr>
      <dsp:spPr>
        <a:xfrm rot="5400000">
          <a:off x="-287645" y="288657"/>
          <a:ext cx="1917633" cy="1342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Coded Content Required</a:t>
          </a:r>
        </a:p>
      </dsp:txBody>
      <dsp:txXfrm rot="-5400000">
        <a:off x="1" y="672184"/>
        <a:ext cx="1342343" cy="575290"/>
      </dsp:txXfrm>
    </dsp:sp>
    <dsp:sp modelId="{FF969F6C-40E3-4BD2-819F-56C998FCAC90}">
      <dsp:nvSpPr>
        <dsp:cNvPr id="0" name=""/>
        <dsp:cNvSpPr/>
      </dsp:nvSpPr>
      <dsp:spPr>
        <a:xfrm rot="5400000">
          <a:off x="4289098" y="-2977795"/>
          <a:ext cx="1246462" cy="720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Determine if the Value Set you need has already been defined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Check </a:t>
          </a:r>
          <a:r>
            <a:rPr lang="en-US" sz="1700" kern="1200" dirty="0">
              <a:hlinkClick xmlns:r="http://schemas.openxmlformats.org/officeDocument/2006/relationships" r:id="rId1"/>
            </a:rPr>
            <a:t>THO</a:t>
          </a:r>
          <a:r>
            <a:rPr lang="en-US" sz="1700" kern="1200" dirty="0"/>
            <a:t> (future – Pending* and Value Sets tabs)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Check FHIR Core Spec</a:t>
          </a:r>
        </a:p>
      </dsp:txBody>
      <dsp:txXfrm rot="-5400000">
        <a:off x="1311303" y="60847"/>
        <a:ext cx="7141206" cy="1124768"/>
      </dsp:txXfrm>
    </dsp:sp>
    <dsp:sp modelId="{70EBA341-88FD-4699-935D-055057EA9BA5}">
      <dsp:nvSpPr>
        <dsp:cNvPr id="0" name=""/>
        <dsp:cNvSpPr/>
      </dsp:nvSpPr>
      <dsp:spPr>
        <a:xfrm rot="5400000">
          <a:off x="-287645" y="2015089"/>
          <a:ext cx="1917633" cy="1342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Code System Name</a:t>
          </a:r>
        </a:p>
      </dsp:txBody>
      <dsp:txXfrm rot="-5400000">
        <a:off x="1" y="2398616"/>
        <a:ext cx="1342343" cy="575290"/>
      </dsp:txXfrm>
    </dsp:sp>
    <dsp:sp modelId="{244088A7-F6BE-4100-A3E3-53EE633686D8}">
      <dsp:nvSpPr>
        <dsp:cNvPr id="0" name=""/>
        <dsp:cNvSpPr/>
      </dsp:nvSpPr>
      <dsp:spPr>
        <a:xfrm rot="5400000">
          <a:off x="4320139" y="-1250351"/>
          <a:ext cx="1246462" cy="720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Value Set Name and Identifier MUST be in THO prior to ballot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Submit UTG ticket to establish Code System name and uri in THO **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http://terminology.hl7.org/ValueSet/xxxxx</a:t>
          </a:r>
          <a:r>
            <a:rPr lang="en-US" sz="1700" kern="1200" dirty="0"/>
            <a:t>***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Continue to develop and test your IG</a:t>
          </a:r>
        </a:p>
      </dsp:txBody>
      <dsp:txXfrm rot="-5400000">
        <a:off x="1342344" y="1788291"/>
        <a:ext cx="7141206" cy="1124768"/>
      </dsp:txXfrm>
    </dsp:sp>
    <dsp:sp modelId="{7A31C92F-DDE6-4111-81D6-6E626896AE2C}">
      <dsp:nvSpPr>
        <dsp:cNvPr id="0" name=""/>
        <dsp:cNvSpPr/>
      </dsp:nvSpPr>
      <dsp:spPr>
        <a:xfrm rot="5400000">
          <a:off x="-287645" y="3741521"/>
          <a:ext cx="1917633" cy="1342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 Code System content to THO</a:t>
          </a:r>
        </a:p>
      </dsp:txBody>
      <dsp:txXfrm rot="-5400000">
        <a:off x="1" y="4125048"/>
        <a:ext cx="1342343" cy="575290"/>
      </dsp:txXfrm>
    </dsp:sp>
    <dsp:sp modelId="{02B3918D-CF20-4F05-B74E-7AB83AA2629A}">
      <dsp:nvSpPr>
        <dsp:cNvPr id="0" name=""/>
        <dsp:cNvSpPr/>
      </dsp:nvSpPr>
      <dsp:spPr>
        <a:xfrm rot="5400000">
          <a:off x="4320139" y="476080"/>
          <a:ext cx="1246462" cy="720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Value Set content </a:t>
          </a:r>
          <a:r>
            <a:rPr lang="en-US" sz="1700" i="1" kern="1200" dirty="0"/>
            <a:t>MUST</a:t>
          </a:r>
          <a:r>
            <a:rPr lang="en-US" sz="1700" kern="1200" dirty="0"/>
            <a:t> be in THO prior to publication.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Prior to IG publication,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Submit UTG ticket to establish Code System </a:t>
          </a:r>
          <a:r>
            <a:rPr lang="en-US" sz="1700" i="1" kern="1200" dirty="0"/>
            <a:t>content</a:t>
          </a:r>
          <a:r>
            <a:rPr lang="en-US" sz="1700" kern="1200" dirty="0"/>
            <a:t> in THO</a:t>
          </a:r>
        </a:p>
      </dsp:txBody>
      <dsp:txXfrm rot="-5400000">
        <a:off x="1342344" y="3514723"/>
        <a:ext cx="7141206" cy="112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B73E-C909-44F2-A61C-623A64FD5DC6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2DE3-7E0F-461A-A2C2-9C09832468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AADF-4A7D-4E38-AF2F-D8FF9ECF27F0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0FE0-E382-4C45-A79B-93562198D5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578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0FE0-E382-4C45-A79B-93562198D5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9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0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4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9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9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39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34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3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19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86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95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1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43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4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01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72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40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87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33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81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22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90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42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90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4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1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1 ticket approach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76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08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31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9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1 ticket approach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8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0FE0-E382-4C45-A79B-93562198D5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0FE0-E382-4C45-A79B-93562198D5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6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609600" y="0"/>
            <a:ext cx="7605184" cy="68580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16" y="1921143"/>
            <a:ext cx="230928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1111251" y="1166284"/>
            <a:ext cx="0" cy="2834216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494" y="1194068"/>
            <a:ext cx="6317929" cy="1535560"/>
          </a:xfrm>
        </p:spPr>
        <p:txBody>
          <a:bodyPr anchor="b">
            <a:noAutofit/>
          </a:bodyPr>
          <a:lstStyle>
            <a:lvl1pPr algn="l">
              <a:defRPr sz="4000" b="1" i="0" spc="16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494" y="3049597"/>
            <a:ext cx="6224927" cy="116961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EC2227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574800" y="4961611"/>
            <a:ext cx="5368587" cy="550333"/>
          </a:xfrm>
        </p:spPr>
        <p:txBody>
          <a:bodyPr anchor="b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751" y="6436784"/>
            <a:ext cx="6305549" cy="20954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74801" y="5670551"/>
            <a:ext cx="1739900" cy="277283"/>
          </a:xfrm>
        </p:spPr>
        <p:txBody>
          <a:bodyPr lIns="0" tIns="0" rIns="0" bIns="0" anchor="b">
            <a:noAutofit/>
          </a:bodyPr>
          <a:lstStyle>
            <a:lvl1pPr>
              <a:defRPr sz="2400"/>
            </a:lvl1pPr>
          </a:lstStyle>
          <a:p>
            <a:fld id="{23F303CC-BC6F-44EE-9A09-81F690F71D2E}" type="datetime1">
              <a:rPr lang="en-US" altLang="en-US" smtClean="0"/>
              <a:t>1/12/2022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09" y="6239934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2CDF0B0-A759-4719-BF33-87C7C8CE7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8025" y="4182671"/>
            <a:ext cx="3065995" cy="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00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5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967317"/>
            <a:ext cx="12192000" cy="31242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609600" y="1454151"/>
            <a:ext cx="0" cy="2150533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173980"/>
            <a:ext cx="10748461" cy="2710827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spc="1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29850" y="6389683"/>
            <a:ext cx="361951" cy="226664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E59F13-943D-4C46-A00E-418D8CC1F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2042584"/>
            <a:ext cx="12192000" cy="38354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609600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97" y="274639"/>
            <a:ext cx="10764204" cy="1043103"/>
          </a:xfrm>
        </p:spPr>
        <p:txBody>
          <a:bodyPr>
            <a:noAutofit/>
          </a:bodyPr>
          <a:lstStyle>
            <a:lvl1pPr algn="l">
              <a:defRPr sz="4000" b="1" i="0" spc="27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96" y="2404880"/>
            <a:ext cx="5072811" cy="327291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6552678" y="2404880"/>
            <a:ext cx="5115820" cy="327291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9990756" y="6333307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1" y="6390217"/>
            <a:ext cx="6040967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44955" y="6369115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B66CF8-832C-4CE1-9A73-924AF46E4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609600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97" y="277847"/>
            <a:ext cx="2917044" cy="1039895"/>
          </a:xfrm>
        </p:spPr>
        <p:txBody>
          <a:bodyPr>
            <a:noAutofit/>
          </a:bodyPr>
          <a:lstStyle>
            <a:lvl1pPr algn="l">
              <a:defRPr sz="2667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262967" y="469592"/>
            <a:ext cx="7448551" cy="115129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609585" indent="0">
              <a:buNone/>
              <a:defRPr sz="1733"/>
            </a:lvl2pPr>
            <a:lvl3pPr marL="1219170" indent="0">
              <a:buNone/>
              <a:defRPr sz="1733"/>
            </a:lvl3pPr>
            <a:lvl4pPr marL="1828754" indent="0">
              <a:buNone/>
              <a:defRPr sz="1733"/>
            </a:lvl4pPr>
            <a:lvl5pPr marL="2438339" indent="0">
              <a:buNone/>
              <a:defRPr sz="17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262967" y="3956147"/>
            <a:ext cx="2133188" cy="504979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262968" y="2036064"/>
            <a:ext cx="2133187" cy="1772501"/>
          </a:xfrm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62967" y="4546695"/>
            <a:ext cx="2133188" cy="1259171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9578358" y="3956147"/>
            <a:ext cx="2133188" cy="504979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9578359" y="2036064"/>
            <a:ext cx="2133187" cy="1772501"/>
          </a:xfrm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9578358" y="4546695"/>
            <a:ext cx="2133188" cy="1259171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917445" y="3956147"/>
            <a:ext cx="2133188" cy="504979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917445" y="2036064"/>
            <a:ext cx="2133187" cy="1772501"/>
          </a:xfrm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917445" y="4546695"/>
            <a:ext cx="2133188" cy="1259171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1" y="6390217"/>
            <a:ext cx="6040967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29850" y="6412509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28B7-8FFE-40C0-AB9D-40D2DD1AC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609600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96" y="274639"/>
            <a:ext cx="10972800" cy="1043103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19150" y="2036064"/>
            <a:ext cx="10971844" cy="3905389"/>
          </a:xfrm>
        </p:spPr>
        <p:txBody>
          <a:bodyPr>
            <a:noAutofit/>
          </a:bodyPr>
          <a:lstStyle>
            <a:lvl1pPr marL="243834" indent="-243834" algn="l">
              <a:spcBef>
                <a:spcPts val="800"/>
              </a:spcBef>
              <a:spcAft>
                <a:spcPts val="0"/>
              </a:spcAft>
              <a:defRPr sz="3200"/>
            </a:lvl1pPr>
            <a:lvl2pPr>
              <a:spcBef>
                <a:spcPts val="800"/>
              </a:spcBef>
              <a:spcAft>
                <a:spcPts val="0"/>
              </a:spcAft>
              <a:defRPr sz="2667"/>
            </a:lvl2pPr>
            <a:lvl3pPr>
              <a:spcBef>
                <a:spcPts val="800"/>
              </a:spcBef>
              <a:spcAft>
                <a:spcPts val="0"/>
              </a:spcAft>
              <a:defRPr sz="2667"/>
            </a:lvl3pPr>
            <a:lvl4pPr>
              <a:spcBef>
                <a:spcPts val="800"/>
              </a:spcBef>
              <a:spcAft>
                <a:spcPts val="0"/>
              </a:spcAft>
              <a:defRPr sz="2667"/>
            </a:lvl4pPr>
            <a:lvl5pPr>
              <a:spcBef>
                <a:spcPts val="800"/>
              </a:spcBef>
              <a:spcAft>
                <a:spcPts val="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1" y="6390217"/>
            <a:ext cx="6040967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17150" y="6411413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609600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97" y="277847"/>
            <a:ext cx="2995305" cy="1039895"/>
          </a:xfrm>
        </p:spPr>
        <p:txBody>
          <a:bodyPr>
            <a:noAutofit/>
          </a:bodyPr>
          <a:lstStyle>
            <a:lvl1pPr algn="l">
              <a:defRPr sz="2667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262967" y="469592"/>
            <a:ext cx="7448551" cy="115129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609585" indent="0">
              <a:buNone/>
              <a:defRPr sz="1733"/>
            </a:lvl2pPr>
            <a:lvl3pPr marL="1219170" indent="0">
              <a:buNone/>
              <a:defRPr sz="1733"/>
            </a:lvl3pPr>
            <a:lvl4pPr marL="1828754" indent="0">
              <a:buNone/>
              <a:defRPr sz="1733"/>
            </a:lvl4pPr>
            <a:lvl5pPr marL="2438339" indent="0">
              <a:buNone/>
              <a:defRPr sz="17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8197" y="2036064"/>
            <a:ext cx="5172416" cy="3359025"/>
          </a:xfrm>
        </p:spPr>
        <p:txBody>
          <a:bodyPr>
            <a:noAutofit/>
          </a:bodyPr>
          <a:lstStyle>
            <a:lvl1pPr marL="243834" indent="-243834">
              <a:spcBef>
                <a:spcPts val="800"/>
              </a:spcBef>
              <a:spcAft>
                <a:spcPts val="0"/>
              </a:spcAft>
              <a:defRPr sz="3200"/>
            </a:lvl1pPr>
            <a:lvl2pPr>
              <a:spcBef>
                <a:spcPts val="800"/>
              </a:spcBef>
              <a:spcAft>
                <a:spcPts val="0"/>
              </a:spcAft>
              <a:defRPr sz="2667"/>
            </a:lvl2pPr>
            <a:lvl3pPr>
              <a:spcBef>
                <a:spcPts val="800"/>
              </a:spcBef>
              <a:spcAft>
                <a:spcPts val="0"/>
              </a:spcAft>
              <a:defRPr sz="2667"/>
            </a:lvl3pPr>
            <a:lvl4pPr>
              <a:spcBef>
                <a:spcPts val="800"/>
              </a:spcBef>
              <a:spcAft>
                <a:spcPts val="0"/>
              </a:spcAft>
              <a:defRPr sz="2667"/>
            </a:lvl4pPr>
            <a:lvl5pPr>
              <a:spcBef>
                <a:spcPts val="800"/>
              </a:spcBef>
              <a:spcAft>
                <a:spcPts val="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417497" y="2036064"/>
            <a:ext cx="5171664" cy="3359025"/>
          </a:xfrm>
        </p:spPr>
        <p:txBody>
          <a:bodyPr>
            <a:noAutofit/>
          </a:bodyPr>
          <a:lstStyle>
            <a:lvl1pPr marL="243834" indent="-243834">
              <a:spcBef>
                <a:spcPts val="800"/>
              </a:spcBef>
              <a:spcAft>
                <a:spcPts val="0"/>
              </a:spcAft>
              <a:defRPr sz="3200"/>
            </a:lvl1pPr>
            <a:lvl2pPr>
              <a:spcBef>
                <a:spcPts val="800"/>
              </a:spcBef>
              <a:spcAft>
                <a:spcPts val="0"/>
              </a:spcAft>
              <a:defRPr sz="2667"/>
            </a:lvl2pPr>
            <a:lvl3pPr>
              <a:spcBef>
                <a:spcPts val="800"/>
              </a:spcBef>
              <a:spcAft>
                <a:spcPts val="0"/>
              </a:spcAft>
              <a:defRPr sz="2667"/>
            </a:lvl3pPr>
            <a:lvl4pPr>
              <a:spcBef>
                <a:spcPts val="800"/>
              </a:spcBef>
              <a:spcAft>
                <a:spcPts val="0"/>
              </a:spcAft>
              <a:defRPr sz="2667"/>
            </a:lvl4pPr>
            <a:lvl5pPr>
              <a:spcBef>
                <a:spcPts val="800"/>
              </a:spcBef>
              <a:spcAft>
                <a:spcPts val="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1" y="6390217"/>
            <a:ext cx="6040967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29850" y="6396033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F9242-E8C9-4014-A4C2-51663B50D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609600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96" y="277847"/>
            <a:ext cx="10850301" cy="1039895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8199" y="2036064"/>
            <a:ext cx="3514680" cy="335902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3200"/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196865" y="2036064"/>
            <a:ext cx="3514680" cy="335902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3200"/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504313" y="2036064"/>
            <a:ext cx="3514680" cy="335902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3200"/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1" y="6390217"/>
            <a:ext cx="6040967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29850" y="6396033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C6923-967C-4866-ADFC-41A7D0559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7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5414433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4294717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313" y="273050"/>
            <a:ext cx="7207231" cy="104469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4313" y="2036062"/>
            <a:ext cx="7207232" cy="3684423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034367" cy="6858000"/>
          </a:xfrm>
        </p:spPr>
        <p:txBody>
          <a:bodyPr rtlCol="0"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08650" y="6383867"/>
            <a:ext cx="4138083" cy="2667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29850" y="6396033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C06DB7-30F5-4F0E-9F86-4F4CFAE6B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231467"/>
            <a:ext cx="70696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1305984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10174816" y="6389683"/>
            <a:ext cx="45931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1" y="6390217"/>
            <a:ext cx="6040967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29850" y="6396033"/>
            <a:ext cx="361951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14379B-79D8-4E01-A174-5D4B00882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025" y="6126518"/>
            <a:ext cx="385652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5916085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1/12/2022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1" y="6390217"/>
            <a:ext cx="6040967" cy="21166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667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234" y="6390217"/>
            <a:ext cx="361951" cy="21166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33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9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457189" indent="-457189" algn="l" defTabSz="609585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990575" indent="-380990" algn="l" defTabSz="609585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523962" indent="-304792" algn="l" defTabSz="609585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2133547" indent="-304792" algn="l" defTabSz="609585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743131" indent="-304792" algn="l" defTabSz="609585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TA/External+Code+System+Owner+Engagement+Proces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rminology.hl7.org/CodeSystem/claimcareteamro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l7.org/fhir/us/carin-bb/ValueSet/C4BBClaimInstitutionalCareTeamRole" TargetMode="External"/><Relationship Id="rId4" Type="http://schemas.openxmlformats.org/officeDocument/2006/relationships/hyperlink" Target="http://hl7.org/fhir/ValueSet/claim-careteamro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ology.hl7.org/2.0.0/CodeSystem-v2-0203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uild.fhir.org/codesystem-publication-statu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org/FHIR/terminologies.html#strength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TSC/Terminology+Services+Management+Group+%28TSMG%29+Mission+and+Charter+-+DRAF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erminology.hl7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VMAH/Vocabulary+Maintenance+at+HL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org/FHIR/terminologies.html#strength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VOC/Sept+2020+-+Virtual+HL7+WGM+-+Wednesday+2PM+Minute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fluence.hl7.org/pages/viewpage.action?pageId=9199790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erminology.hl7.org/ValueSet/v2-045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a01.safelinks.protection.outlook.com/?url=http%3A%2F%2Fterminology.hl7.org%2FCodeSystem%2Fv2-0456&amp;data=04%7C01%7C%7C6b9cb9f534b14e0723d608d935a55e54%7C84df9e7fe9f640afb435aaaaaaaaaaaa%7C1%7C0%7C637599809470212335%7CUnknown%7CTWFpbGZsb3d8eyJWIjoiMC4wLjAwMDAiLCJQIjoiV2luMzIiLCJBTiI6Ik1haWwiLCJXVCI6Mn0%3D%7C1000&amp;sdata=eR06P4lBHBxw5UaC8IRTXDksKMHHiVVj%2BuOSlHimo8Y%3D&amp;reserved=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%3A%2F%2Fhl7.org%2Ffhir%2Fus%2Fcarin-bb%2FValueSet%2FAHANUBCRevenueCodes&amp;data=04%7C01%7C%7C6b9cb9f534b14e0723d608d935a55e54%7C84df9e7fe9f640afb435aaaaaaaaaaaa%7C1%7C0%7C637599809470212335%7CUnknown%7CTWFpbGZsb3d8eyJWIjoiMC4wLjAwMDAiLCJQIjoiV2luMzIiLCJBTiI6Ik1haWwiLCJXVCI6Mn0%3D%7C1000&amp;sdata=KO7O9WvMHbiyglKZTgYYO6l4RCls4LXOQOqBqsi76Wg%3D&amp;reserved=0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a01.safelinks.protection.outlook.com/?url=https%3A%2F%2Fterminology.hl7.org%2FCodeSystem-v2-0456.html&amp;data=04%7C01%7C%7C19fbaff4544f4af0ab7808d979dc4c53%7C84df9e7fe9f640afb435aaaaaaaaaaaa%7C1%7C0%7C637674809352828042%7CUnknown%7CTWFpbGZsb3d8eyJWIjoiMC4wLjAwMDAiLCJQIjoiV2luMzIiLCJBTiI6Ik1haWwiLCJXVCI6Mn0%3D%7C1000&amp;sdata=ic405%2BUEp%2F%2FQg4yuIYxWwOoTykwtzMjDRyj5NIwvj70%3D&amp;reserved=0" TargetMode="External"/><Relationship Id="rId5" Type="http://schemas.openxmlformats.org/officeDocument/2006/relationships/hyperlink" Target="https://na01.safelinks.protection.outlook.com/?url=http%3A%2F%2Fhl7.org%2Ffhir%2FR4%2Fvalueset-ex-revenue-center.html&amp;data=04%7C01%7C%7C19fbaff4544f4af0ab7808d979dc4c53%7C84df9e7fe9f640afb435aaaaaaaaaaaa%7C1%7C0%7C637674809352838024%7CUnknown%7CTWFpbGZsb3d8eyJWIjoiMC4wLjAwMDAiLCJQIjoiV2luMzIiLCJBTiI6Ik1haWwiLCJXVCI6Mn0%3D%7C1000&amp;sdata=1mZ18ddgm1jK8clDW9FgET0CR9%2F%2F1hNAiw7lOZTXoAc%3D&amp;reserved=0" TargetMode="External"/><Relationship Id="rId4" Type="http://schemas.openxmlformats.org/officeDocument/2006/relationships/hyperlink" Target="https://www.nubc.org/CodeSystem/RevenueCod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hl7.org/fhir/us/core/ValueSet/us-core-provider-specialty" TargetMode="External"/><Relationship Id="rId3" Type="http://schemas.openxmlformats.org/officeDocument/2006/relationships/hyperlink" Target="https://na01.safelinks.protection.outlook.com/?url=https%3A%2F%2Fterminology.hl7.org%2FCodeSystem-v3-nuccProviderCodes.html&amp;data=04%7C01%7C%7C19fbaff4544f4af0ab7808d979dc4c53%7C84df9e7fe9f640afb435aaaaaaaaaaaa%7C1%7C0%7C637674809352843010%7CUnknown%7CTWFpbGZsb3d8eyJWIjoiMC4wLjAwMDAiLCJQIjoiV2luMzIiLCJBTiI6Ik1haWwiLCJXVCI6Mn0%3D%7C1000&amp;sdata=aK3NYlzKscLsAOQ6Mmeiqygwlfc%2FkQkhGPtitST6KA8%3D&amp;reserved=0" TargetMode="External"/><Relationship Id="rId7" Type="http://schemas.openxmlformats.org/officeDocument/2006/relationships/hyperlink" Target="https://na01.safelinks.protection.outlook.com/?url=http%3A%2F%2Fhl7.org%2Ffhir%2Fus%2Fcore%2FSTU3.1.1%2FValueSet-us-core-provider-specialty.html&amp;data=04%7C01%7C%7C19fbaff4544f4af0ab7808d979dc4c53%7C84df9e7fe9f640afb435aaaaaaaaaaaa%7C1%7C0%7C637674809352852998%7CUnknown%7CTWFpbGZsb3d8eyJWIjoiMC4wLjAwMDAiLCJQIjoiV2luMzIiLCJBTiI6Ik1haWwiLCJXVCI6Mn0%3D%7C1000&amp;sdata=%2FeWLLYBPUywZTCvIr7RLW55JqwJiAU1NAFh6vmYLs%2FI%3D&amp;reserved=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a01.safelinks.protection.outlook.com/?url=https%3A%2F%2Fterminology.hl7.org%2FCodeSystem-v3-HealthcareProviderTaxonomyHIPAA.html&amp;data=04%7C01%7C%7C19fbaff4544f4af0ab7808d979dc4c53%7C84df9e7fe9f640afb435aaaaaaaaaaaa%7C1%7C0%7C637674809352848000%7CUnknown%7CTWFpbGZsb3d8eyJWIjoiMC4wLjAwMDAiLCJQIjoiV2luMzIiLCJBTiI6Ik1haWwiLCJXVCI6Mn0%3D%7C1000&amp;sdata=lWmPAdgT36ePPuWHg0u79ROQ16djPmeZHyREjZMFzno%3D&amp;reserved=0" TargetMode="External"/><Relationship Id="rId5" Type="http://schemas.openxmlformats.org/officeDocument/2006/relationships/hyperlink" Target="http://terminology.hl7.org/CodeSystem/v3-HealthcareProviderTaxonomyHIPAA" TargetMode="External"/><Relationship Id="rId4" Type="http://schemas.openxmlformats.org/officeDocument/2006/relationships/hyperlink" Target="http://terminology.hl7.org/CodeSystem/v3-nuccProviderCodes%20-%20FHIR%20v4.0.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VOC/Internal+Code+System+Identifier+Management+-++Task+For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fluence.hl7.org/display/VOC/Workflow+process+for+use+of+code+system+identifiers+in+FHIR+-+Draf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886E-1213-8149-BE32-663213BD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110" y="2995191"/>
            <a:ext cx="6875149" cy="153556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Code System Identifier Assignment Process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Art of Vocabulary in IGs, Profiles and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D1CDD-BE1A-D448-BA81-28365F73B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110" y="4778217"/>
            <a:ext cx="6567643" cy="11696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056C56-B52F-A44A-8EC0-9D836873E7E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74800" y="5670551"/>
            <a:ext cx="6190265" cy="277283"/>
          </a:xfr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33" dirty="0">
                <a:latin typeface="Arial" panose="020B0604020202020204" pitchFamily="34" charset="0"/>
                <a:ea typeface="ヒラギノ角ゴ Pro W3" pitchFamily="-126" charset="-128"/>
              </a:rPr>
              <a:t>January 12, 2022 HL7 FHIR Connectathon Vocab Ask the Expert Session</a:t>
            </a:r>
          </a:p>
        </p:txBody>
      </p:sp>
    </p:spTree>
    <p:extLst>
      <p:ext uri="{BB962C8B-B14F-4D97-AF65-F5344CB8AC3E}">
        <p14:creationId xmlns:p14="http://schemas.microsoft.com/office/powerpoint/2010/main" val="305778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1733" dirty="0"/>
              <a:t>True or False</a:t>
            </a:r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1733" dirty="0"/>
              <a:t>THO is a terminology server</a:t>
            </a:r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1733" dirty="0"/>
              <a:t>THO is the greatest thing since sliced bread</a:t>
            </a:r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1733" dirty="0"/>
              <a:t>THO is the first place to look when you need a Code System or Value Set </a:t>
            </a:r>
            <a:endParaRPr lang="en-AU" sz="1267" dirty="0"/>
          </a:p>
          <a:p>
            <a:pPr lvl="2">
              <a:spcAft>
                <a:spcPts val="800"/>
              </a:spcAft>
            </a:pPr>
            <a:endParaRPr lang="en-AU" sz="1267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t>© 2021 Health Level Seven ® International. Licensed under Creative Commons Attribution 4.0 International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t>HL7, Health Level Seven, FHIR and the FHIR flame logo are registered trademarks of Health Level Seven International. Reg. U.S. TM Office</a:t>
            </a:r>
            <a:endParaRPr kumimoji="0" lang="en-US" altLang="en-US" sz="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26" charset="-128"/>
              <a:cs typeface="Arial" panose="020B0604020202020204" pitchFamily="34" charset="0"/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490F0-9F17-4BC8-B7C0-FB1407BB346B}" type="slidenum"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2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1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Acronyms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9150" y="1219200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400" dirty="0"/>
              <a:t>UTG: Unified Terminology Governance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HL7 terminology maintenance </a:t>
            </a:r>
            <a:r>
              <a:rPr lang="en-AU" sz="1800" i="1" dirty="0"/>
              <a:t>process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THO: Terminology.hl7.org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HL7 terminology resource repository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Code System, Value Set, Identifier System, Naming System</a:t>
            </a:r>
          </a:p>
          <a:p>
            <a:pPr marL="0" indent="0">
              <a:spcAft>
                <a:spcPts val="800"/>
              </a:spcAft>
              <a:buNone/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8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6" y="74614"/>
            <a:ext cx="10972800" cy="1043103"/>
          </a:xfrm>
        </p:spPr>
        <p:txBody>
          <a:bodyPr/>
          <a:lstStyle/>
          <a:p>
            <a:r>
              <a:rPr lang="en-US" altLang="en-US" dirty="0"/>
              <a:t>Key Acronyms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2" y="352425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400" dirty="0"/>
              <a:t>UP:</a:t>
            </a:r>
            <a:r>
              <a:rPr lang="en-AU" sz="1733" dirty="0"/>
              <a:t> 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UTG JIRA project to request changes to HL7 terminology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HTA: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HL7 Terminology Authority – interface between HL7 and external* Code System owners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HSCR:</a:t>
            </a:r>
            <a:r>
              <a:rPr lang="en-AU" sz="1733" dirty="0"/>
              <a:t>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HL7 Software Change Request JIRA project to request changes to THO feature/function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IG:</a:t>
            </a:r>
            <a:r>
              <a:rPr lang="en-AU" sz="1733" dirty="0"/>
              <a:t>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Implementation Guide</a:t>
            </a:r>
          </a:p>
          <a:p>
            <a:pPr marL="0" indent="0">
              <a:buNone/>
            </a:pPr>
            <a:endParaRPr lang="en-AU" sz="2133" dirty="0"/>
          </a:p>
          <a:p>
            <a:pPr marL="0" indent="0">
              <a:buNone/>
            </a:pPr>
            <a:r>
              <a:rPr lang="en-AU" sz="2133" dirty="0"/>
              <a:t>*Definition of external Code System coming up!</a:t>
            </a:r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r>
              <a:rPr lang="en-AU" sz="3600" dirty="0"/>
              <a:t>Types of Code Systems</a:t>
            </a: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4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System Type - External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External</a:t>
            </a:r>
          </a:p>
          <a:p>
            <a:pPr lvl="1">
              <a:spcAft>
                <a:spcPts val="800"/>
              </a:spcAft>
            </a:pPr>
            <a:r>
              <a:rPr lang="en-AU" sz="1800" i="1" dirty="0"/>
              <a:t>Content</a:t>
            </a:r>
            <a:r>
              <a:rPr lang="en-AU" sz="1800" dirty="0"/>
              <a:t> is managed by an organization other than HL7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Identifier assignment follows the </a:t>
            </a:r>
            <a:r>
              <a:rPr lang="en-AU" sz="1800" dirty="0">
                <a:hlinkClick r:id="rId3"/>
              </a:rPr>
              <a:t>HTA process  </a:t>
            </a:r>
            <a:endParaRPr lang="en-AU" sz="1800" dirty="0"/>
          </a:p>
          <a:p>
            <a:pPr lvl="2">
              <a:spcAft>
                <a:spcPts val="800"/>
              </a:spcAft>
            </a:pPr>
            <a:r>
              <a:rPr lang="en-AU" sz="1800" dirty="0"/>
              <a:t>SNOMED CT, LOINC, ICD-O-3, UCUM</a:t>
            </a:r>
          </a:p>
          <a:p>
            <a:pPr lvl="1">
              <a:spcAft>
                <a:spcPts val="800"/>
              </a:spcAft>
            </a:pPr>
            <a:r>
              <a:rPr lang="en-AU" sz="1800" i="1" dirty="0"/>
              <a:t>Identifiers</a:t>
            </a:r>
            <a:r>
              <a:rPr lang="en-AU" sz="1800" dirty="0"/>
              <a:t> are in THO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Content </a:t>
            </a:r>
            <a:r>
              <a:rPr lang="en-AU" sz="1800" i="1" dirty="0"/>
              <a:t>is NOT </a:t>
            </a:r>
            <a:r>
              <a:rPr lang="en-AU" sz="1800" dirty="0"/>
              <a:t>in THO*</a:t>
            </a:r>
          </a:p>
          <a:p>
            <a:pPr marL="609585" lvl="1" indent="0">
              <a:spcAft>
                <a:spcPts val="800"/>
              </a:spcAft>
              <a:buNone/>
            </a:pPr>
            <a:endParaRPr lang="en-AU" sz="1800" dirty="0"/>
          </a:p>
          <a:p>
            <a:pPr marL="609585" lvl="1" indent="0">
              <a:spcAft>
                <a:spcPts val="800"/>
              </a:spcAft>
              <a:buNone/>
            </a:pPr>
            <a:r>
              <a:rPr lang="en-AU" sz="1800" dirty="0"/>
              <a:t>*some exceptions when there is agreement with the Code System owner</a:t>
            </a:r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0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System Type - Example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12344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Not </a:t>
            </a:r>
            <a:r>
              <a:rPr lang="en-AU" sz="2400" i="1" dirty="0"/>
              <a:t>Example</a:t>
            </a:r>
            <a:r>
              <a:rPr lang="en-AU" sz="2400" dirty="0"/>
              <a:t> binding strength!!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Not in THO; content and identifiers managed by an IG author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May be defined because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No known Code System covers the domain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FHIR core spec requirement (can’t reference proprietary codes)</a:t>
            </a:r>
          </a:p>
          <a:p>
            <a:pPr>
              <a:spcAft>
                <a:spcPts val="800"/>
              </a:spcAft>
            </a:pPr>
            <a:r>
              <a:rPr lang="en-AU" sz="2333" dirty="0"/>
              <a:t>Expectations for use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Value sets drawn from an Example Code System will </a:t>
            </a:r>
            <a:r>
              <a:rPr lang="en-AU" sz="1800" b="1" i="1" dirty="0"/>
              <a:t>never, and should never be used in a production system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No specific guidance at this point for uri assignment  -  however it is strongly suggested that </a:t>
            </a:r>
            <a:r>
              <a:rPr lang="en-AU" sz="2400" i="1" dirty="0"/>
              <a:t>example</a:t>
            </a:r>
            <a:r>
              <a:rPr lang="en-AU" sz="2400" dirty="0"/>
              <a:t> be part of the uri</a:t>
            </a:r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 marL="1219170" lvl="2" indent="0">
              <a:spcAft>
                <a:spcPts val="800"/>
              </a:spcAft>
              <a:buNone/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8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System Type – Example Gone Wrong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12344"/>
            <a:ext cx="10971844" cy="51710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AU" sz="1800" dirty="0"/>
              <a:t>CareTeamRole</a:t>
            </a:r>
          </a:p>
          <a:p>
            <a:pPr algn="l">
              <a:buFont typeface="+mj-lt"/>
              <a:buAutoNum type="arabicPeriod"/>
            </a:pPr>
            <a:r>
              <a:rPr lang="en-AU" sz="1800" dirty="0"/>
              <a:t>Code System: </a:t>
            </a:r>
            <a:r>
              <a:rPr lang="en-US" sz="1800" b="0" i="0" dirty="0">
                <a:solidFill>
                  <a:srgbClr val="0052CC"/>
                </a:solidFill>
                <a:effectLst/>
                <a:latin typeface="-apple-system"/>
                <a:hlinkClick r:id="rId3"/>
              </a:rPr>
              <a:t>http://terminology.hl7.org/CodeSystem/claimcareteamrole</a:t>
            </a:r>
            <a:endParaRPr lang="en-US" sz="1800" b="0" i="0" dirty="0">
              <a:solidFill>
                <a:srgbClr val="0052CC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1800" dirty="0">
                <a:latin typeface="-apple-system"/>
              </a:rPr>
              <a:t>Value Set: </a:t>
            </a:r>
            <a:r>
              <a:rPr lang="en-US" sz="1800" b="0" i="0" dirty="0">
                <a:solidFill>
                  <a:srgbClr val="0052CC"/>
                </a:solidFill>
                <a:effectLst/>
                <a:latin typeface="-apple-system"/>
                <a:hlinkClick r:id="rId4"/>
              </a:rPr>
              <a:t>http://hl7.org/fhir/ValueSet/claim-careteamrole</a:t>
            </a:r>
            <a:endParaRPr lang="en-US" sz="18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r>
              <a:rPr lang="en-AU" sz="2333" dirty="0"/>
              <a:t>BOTH noted as examples – referenced in multiple IGs</a:t>
            </a:r>
          </a:p>
          <a:p>
            <a:pPr>
              <a:spcAft>
                <a:spcPts val="800"/>
              </a:spcAft>
            </a:pPr>
            <a:r>
              <a:rPr lang="en-AU" sz="2333" dirty="0"/>
              <a:t>CARIN-BB IG </a:t>
            </a:r>
          </a:p>
          <a:p>
            <a:pPr>
              <a:spcAft>
                <a:spcPts val="800"/>
              </a:spcAft>
            </a:pPr>
            <a:r>
              <a:rPr lang="en-AU" sz="2333" dirty="0">
                <a:solidFill>
                  <a:srgbClr val="172B4D"/>
                </a:solidFill>
                <a:latin typeface="-apple-system"/>
              </a:rPr>
              <a:t>Bound with </a:t>
            </a:r>
            <a:r>
              <a:rPr lang="en-AU" sz="2333" i="1" dirty="0">
                <a:solidFill>
                  <a:srgbClr val="172B4D"/>
                </a:solidFill>
                <a:latin typeface="-apple-system"/>
              </a:rPr>
              <a:t>required binding strength </a:t>
            </a:r>
            <a:r>
              <a:rPr lang="en-AU" sz="2333" dirty="0">
                <a:solidFill>
                  <a:srgbClr val="172B4D"/>
                </a:solidFill>
                <a:latin typeface="-apple-system"/>
              </a:rPr>
              <a:t>to EOB role code</a:t>
            </a:r>
            <a:endParaRPr lang="en-AU" sz="2333" dirty="0"/>
          </a:p>
          <a:p>
            <a:pPr>
              <a:spcAft>
                <a:spcPts val="800"/>
              </a:spcAft>
            </a:pPr>
            <a:r>
              <a:rPr lang="en-US" sz="1800" b="0" i="0" dirty="0">
                <a:solidFill>
                  <a:srgbClr val="0052CC"/>
                </a:solidFill>
                <a:effectLst/>
                <a:latin typeface="-apple-system"/>
                <a:hlinkClick r:id="rId5"/>
              </a:rPr>
              <a:t>http://hl7.org/fhir/us/carin-bb/ValueSet/C4BBClaimInstitutionalCareTeamRole</a:t>
            </a: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 </a:t>
            </a:r>
            <a:endParaRPr lang="en-AU" sz="18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1219170" lvl="2" indent="0">
              <a:spcAft>
                <a:spcPts val="800"/>
              </a:spcAft>
              <a:buNone/>
            </a:pPr>
            <a:endParaRPr lang="en-AU" sz="1200" dirty="0"/>
          </a:p>
          <a:p>
            <a:pPr marL="1219170" lvl="2" indent="0">
              <a:spcAft>
                <a:spcPts val="800"/>
              </a:spcAft>
              <a:buNone/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8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6" y="75108"/>
            <a:ext cx="10972800" cy="1043103"/>
          </a:xfrm>
        </p:spPr>
        <p:txBody>
          <a:bodyPr/>
          <a:lstStyle/>
          <a:p>
            <a:r>
              <a:rPr lang="en-US" altLang="en-US" dirty="0"/>
              <a:t>Code System Type – Internal – Best Practice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23" y="1834091"/>
            <a:ext cx="10971844" cy="51710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AU" sz="2400" b="1" dirty="0">
                <a:solidFill>
                  <a:srgbClr val="0070C0"/>
                </a:solidFill>
              </a:rPr>
              <a:t>Internal</a:t>
            </a:r>
            <a:r>
              <a:rPr lang="en-AU" sz="2400" dirty="0"/>
              <a:t> – </a:t>
            </a:r>
            <a:r>
              <a:rPr lang="en-AU" sz="2400" b="1" dirty="0">
                <a:solidFill>
                  <a:srgbClr val="0070C0"/>
                </a:solidFill>
              </a:rPr>
              <a:t>FOCUS OF THIS MATERIAL</a:t>
            </a:r>
          </a:p>
          <a:p>
            <a:pPr lvl="1">
              <a:spcAft>
                <a:spcPts val="800"/>
              </a:spcAft>
            </a:pPr>
            <a:r>
              <a:rPr lang="en-AU" sz="2400" dirty="0"/>
              <a:t>Content is </a:t>
            </a:r>
            <a:r>
              <a:rPr lang="en-AU" sz="2400" i="1" dirty="0"/>
              <a:t>managed by HL7 work groups and IG authors</a:t>
            </a:r>
          </a:p>
          <a:p>
            <a:pPr marL="914400" lvl="1" indent="-457200"/>
            <a:r>
              <a:rPr lang="en-US" b="1" dirty="0">
                <a:solidFill>
                  <a:srgbClr val="0070C0"/>
                </a:solidFill>
                <a:latin typeface="-apple-system"/>
              </a:rPr>
              <a:t>Code Systems were change management </a:t>
            </a:r>
            <a:r>
              <a:rPr lang="en-US" b="1" i="1" dirty="0">
                <a:solidFill>
                  <a:srgbClr val="0070C0"/>
                </a:solidFill>
                <a:latin typeface="-apple-system"/>
              </a:rPr>
              <a:t>is not </a:t>
            </a:r>
            <a:r>
              <a:rPr lang="en-US" b="1" dirty="0">
                <a:solidFill>
                  <a:srgbClr val="0070C0"/>
                </a:solidFill>
                <a:latin typeface="-apple-system"/>
              </a:rPr>
              <a:t>bound to a ballot cycle – MUST BE in THO  </a:t>
            </a:r>
          </a:p>
          <a:p>
            <a:pPr marL="2057372" lvl="3" indent="-457200"/>
            <a:r>
              <a:rPr lang="en-US" dirty="0">
                <a:solidFill>
                  <a:srgbClr val="172B4D"/>
                </a:solidFill>
                <a:latin typeface="-apple-system"/>
              </a:rPr>
              <a:t>Example: Code System </a:t>
            </a:r>
            <a:r>
              <a:rPr lang="en-US" dirty="0" err="1">
                <a:solidFill>
                  <a:srgbClr val="172B4D"/>
                </a:solidFill>
                <a:latin typeface="-apple-system"/>
                <a:hlinkClick r:id="rId3"/>
              </a:rPr>
              <a:t>identifierType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pPr marL="1600172" lvl="3" indent="0">
              <a:buNone/>
            </a:pP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67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8D22903-B701-465C-8723-D4873F68BAB1}"/>
              </a:ext>
            </a:extLst>
          </p:cNvPr>
          <p:cNvSpPr/>
          <p:nvPr/>
        </p:nvSpPr>
        <p:spPr>
          <a:xfrm>
            <a:off x="10771821" y="4019550"/>
            <a:ext cx="1019175" cy="8001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77860ED-ACCA-429A-87C9-0560E9F9BEBF}"/>
              </a:ext>
            </a:extLst>
          </p:cNvPr>
          <p:cNvSpPr/>
          <p:nvPr/>
        </p:nvSpPr>
        <p:spPr>
          <a:xfrm>
            <a:off x="9888537" y="5203524"/>
            <a:ext cx="1019175" cy="8001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68" y="233834"/>
            <a:ext cx="11373804" cy="1043103"/>
          </a:xfrm>
        </p:spPr>
        <p:txBody>
          <a:bodyPr/>
          <a:lstStyle/>
          <a:p>
            <a:r>
              <a:rPr lang="en-US" altLang="en-US" dirty="0"/>
              <a:t>Code System Type – Internal – THO Exception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931597"/>
            <a:ext cx="10971844" cy="5171017"/>
          </a:xfrm>
        </p:spPr>
        <p:txBody>
          <a:bodyPr/>
          <a:lstStyle/>
          <a:p>
            <a:pPr lvl="1"/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Code Systems where change management is tied to ballot cycle (aka structural codes or codes that may only change with a ballot) - </a:t>
            </a:r>
            <a:r>
              <a:rPr lang="en-US" b="0" i="1" dirty="0">
                <a:solidFill>
                  <a:srgbClr val="000000"/>
                </a:solidFill>
                <a:effectLst/>
                <a:latin typeface="-apple-system"/>
              </a:rPr>
              <a:t>not in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THO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-apple-system"/>
                <a:hlinkClick r:id="rId3"/>
              </a:rPr>
              <a:t>publication-status</a:t>
            </a:r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MoodCode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2057372" lvl="3" indent="-457200"/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67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7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Side Note: Example Binding Strength or Example Value Set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>
                <a:hlinkClick r:id="rId3"/>
              </a:rPr>
              <a:t>Example Binding Strength</a:t>
            </a:r>
            <a:endParaRPr lang="en-AU" sz="2400" dirty="0"/>
          </a:p>
          <a:p>
            <a:pPr lvl="1">
              <a:spcAft>
                <a:spcPts val="800"/>
              </a:spcAft>
            </a:pPr>
            <a:r>
              <a:rPr lang="en-AU" sz="1800" dirty="0"/>
              <a:t>Is </a:t>
            </a:r>
            <a:r>
              <a:rPr lang="en-AU" sz="1800" b="1" i="1" dirty="0"/>
              <a:t>not the same </a:t>
            </a:r>
            <a:r>
              <a:rPr lang="en-AU" sz="1800" dirty="0"/>
              <a:t>as a CodeSystem created to </a:t>
            </a:r>
            <a:r>
              <a:rPr lang="en-AU" sz="1800" i="1" dirty="0"/>
              <a:t>provide example concepts </a:t>
            </a:r>
            <a:r>
              <a:rPr lang="en-AU" sz="1800" dirty="0"/>
              <a:t>to use in a Value Set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Used to provide implementer guidance</a:t>
            </a:r>
          </a:p>
          <a:p>
            <a:pPr lvl="1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r>
              <a:rPr lang="en-AU" sz="2400" dirty="0"/>
              <a:t>Example Value Set – </a:t>
            </a:r>
            <a:r>
              <a:rPr lang="en-AU" sz="2400" i="1" dirty="0"/>
              <a:t>not</a:t>
            </a:r>
            <a:r>
              <a:rPr lang="en-AU" sz="2400" dirty="0"/>
              <a:t> in THO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May be drawn from an Example Code System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Same rules apply (not to be used in a production system)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May be drawn from an established Code System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Provided for guidance and expected to be tightened up at implementation</a:t>
            </a:r>
          </a:p>
          <a:p>
            <a:pPr marL="1219170" lvl="2" indent="0">
              <a:spcAft>
                <a:spcPts val="800"/>
              </a:spcAft>
              <a:buNone/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88" y="73471"/>
            <a:ext cx="10972800" cy="1043103"/>
          </a:xfrm>
        </p:spPr>
        <p:txBody>
          <a:bodyPr/>
          <a:lstStyle/>
          <a:p>
            <a:r>
              <a:rPr lang="en-US" altLang="en-US" dirty="0"/>
              <a:t>Why we are here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451" y="367169"/>
            <a:ext cx="11728273" cy="749405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0" indent="0">
              <a:spcAft>
                <a:spcPts val="800"/>
              </a:spcAft>
              <a:buNone/>
            </a:pPr>
            <a:r>
              <a:rPr lang="en-AU" sz="2400" b="1" dirty="0">
                <a:solidFill>
                  <a:srgbClr val="0070C0"/>
                </a:solidFill>
              </a:rPr>
              <a:t>Code Systems and Value Sets require clear, concise, reliable identification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Vocabulary/Terminology artifacts are the backbone of resources, profiles and IGs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Code Systems provide standard concept codes for coded data elements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Value Sets select a set of concepts from one or more Code Systems for use in a particular context. </a:t>
            </a:r>
          </a:p>
          <a:p>
            <a:pPr lvl="1">
              <a:spcAft>
                <a:spcPts val="800"/>
              </a:spcAft>
            </a:pPr>
            <a:r>
              <a:rPr lang="en-AU" sz="2400" dirty="0"/>
              <a:t>Value Set Definition: description of the set of concept representations (usually codes) that are intended for use </a:t>
            </a:r>
          </a:p>
          <a:p>
            <a:pPr lvl="1">
              <a:spcAft>
                <a:spcPts val="800"/>
              </a:spcAft>
            </a:pPr>
            <a:r>
              <a:rPr lang="en-AU" sz="2400" dirty="0"/>
              <a:t>Value Set Expansion: complete enumeration of the member list of Concept Representations as defined in a Value Set Content Logical Definition (CLD) using the required Code Systems </a:t>
            </a:r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6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Best Practices – Internal Code System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 marL="1219170" lvl="2" indent="0">
              <a:spcAft>
                <a:spcPts val="800"/>
              </a:spcAft>
              <a:buNone/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02B8D2-1201-4C82-A981-DF532BBAD27E}"/>
              </a:ext>
            </a:extLst>
          </p:cNvPr>
          <p:cNvGraphicFramePr/>
          <p:nvPr/>
        </p:nvGraphicFramePr>
        <p:xfrm>
          <a:off x="1196502" y="1144723"/>
          <a:ext cx="8544397" cy="537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2EF60D-BEB7-43F3-8892-E62C77E2B21E}"/>
              </a:ext>
            </a:extLst>
          </p:cNvPr>
          <p:cNvSpPr txBox="1"/>
          <p:nvPr/>
        </p:nvSpPr>
        <p:spPr>
          <a:xfrm>
            <a:off x="9893745" y="3928473"/>
            <a:ext cx="2043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***xxxxx is a </a:t>
            </a:r>
            <a:r>
              <a:rPr lang="en-US" i="1" dirty="0"/>
              <a:t>meaningful, human readable name </a:t>
            </a:r>
            <a:r>
              <a:rPr lang="en-US" dirty="0"/>
              <a:t>that clearly distinguishes the CodeSystem from any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5B134-93EA-4AB3-A4C3-AD087E1D0CD8}"/>
              </a:ext>
            </a:extLst>
          </p:cNvPr>
          <p:cNvSpPr txBox="1"/>
          <p:nvPr/>
        </p:nvSpPr>
        <p:spPr>
          <a:xfrm>
            <a:off x="9861968" y="1222107"/>
            <a:ext cx="226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*December 2021 THO release 3.0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B1359-8440-4D60-8D38-6E4B4F2B12FA}"/>
              </a:ext>
            </a:extLst>
          </p:cNvPr>
          <p:cNvSpPr txBox="1"/>
          <p:nvPr/>
        </p:nvSpPr>
        <p:spPr>
          <a:xfrm>
            <a:off x="9781744" y="2832793"/>
            <a:ext cx="226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**UTG request to include on “Pending” tab</a:t>
            </a:r>
          </a:p>
        </p:txBody>
      </p:sp>
    </p:spTree>
    <p:extLst>
      <p:ext uri="{BB962C8B-B14F-4D97-AF65-F5344CB8AC3E}">
        <p14:creationId xmlns:p14="http://schemas.microsoft.com/office/powerpoint/2010/main" val="1038919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Best Practices – Value Set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 marL="1219170" lvl="2" indent="0">
              <a:spcAft>
                <a:spcPts val="800"/>
              </a:spcAft>
              <a:buNone/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02B8D2-1201-4C82-A981-DF532BBAD27E}"/>
              </a:ext>
            </a:extLst>
          </p:cNvPr>
          <p:cNvGraphicFramePr/>
          <p:nvPr/>
        </p:nvGraphicFramePr>
        <p:xfrm>
          <a:off x="1196502" y="1144723"/>
          <a:ext cx="8544397" cy="537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2EF60D-BEB7-43F3-8892-E62C77E2B21E}"/>
              </a:ext>
            </a:extLst>
          </p:cNvPr>
          <p:cNvSpPr txBox="1"/>
          <p:nvPr/>
        </p:nvSpPr>
        <p:spPr>
          <a:xfrm>
            <a:off x="9893745" y="3928473"/>
            <a:ext cx="2043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***xxxxx is a </a:t>
            </a:r>
            <a:r>
              <a:rPr lang="en-US" i="1" dirty="0"/>
              <a:t>meaningful, human readable name </a:t>
            </a:r>
            <a:r>
              <a:rPr lang="en-US" dirty="0"/>
              <a:t>that clearly distinguishes the CodeSystem from any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5B134-93EA-4AB3-A4C3-AD087E1D0CD8}"/>
              </a:ext>
            </a:extLst>
          </p:cNvPr>
          <p:cNvSpPr txBox="1"/>
          <p:nvPr/>
        </p:nvSpPr>
        <p:spPr>
          <a:xfrm>
            <a:off x="9784945" y="1317742"/>
            <a:ext cx="226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*December 2021 THO release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B1359-8440-4D60-8D38-6E4B4F2B12FA}"/>
              </a:ext>
            </a:extLst>
          </p:cNvPr>
          <p:cNvSpPr txBox="1"/>
          <p:nvPr/>
        </p:nvSpPr>
        <p:spPr>
          <a:xfrm>
            <a:off x="9781744" y="2832793"/>
            <a:ext cx="226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**UTG request to include on “Pending” tab</a:t>
            </a:r>
          </a:p>
        </p:txBody>
      </p:sp>
    </p:spTree>
    <p:extLst>
      <p:ext uri="{BB962C8B-B14F-4D97-AF65-F5344CB8AC3E}">
        <p14:creationId xmlns:p14="http://schemas.microsoft.com/office/powerpoint/2010/main" val="335486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Exceptions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402" y="1279069"/>
            <a:ext cx="11324747" cy="5171017"/>
          </a:xfrm>
        </p:spPr>
        <p:txBody>
          <a:bodyPr/>
          <a:lstStyle/>
          <a:p>
            <a:pPr marL="396242" indent="-457200">
              <a:spcAft>
                <a:spcPts val="800"/>
              </a:spcAft>
            </a:pPr>
            <a:r>
              <a:rPr lang="en-US" sz="2933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Ballot may have been processed when the Code System </a:t>
            </a:r>
            <a:r>
              <a:rPr lang="en-US" sz="2933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content</a:t>
            </a:r>
            <a:r>
              <a:rPr lang="en-US" sz="2933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is in the specification, and not THO. </a:t>
            </a:r>
          </a:p>
          <a:p>
            <a:pPr marL="396242" indent="-457200">
              <a:spcAft>
                <a:spcPts val="800"/>
              </a:spcAft>
            </a:pPr>
            <a:r>
              <a:rPr lang="en-US" sz="2933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Re-balloting not required if terminology content is moved to THO.</a:t>
            </a:r>
          </a:p>
          <a:p>
            <a:pPr marL="396242" indent="-457200">
              <a:spcAft>
                <a:spcPts val="800"/>
              </a:spcAft>
            </a:pPr>
            <a:r>
              <a:rPr lang="en-US" sz="2933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If Code System content changes as a result of ballot comments, (e.g. community feedback), the specification </a:t>
            </a:r>
            <a:r>
              <a:rPr lang="en-US" sz="2933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may</a:t>
            </a:r>
            <a:r>
              <a:rPr lang="en-US" sz="2933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have to be re-balloted.  </a:t>
            </a:r>
          </a:p>
          <a:p>
            <a:pPr marL="396242" indent="-457200">
              <a:spcAft>
                <a:spcPts val="800"/>
              </a:spcAft>
            </a:pPr>
            <a:r>
              <a:rPr lang="en-US" sz="2933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Difficult to plan for every situation. </a:t>
            </a:r>
            <a:r>
              <a:rPr lang="en-US" sz="2933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Feel free to consult your friendly Vocab work group or TSMG member. </a:t>
            </a:r>
            <a:endParaRPr lang="en-AU" sz="2933" dirty="0">
              <a:solidFill>
                <a:srgbClr val="0070C0"/>
              </a:solidFill>
            </a:endParaRPr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i="1" dirty="0"/>
              <a:t>Do</a:t>
            </a:r>
            <a:r>
              <a:rPr lang="en-AU" sz="2400" dirty="0"/>
              <a:t> use UTG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to create Internal Code System and Value Set identifiers and content in THO</a:t>
            </a:r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r>
              <a:rPr lang="en-AU" sz="2333" i="1" dirty="0"/>
              <a:t>Do</a:t>
            </a:r>
            <a:r>
              <a:rPr lang="en-AU" sz="2333" dirty="0"/>
              <a:t> not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Create Internal Code Systems and Value Sets in your IG</a:t>
            </a:r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r>
              <a:rPr lang="en-AU" sz="2333" i="1" dirty="0"/>
              <a:t>Do</a:t>
            </a:r>
            <a:r>
              <a:rPr lang="en-AU" sz="2333" dirty="0"/>
              <a:t> get on board, get ahead of the pack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Process </a:t>
            </a:r>
            <a:r>
              <a:rPr lang="en-AU" sz="1800" i="1" dirty="0"/>
              <a:t>will be </a:t>
            </a:r>
            <a:r>
              <a:rPr lang="en-AU" sz="1800" dirty="0"/>
              <a:t>enforced by tooling and checked in the publication QA process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Process is enforced with ballot comments</a:t>
            </a:r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7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Terminology Services Management Group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i="1" dirty="0">
                <a:hlinkClick r:id="rId3"/>
              </a:rPr>
              <a:t>TSMG</a:t>
            </a:r>
            <a:r>
              <a:rPr lang="en-AU" sz="2400" i="1" dirty="0"/>
              <a:t>  Charter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172B4D"/>
                </a:solidFill>
                <a:effectLst/>
                <a:latin typeface="-apple-system"/>
              </a:rPr>
              <a:t>The TSMG is responsible for the execution of the Services which are expected to 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Management of the Unified Terminology Governance (UTG) consensus review process and operation of its underlying technical infrastructure including HL7 Jira and Confluence.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172B4D"/>
                </a:solidFill>
                <a:effectLst/>
                <a:latin typeface="-apple-system"/>
              </a:rPr>
              <a:t>Management, oversight, publication and operation of HL7 Terminology / </a:t>
            </a:r>
            <a:r>
              <a:rPr lang="en-US" sz="1800" b="1" i="1" dirty="0">
                <a:solidFill>
                  <a:srgbClr val="0052CC"/>
                </a:solidFill>
                <a:effectLst/>
                <a:latin typeface="-apple-system"/>
                <a:hlinkClick r:id="rId4"/>
              </a:rPr>
              <a:t>terminology.hl7.org</a:t>
            </a:r>
            <a:r>
              <a:rPr lang="en-US" sz="1800" b="1" i="1" dirty="0">
                <a:solidFill>
                  <a:srgbClr val="172B4D"/>
                </a:solidFill>
                <a:effectLst/>
                <a:latin typeface="-apple-system"/>
              </a:rPr>
              <a:t> (known as THO) as the single, trusted and well-maintained infrastructure solution to support use of terminology in HL7.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Input into HL7 operations of a terminology service including its technical infrastructure i.e., a FHIR-based Terminology Server.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Development of whole-of-HL7 terminology policies to support the above services.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Day to day decision making around terminology.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72B4D"/>
                </a:solidFill>
                <a:effectLst/>
                <a:latin typeface="-apple-system"/>
              </a:rPr>
              <a:t>Review of standards projects for terminology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172B4D"/>
                </a:solidFill>
                <a:effectLst/>
                <a:latin typeface="-apple-system"/>
              </a:rPr>
              <a:t>Implementation of terminology quality criteria as defined by the Vocabulary WG that are required to be completed before balloting and publication.</a:t>
            </a:r>
          </a:p>
          <a:p>
            <a:pPr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r>
              <a:rPr lang="en-AU" sz="3600" dirty="0"/>
              <a:t>Thank you for attending!</a:t>
            </a:r>
          </a:p>
          <a:p>
            <a:pPr>
              <a:spcAft>
                <a:spcPts val="800"/>
              </a:spcAft>
            </a:pPr>
            <a:endParaRPr lang="en-AU" sz="3600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9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A86A-C1A0-4F25-921C-9770E0EC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2226-26D0-4B32-862D-94C2F406D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AD15B-46F8-4C17-B82F-94C3709E0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BE0F8-2E6E-472B-80CC-8C7424DF1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41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9150" y="1219200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Project Scope Statement (PSS) approved in 2016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Live in March-May 2020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Funded by United States Office of the National Coordinator (ONC)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Solves the following problems:</a:t>
            </a:r>
          </a:p>
          <a:p>
            <a:pPr marL="777221" lvl="2" indent="-243834">
              <a:spcAft>
                <a:spcPts val="800"/>
              </a:spcAft>
            </a:pPr>
            <a:r>
              <a:rPr lang="en-AU" sz="1800" dirty="0"/>
              <a:t>Fragmented sources of terminology content</a:t>
            </a:r>
          </a:p>
          <a:p>
            <a:pPr marL="1463003" lvl="4" indent="-243834">
              <a:spcAft>
                <a:spcPts val="800"/>
              </a:spcAft>
            </a:pPr>
            <a:r>
              <a:rPr lang="en-AU" sz="1800" dirty="0"/>
              <a:t>Value Sets and Code Systems visible only in specifications/IGs</a:t>
            </a:r>
          </a:p>
          <a:p>
            <a:pPr marL="777221" lvl="2" indent="-243834">
              <a:spcAft>
                <a:spcPts val="800"/>
              </a:spcAft>
            </a:pPr>
            <a:r>
              <a:rPr lang="en-AU" sz="1800" dirty="0"/>
              <a:t>Difficulty discovering terminology content</a:t>
            </a:r>
          </a:p>
          <a:p>
            <a:pPr marL="777221" lvl="2" indent="-243834">
              <a:spcAft>
                <a:spcPts val="800"/>
              </a:spcAft>
            </a:pPr>
            <a:r>
              <a:rPr lang="en-AU" sz="1800" dirty="0"/>
              <a:t>Terminology review (harmonization) tied to ballot cycle (V3 and CDA)</a:t>
            </a:r>
          </a:p>
          <a:p>
            <a:pPr marL="777221" lvl="2" indent="-243834">
              <a:spcAft>
                <a:spcPts val="800"/>
              </a:spcAft>
            </a:pPr>
            <a:r>
              <a:rPr lang="en-AU" sz="1800" dirty="0"/>
              <a:t>Minimal FHIR terminology review outside of ballot comments</a:t>
            </a:r>
          </a:p>
          <a:p>
            <a:pPr marL="1463003" lvl="4" indent="-243834">
              <a:spcAft>
                <a:spcPts val="800"/>
              </a:spcAft>
            </a:pPr>
            <a:r>
              <a:rPr lang="en-AU" sz="1800" dirty="0"/>
              <a:t>Dependent on ballot commenters reviewing terminology artifacts</a:t>
            </a:r>
          </a:p>
          <a:p>
            <a:pPr lvl="1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87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 Characteristics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219200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Shift terminology responsibility to IG/specification authors/team and sponsoring work groups (Accelerators)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New process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Some bumps in the road, UTG task force formed to address issues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Replaces V3 harmonization with </a:t>
            </a:r>
            <a:r>
              <a:rPr lang="en-AU" sz="1800" i="1" dirty="0"/>
              <a:t>consensus based, continuous process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Well documented, constantly being improved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Establishes THO to be the </a:t>
            </a:r>
            <a:r>
              <a:rPr lang="en-AU" sz="1800" i="1" dirty="0"/>
              <a:t>single source of truth for HL7 terminology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Imported V2 tables, V3 CoreMIF (model interchange format) terminology repository and </a:t>
            </a:r>
            <a:r>
              <a:rPr lang="en-AU" sz="1800" b="1" i="1" dirty="0"/>
              <a:t>some</a:t>
            </a:r>
            <a:r>
              <a:rPr lang="en-AU" sz="1800" dirty="0"/>
              <a:t> FHIR terminology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For example: ConceptMap.status  is bound to Value Set PublicationStatus with binding strength = </a:t>
            </a:r>
            <a:r>
              <a:rPr lang="en-AU" sz="1800" i="1" dirty="0"/>
              <a:t>required</a:t>
            </a:r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7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 Characteristics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Implemented as a FHIR IG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Is a </a:t>
            </a:r>
            <a:r>
              <a:rPr lang="en-AU" sz="2400" i="1" dirty="0"/>
              <a:t>process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Is supported by UP JIRA workflow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Something </a:t>
            </a:r>
            <a:r>
              <a:rPr lang="en-AU" sz="2400" i="1" dirty="0"/>
              <a:t>cannot be in UTG </a:t>
            </a:r>
            <a:r>
              <a:rPr lang="en-AU" sz="2400" dirty="0"/>
              <a:t>but it </a:t>
            </a:r>
            <a:r>
              <a:rPr lang="en-AU" sz="2400" i="1" dirty="0"/>
              <a:t>can be in THO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Is something you need to learn about</a:t>
            </a:r>
          </a:p>
          <a:p>
            <a:pPr>
              <a:spcAft>
                <a:spcPts val="800"/>
              </a:spcAft>
            </a:pPr>
            <a:r>
              <a:rPr lang="en-AU" sz="2400" dirty="0">
                <a:hlinkClick r:id="rId3"/>
              </a:rPr>
              <a:t>WELL documented </a:t>
            </a:r>
            <a:endParaRPr lang="en-AU" sz="2400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6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88" y="73471"/>
            <a:ext cx="10972800" cy="1043103"/>
          </a:xfrm>
        </p:spPr>
        <p:txBody>
          <a:bodyPr/>
          <a:lstStyle/>
          <a:p>
            <a:r>
              <a:rPr lang="en-US" altLang="en-US" dirty="0"/>
              <a:t>Definition vs: Expansion Example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27" y="256116"/>
            <a:ext cx="11728273" cy="749405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0" indent="0">
              <a:spcAft>
                <a:spcPts val="800"/>
              </a:spcAft>
              <a:buNone/>
            </a:pPr>
            <a:r>
              <a:rPr lang="en-AU" sz="2400" b="1" dirty="0">
                <a:solidFill>
                  <a:srgbClr val="0070C0"/>
                </a:solidFill>
              </a:rPr>
              <a:t>Value Set Definition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All descendants of SNOMED CT </a:t>
            </a:r>
            <a:r>
              <a:rPr lang="en-US" sz="2400" dirty="0"/>
              <a:t>315598000 |Lipid disorder monitoring (regime/therapy)|</a:t>
            </a:r>
          </a:p>
          <a:p>
            <a:pPr marL="0" indent="0">
              <a:spcAft>
                <a:spcPts val="800"/>
              </a:spcAft>
              <a:buNone/>
            </a:pPr>
            <a:endParaRPr lang="en-US" sz="2400" dirty="0"/>
          </a:p>
          <a:p>
            <a:pPr marL="0" indent="0">
              <a:spcAft>
                <a:spcPts val="800"/>
              </a:spcAft>
              <a:buNone/>
            </a:pPr>
            <a:r>
              <a:rPr lang="en-AU" sz="2400" b="1" dirty="0">
                <a:solidFill>
                  <a:srgbClr val="0070C0"/>
                </a:solidFill>
              </a:rPr>
              <a:t>Value Set Expansion  (using Code System Version 2021-07-31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473211005 |Lipid disorder follow up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assessment (regime/therapy)|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473212003 |Lipid disorder initial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assessment (regime/therapy)| </a:t>
            </a: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547F7-9D24-4955-B268-A59637A5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32" y="3812189"/>
            <a:ext cx="45624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2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 Managed with UTG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219200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2400" dirty="0"/>
          </a:p>
          <a:p>
            <a:pPr>
              <a:spcAft>
                <a:spcPts val="800"/>
              </a:spcAft>
            </a:pPr>
            <a:r>
              <a:rPr lang="en-AU" sz="2400" dirty="0"/>
              <a:t>FHIR structural/ballot bound terminology 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V2 or CDA structural/ballot bound terminology</a:t>
            </a:r>
          </a:p>
          <a:p>
            <a:pPr>
              <a:spcAft>
                <a:spcPts val="800"/>
              </a:spcAft>
            </a:pPr>
            <a:r>
              <a:rPr lang="en-AU" sz="2333" dirty="0"/>
              <a:t>FHIR: Value Sets bound with </a:t>
            </a:r>
            <a:r>
              <a:rPr lang="en-AU" sz="2333" i="1" dirty="0">
                <a:hlinkClick r:id="rId3"/>
              </a:rPr>
              <a:t>required</a:t>
            </a:r>
            <a:r>
              <a:rPr lang="en-AU" sz="2333" dirty="0">
                <a:hlinkClick r:id="rId3"/>
              </a:rPr>
              <a:t> binding strength</a:t>
            </a:r>
            <a:r>
              <a:rPr lang="en-AU" sz="2333" dirty="0"/>
              <a:t> to code datatype elements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For example: ConceptMap.status  is bound to Value Set PublicationStatus with binding strength = </a:t>
            </a:r>
            <a:r>
              <a:rPr lang="en-AU" sz="1800" i="1" dirty="0"/>
              <a:t>required</a:t>
            </a:r>
          </a:p>
          <a:p>
            <a:pPr marL="0" indent="0">
              <a:spcAft>
                <a:spcPts val="800"/>
              </a:spcAft>
              <a:buNone/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57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 Benefits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353" y="1346229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400" i="1" dirty="0"/>
              <a:t>Most</a:t>
            </a:r>
            <a:r>
              <a:rPr lang="en-AU" sz="2400" dirty="0"/>
              <a:t> HL7 terminology managed in one place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Unifies terminology process across all product families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Moves terminology review earlier in the process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IG authors, implementers have one place to go to find terminology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“Connectathon” for terminology, test it out, community consensus 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Reduce duplicative work; save time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Immediate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Long term</a:t>
            </a:r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 descr="Apollo 11 moon landing: 50 year anniversary | NBC News">
            <a:extLst>
              <a:ext uri="{FF2B5EF4-FFF2-40B4-BE49-F238E27FC236}">
                <a16:creationId xmlns:a16="http://schemas.microsoft.com/office/drawing/2014/main" id="{EAADA00A-CA06-46DB-88DE-95D56AAB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78" y="536104"/>
            <a:ext cx="3675339" cy="19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90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 Benefits - 2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Supports collaboration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Exposes stale content that should be unified, updated, replaced or retired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Unifies content 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Crowd Sourcing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PresentOnAdmission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EOB (explanation of benefits) and Claim had both defined the same CodeSystem with different names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After meeting, there is now one CodeSystem with multiple ValueSets</a:t>
            </a:r>
          </a:p>
          <a:p>
            <a:pPr marL="1219170" lvl="2" indent="0">
              <a:spcAft>
                <a:spcPts val="800"/>
              </a:spcAft>
              <a:buNone/>
            </a:pPr>
            <a:endParaRPr lang="en-AU" sz="18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67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 Issues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348" y="1182029"/>
            <a:ext cx="9878451" cy="534364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People have to vote, tickets may languish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Submitters have to stay on top of their tickets – CANNOT throw it over the wall and forget</a:t>
            </a:r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Nouveaucinema GIFs - Get the best GIF on GIPHY">
            <a:extLst>
              <a:ext uri="{FF2B5EF4-FFF2-40B4-BE49-F238E27FC236}">
                <a16:creationId xmlns:a16="http://schemas.microsoft.com/office/drawing/2014/main" id="{C913C0CC-E9E7-49A1-82E1-5FE117C49A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07" y="2887606"/>
            <a:ext cx="4789643" cy="26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4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UTG Approach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Moving forward</a:t>
            </a:r>
          </a:p>
          <a:p>
            <a:pPr lvl="1">
              <a:spcAft>
                <a:spcPts val="800"/>
              </a:spcAft>
            </a:pPr>
            <a:r>
              <a:rPr lang="en-AU" sz="2400" dirty="0"/>
              <a:t>Not attempting to fix existing situation, </a:t>
            </a:r>
            <a:r>
              <a:rPr lang="en-AU" sz="2400" i="1" dirty="0"/>
              <a:t>unless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Code System owners </a:t>
            </a:r>
            <a:r>
              <a:rPr lang="en-AU" sz="1800" i="1" dirty="0"/>
              <a:t>(Work Groups and Accelerators) </a:t>
            </a:r>
            <a:r>
              <a:rPr lang="en-AU" sz="1800" dirty="0"/>
              <a:t>decide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PresentOnAdmission</a:t>
            </a:r>
          </a:p>
          <a:p>
            <a:pPr lvl="1">
              <a:spcAft>
                <a:spcPts val="800"/>
              </a:spcAft>
            </a:pPr>
            <a:r>
              <a:rPr lang="en-AU" sz="2400" dirty="0"/>
              <a:t>Enable change management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Change is inevitable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Minimizes impact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Uses NamingSystem resource to manage Code System identifiers, life cycle and important metadata (e.g. preferred and authoritative indicators)</a:t>
            </a:r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1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THO (terminology.hl7.org)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AU" sz="2400" b="1" dirty="0">
                <a:solidFill>
                  <a:srgbClr val="0070C0"/>
                </a:solidFill>
              </a:rPr>
              <a:t>HL7 terminology artifact repository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Established in </a:t>
            </a:r>
            <a:r>
              <a:rPr lang="en-AU" sz="2400" dirty="0">
                <a:hlinkClick r:id="rId3"/>
              </a:rPr>
              <a:t>September 2020 </a:t>
            </a:r>
            <a:r>
              <a:rPr lang="en-AU" sz="2400" dirty="0"/>
              <a:t>and accepted by the </a:t>
            </a:r>
            <a:r>
              <a:rPr lang="en-AU" sz="2400" dirty="0">
                <a:hlinkClick r:id="rId4"/>
              </a:rPr>
              <a:t>TSC in October 2020</a:t>
            </a:r>
            <a:endParaRPr lang="en-AU" sz="2400" dirty="0"/>
          </a:p>
          <a:p>
            <a:pPr>
              <a:spcAft>
                <a:spcPts val="800"/>
              </a:spcAft>
            </a:pPr>
            <a:r>
              <a:rPr lang="en-AU" sz="2400" dirty="0"/>
              <a:t>Content managed using the UTG process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Implemented as a FHIR IG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Code Systems and Value Sets </a:t>
            </a:r>
            <a:r>
              <a:rPr lang="en-AU" sz="2400" i="1" dirty="0"/>
              <a:t>are in THO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Code Systems and Value Sets </a:t>
            </a:r>
            <a:r>
              <a:rPr lang="en-AU" sz="2400" i="1" dirty="0"/>
              <a:t>cannot be in UTG</a:t>
            </a:r>
            <a:br>
              <a:rPr lang="en-AU" sz="2400" dirty="0"/>
            </a:br>
            <a:endParaRPr lang="en-AU" sz="24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2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THO (terminology.hl7.org)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AU" sz="2400" b="1" dirty="0">
                <a:solidFill>
                  <a:srgbClr val="0070C0"/>
                </a:solidFill>
              </a:rPr>
              <a:t>HL7 terminology artifact repository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Allows your terminology artifacts to be separated from the IG </a:t>
            </a:r>
            <a:r>
              <a:rPr lang="en-AU" sz="2400"/>
              <a:t>ballot cycle</a:t>
            </a:r>
            <a:endParaRPr lang="en-AU" sz="24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4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THO is </a:t>
            </a:r>
            <a:r>
              <a:rPr lang="en-US" altLang="en-US" i="1" dirty="0"/>
              <a:t>not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317742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400" dirty="0"/>
              <a:t>A terminology server</a:t>
            </a:r>
          </a:p>
          <a:p>
            <a:pPr marL="0" indent="0">
              <a:spcAft>
                <a:spcPts val="800"/>
              </a:spcAft>
              <a:buNone/>
            </a:pPr>
            <a:endParaRPr lang="en-AU" sz="2400" dirty="0"/>
          </a:p>
          <a:p>
            <a:pPr>
              <a:spcAft>
                <a:spcPts val="800"/>
              </a:spcAft>
            </a:pPr>
            <a:r>
              <a:rPr lang="en-AU" sz="2400" dirty="0"/>
              <a:t>A repository for versioned terminology artifacts (yet)</a:t>
            </a:r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400" dirty="0"/>
              <a:t>However,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Code Systems and Value Sets from THO are imported into the FHIR terminology server (tx.fhir.org) for validation and publication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CI build vs:</a:t>
            </a:r>
          </a:p>
          <a:p>
            <a:pPr lvl="2">
              <a:spcAft>
                <a:spcPts val="800"/>
              </a:spcAft>
            </a:pPr>
            <a:r>
              <a:rPr lang="en-AU" sz="1800" dirty="0"/>
              <a:t>Published release - default</a:t>
            </a:r>
          </a:p>
          <a:p>
            <a:pPr lvl="2">
              <a:spcAft>
                <a:spcPts val="800"/>
              </a:spcAft>
            </a:pPr>
            <a:endParaRPr lang="en-AU" sz="1267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54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 this situation!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325033"/>
            <a:ext cx="10971844" cy="47519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333" dirty="0"/>
              <a:t>Revenue Codes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THO:  </a:t>
            </a:r>
          </a:p>
          <a:p>
            <a:pPr lvl="1">
              <a:spcAft>
                <a:spcPts val="800"/>
              </a:spcAft>
            </a:pPr>
            <a:r>
              <a:rPr lang="en-AU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http://terminology.hl7.org/ValueSet/v2-0456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with OID = 2.16.840.1.113883.21.476 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2"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(7 codes, subset of 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</a:rPr>
              <a:t>Code System)  (yet the definition indicates it is “all codes from the Code System”)</a:t>
            </a:r>
          </a:p>
          <a:p>
            <a:pPr lvl="2">
              <a:spcAft>
                <a:spcPts val="8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</a:rPr>
              <a:t>OID is incorrect</a:t>
            </a:r>
          </a:p>
          <a:p>
            <a:pPr lvl="1">
              <a:spcAft>
                <a:spcPts val="8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</a:rPr>
              <a:t>CODE SYSTEM: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http://terminology.hl7.org/CodeSystem/v2-0456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with OID = 2.16.840.1.113883.6.301.3</a:t>
            </a:r>
          </a:p>
          <a:p>
            <a:pPr marL="1219170" lvl="2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 </a:t>
            </a:r>
          </a:p>
          <a:p>
            <a:pPr lvl="2">
              <a:spcAft>
                <a:spcPts val="800"/>
              </a:spcAft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spcAft>
                <a:spcPts val="800"/>
              </a:spcAft>
            </a:pPr>
            <a:endParaRPr lang="en-AU" sz="18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93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 this situation!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986705"/>
            <a:ext cx="10971844" cy="47519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333" dirty="0"/>
              <a:t>Revenue Codes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CARIN IGs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 VALUE SET: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http://hl7.org/fhir/us/carin-bb/ValueSet/AHANUBCRevenueCodes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</a:rPr>
              <a:t>CODE SYSTEM: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https://www.nubc.org/CodeSystem/RevenueCodes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VALUE SET: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Valueset-ex-revenue-center - FHIR v4.0.1 (hl7.org)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CODE SYSTEM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HL7.TERMINOLOGY\nubc-ServiceLineRevenue-cs - FHIR v4.0.1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333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IS THE DIFFERENCE? </a:t>
            </a:r>
          </a:p>
          <a:p>
            <a:pPr>
              <a:spcAft>
                <a:spcPts val="800"/>
              </a:spcAft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</a:rPr>
              <a:t> HOW DID THIS HAPPEN?</a:t>
            </a:r>
          </a:p>
          <a:p>
            <a:pPr>
              <a:spcAft>
                <a:spcPts val="800"/>
              </a:spcAft>
            </a:pPr>
            <a:endParaRPr lang="en-US" sz="2333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19170" lvl="2" indent="0"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19170" lvl="2" indent="0"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19170" lvl="2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 </a:t>
            </a:r>
          </a:p>
          <a:p>
            <a:pPr lvl="2">
              <a:spcAft>
                <a:spcPts val="800"/>
              </a:spcAft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spcAft>
                <a:spcPts val="800"/>
              </a:spcAft>
            </a:pPr>
            <a:endParaRPr lang="en-AU" sz="18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6" y="553104"/>
            <a:ext cx="10972800" cy="1043103"/>
          </a:xfrm>
        </p:spPr>
        <p:txBody>
          <a:bodyPr/>
          <a:lstStyle/>
          <a:p>
            <a:r>
              <a:rPr lang="en-US" altLang="en-US" dirty="0"/>
              <a:t>You have a coded element in your Implementation Guide….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People free icon">
            <a:extLst>
              <a:ext uri="{FF2B5EF4-FFF2-40B4-BE49-F238E27FC236}">
                <a16:creationId xmlns:a16="http://schemas.microsoft.com/office/drawing/2014/main" id="{CCD2F813-01FA-4ACD-8FC0-40E262DD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4" y="1568605"/>
            <a:ext cx="1784194" cy="178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506E6-47E6-42AC-A275-3E9EA94A2D93}"/>
              </a:ext>
            </a:extLst>
          </p:cNvPr>
          <p:cNvSpPr txBox="1"/>
          <p:nvPr/>
        </p:nvSpPr>
        <p:spPr>
          <a:xfrm>
            <a:off x="990601" y="3491743"/>
            <a:ext cx="1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Team</a:t>
            </a:r>
          </a:p>
        </p:txBody>
      </p:sp>
      <p:pic>
        <p:nvPicPr>
          <p:cNvPr id="2054" name="Picture 6" descr="clipartist.net ? Clip Art ? gerald g ice cream cones ff menu 8 SVG">
            <a:extLst>
              <a:ext uri="{FF2B5EF4-FFF2-40B4-BE49-F238E27FC236}">
                <a16:creationId xmlns:a16="http://schemas.microsoft.com/office/drawing/2014/main" id="{BA9D77F7-0A42-467C-8678-74462D4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41" y="1960755"/>
            <a:ext cx="937895" cy="23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A1960-D370-4B96-83A2-CFA6465B77E0}"/>
              </a:ext>
            </a:extLst>
          </p:cNvPr>
          <p:cNvSpPr/>
          <p:nvPr/>
        </p:nvSpPr>
        <p:spPr>
          <a:xfrm>
            <a:off x="3027311" y="2460702"/>
            <a:ext cx="1784195" cy="1126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 Cream Shop IG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8C1-BAED-4913-B579-81A7C361BBC7}"/>
              </a:ext>
            </a:extLst>
          </p:cNvPr>
          <p:cNvSpPr/>
          <p:nvPr/>
        </p:nvSpPr>
        <p:spPr>
          <a:xfrm>
            <a:off x="5271925" y="3491743"/>
            <a:ext cx="1784195" cy="1126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Coded Element = Ice Cream Flavor</a:t>
            </a:r>
          </a:p>
        </p:txBody>
      </p:sp>
    </p:spTree>
    <p:extLst>
      <p:ext uri="{BB962C8B-B14F-4D97-AF65-F5344CB8AC3E}">
        <p14:creationId xmlns:p14="http://schemas.microsoft.com/office/powerpoint/2010/main" val="2972976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 this situation!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986705"/>
            <a:ext cx="10971844" cy="47519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333" dirty="0"/>
              <a:t>Provider Taxonomy Codes</a:t>
            </a:r>
          </a:p>
          <a:p>
            <a:pPr marL="457200">
              <a:spcBef>
                <a:spcPts val="0"/>
              </a:spcBef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CODE SYSTEM: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hlinkClick r:id="rId4"/>
              </a:rPr>
              <a:t>http://terminology.hl7.org/CodeSystem/v3-nuccProviderCodes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- FHIR v4.0.1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3366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CODE SYSTEM: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hlinkClick r:id="rId5"/>
              </a:rPr>
              <a:t>http://terminology.hl7.org/CodeSystem/v3-HealthcareProviderTaxonomyHIPAA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- FHIR v4.0.1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3366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VALUE SET: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hlinkClick r:id="rId8"/>
              </a:rPr>
              <a:t>http://hl7.org/fhir/us/core/ValueSet/us-core-provider-specialty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USCore (hl7.org)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3941" lvl="1">
              <a:spcBef>
                <a:spcPts val="0"/>
              </a:spcBef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CODE SYSTEM URI = </a:t>
            </a:r>
            <a:r>
              <a:rPr lang="en-US" sz="1800" b="0" i="0" dirty="0">
                <a:solidFill>
                  <a:srgbClr val="005C00"/>
                </a:solidFill>
                <a:effectLst/>
                <a:latin typeface="Monaco"/>
              </a:rPr>
              <a:t>http://nucc.org/provider-taxonomy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3366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333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IS THE DIFFERENCE? </a:t>
            </a:r>
          </a:p>
          <a:p>
            <a:pPr>
              <a:spcAft>
                <a:spcPts val="800"/>
              </a:spcAft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</a:rPr>
              <a:t> HOW DID THIS HAPPEN?</a:t>
            </a:r>
          </a:p>
          <a:p>
            <a:pPr>
              <a:spcAft>
                <a:spcPts val="800"/>
              </a:spcAft>
            </a:pPr>
            <a:endParaRPr lang="en-US" sz="2333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19170" lvl="2" indent="0"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19170" lvl="2" indent="0"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19170" lvl="2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 </a:t>
            </a:r>
          </a:p>
          <a:p>
            <a:pPr lvl="2">
              <a:spcAft>
                <a:spcPts val="800"/>
              </a:spcAft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spcAft>
                <a:spcPts val="800"/>
              </a:spcAft>
            </a:pPr>
            <a:endParaRPr lang="en-AU" sz="18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12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68698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1733" dirty="0"/>
              <a:t>THO True/False</a:t>
            </a:r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1219170" lvl="2" indent="0">
              <a:spcAft>
                <a:spcPts val="800"/>
              </a:spcAft>
              <a:buNone/>
            </a:pPr>
            <a:endParaRPr lang="en-AU" sz="1267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9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6" y="553104"/>
            <a:ext cx="10972800" cy="1043103"/>
          </a:xfrm>
        </p:spPr>
        <p:txBody>
          <a:bodyPr/>
          <a:lstStyle/>
          <a:p>
            <a:r>
              <a:rPr lang="en-US" altLang="en-US" dirty="0"/>
              <a:t>You have a coded element in your Implementation Guide….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People free icon">
            <a:extLst>
              <a:ext uri="{FF2B5EF4-FFF2-40B4-BE49-F238E27FC236}">
                <a16:creationId xmlns:a16="http://schemas.microsoft.com/office/drawing/2014/main" id="{CCD2F813-01FA-4ACD-8FC0-40E262DD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4" y="1568605"/>
            <a:ext cx="1784194" cy="178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506E6-47E6-42AC-A275-3E9EA94A2D93}"/>
              </a:ext>
            </a:extLst>
          </p:cNvPr>
          <p:cNvSpPr txBox="1"/>
          <p:nvPr/>
        </p:nvSpPr>
        <p:spPr>
          <a:xfrm>
            <a:off x="990601" y="3491743"/>
            <a:ext cx="1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Team</a:t>
            </a:r>
          </a:p>
        </p:txBody>
      </p:sp>
      <p:pic>
        <p:nvPicPr>
          <p:cNvPr id="2054" name="Picture 6" descr="clipartist.net ? Clip Art ? gerald g ice cream cones ff menu 8 SVG">
            <a:extLst>
              <a:ext uri="{FF2B5EF4-FFF2-40B4-BE49-F238E27FC236}">
                <a16:creationId xmlns:a16="http://schemas.microsoft.com/office/drawing/2014/main" id="{BA9D77F7-0A42-467C-8678-74462D4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41" y="1960755"/>
            <a:ext cx="937895" cy="23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A1960-D370-4B96-83A2-CFA6465B77E0}"/>
              </a:ext>
            </a:extLst>
          </p:cNvPr>
          <p:cNvSpPr/>
          <p:nvPr/>
        </p:nvSpPr>
        <p:spPr>
          <a:xfrm>
            <a:off x="3027311" y="2460702"/>
            <a:ext cx="1784195" cy="1126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 Cream Shop IG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8C1-BAED-4913-B579-81A7C361BBC7}"/>
              </a:ext>
            </a:extLst>
          </p:cNvPr>
          <p:cNvSpPr/>
          <p:nvPr/>
        </p:nvSpPr>
        <p:spPr>
          <a:xfrm>
            <a:off x="5271925" y="3491743"/>
            <a:ext cx="1784195" cy="1126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Coded Element = Ice Cream Flavor</a:t>
            </a:r>
          </a:p>
        </p:txBody>
      </p:sp>
    </p:spTree>
    <p:extLst>
      <p:ext uri="{BB962C8B-B14F-4D97-AF65-F5344CB8AC3E}">
        <p14:creationId xmlns:p14="http://schemas.microsoft.com/office/powerpoint/2010/main" val="3276579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Ballot Preparation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People free icon">
            <a:extLst>
              <a:ext uri="{FF2B5EF4-FFF2-40B4-BE49-F238E27FC236}">
                <a16:creationId xmlns:a16="http://schemas.microsoft.com/office/drawing/2014/main" id="{CCD2F813-01FA-4ACD-8FC0-40E262DD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215414"/>
            <a:ext cx="1946982" cy="19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506E6-47E6-42AC-A275-3E9EA94A2D93}"/>
              </a:ext>
            </a:extLst>
          </p:cNvPr>
          <p:cNvSpPr txBox="1"/>
          <p:nvPr/>
        </p:nvSpPr>
        <p:spPr>
          <a:xfrm>
            <a:off x="713595" y="3326273"/>
            <a:ext cx="1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Team</a:t>
            </a:r>
          </a:p>
        </p:txBody>
      </p:sp>
      <p:pic>
        <p:nvPicPr>
          <p:cNvPr id="2054" name="Picture 6" descr="clipartist.net ? Clip Art ? gerald g ice cream cones ff menu 8 SVG">
            <a:extLst>
              <a:ext uri="{FF2B5EF4-FFF2-40B4-BE49-F238E27FC236}">
                <a16:creationId xmlns:a16="http://schemas.microsoft.com/office/drawing/2014/main" id="{BA9D77F7-0A42-467C-8678-74462D4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52" y="1187529"/>
            <a:ext cx="937895" cy="23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A1960-D370-4B96-83A2-CFA6465B77E0}"/>
              </a:ext>
            </a:extLst>
          </p:cNvPr>
          <p:cNvSpPr/>
          <p:nvPr/>
        </p:nvSpPr>
        <p:spPr>
          <a:xfrm>
            <a:off x="3309486" y="3837174"/>
            <a:ext cx="2231466" cy="1490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IG authors want to reserve: CodeSystem Name = IceCreamFlavor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8C1-BAED-4913-B579-81A7C361BBC7}"/>
              </a:ext>
            </a:extLst>
          </p:cNvPr>
          <p:cNvSpPr/>
          <p:nvPr/>
        </p:nvSpPr>
        <p:spPr>
          <a:xfrm>
            <a:off x="5788152" y="3813963"/>
            <a:ext cx="6199632" cy="1537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uri = http://terminology.hl7.org/CodeSystem/IceCreamFlavor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197EB-4F4B-4D77-883F-8481A99EA7AB}"/>
              </a:ext>
            </a:extLst>
          </p:cNvPr>
          <p:cNvSpPr/>
          <p:nvPr/>
        </p:nvSpPr>
        <p:spPr>
          <a:xfrm>
            <a:off x="2669215" y="1938311"/>
            <a:ext cx="2608373" cy="1490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 UTG* request via UP* JIRA Project to notify community of new Code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630C0-0314-4414-85D4-F5A39B57BEF6}"/>
              </a:ext>
            </a:extLst>
          </p:cNvPr>
          <p:cNvSpPr txBox="1"/>
          <p:nvPr/>
        </p:nvSpPr>
        <p:spPr>
          <a:xfrm>
            <a:off x="447675" y="5781675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*Acronym explanation coming!</a:t>
            </a:r>
          </a:p>
        </p:txBody>
      </p:sp>
    </p:spTree>
    <p:extLst>
      <p:ext uri="{BB962C8B-B14F-4D97-AF65-F5344CB8AC3E}">
        <p14:creationId xmlns:p14="http://schemas.microsoft.com/office/powerpoint/2010/main" val="365879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IG Publication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People free icon">
            <a:extLst>
              <a:ext uri="{FF2B5EF4-FFF2-40B4-BE49-F238E27FC236}">
                <a16:creationId xmlns:a16="http://schemas.microsoft.com/office/drawing/2014/main" id="{CCD2F813-01FA-4ACD-8FC0-40E262DD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6" y="1348589"/>
            <a:ext cx="1647824" cy="16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506E6-47E6-42AC-A275-3E9EA94A2D93}"/>
              </a:ext>
            </a:extLst>
          </p:cNvPr>
          <p:cNvSpPr txBox="1"/>
          <p:nvPr/>
        </p:nvSpPr>
        <p:spPr>
          <a:xfrm>
            <a:off x="1050074" y="2952543"/>
            <a:ext cx="1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Team</a:t>
            </a:r>
          </a:p>
        </p:txBody>
      </p:sp>
      <p:pic>
        <p:nvPicPr>
          <p:cNvPr id="2054" name="Picture 6" descr="clipartist.net ? Clip Art ? gerald g ice cream cones ff menu 8 SVG">
            <a:extLst>
              <a:ext uri="{FF2B5EF4-FFF2-40B4-BE49-F238E27FC236}">
                <a16:creationId xmlns:a16="http://schemas.microsoft.com/office/drawing/2014/main" id="{BA9D77F7-0A42-467C-8678-74462D4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84" y="1511670"/>
            <a:ext cx="937895" cy="23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A1960-D370-4B96-83A2-CFA6465B77E0}"/>
              </a:ext>
            </a:extLst>
          </p:cNvPr>
          <p:cNvSpPr/>
          <p:nvPr/>
        </p:nvSpPr>
        <p:spPr>
          <a:xfrm>
            <a:off x="4514083" y="3850774"/>
            <a:ext cx="2190546" cy="1537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IG authors are ready to define the CodeSystem Content and MetaData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8C1-BAED-4913-B579-81A7C361BBC7}"/>
              </a:ext>
            </a:extLst>
          </p:cNvPr>
          <p:cNvSpPr/>
          <p:nvPr/>
        </p:nvSpPr>
        <p:spPr>
          <a:xfrm>
            <a:off x="7108698" y="4058506"/>
            <a:ext cx="2587752" cy="1983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content includes the following concepts: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01 - Vanilla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02 -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03 - Blackberry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197EB-4F4B-4D77-883F-8481A99EA7AB}"/>
              </a:ext>
            </a:extLst>
          </p:cNvPr>
          <p:cNvSpPr/>
          <p:nvPr/>
        </p:nvSpPr>
        <p:spPr>
          <a:xfrm>
            <a:off x="2810579" y="2306491"/>
            <a:ext cx="2599621" cy="139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 UTG* Request via UP JIRA Project to add content to the Code System</a:t>
            </a:r>
          </a:p>
        </p:txBody>
      </p:sp>
    </p:spTree>
    <p:extLst>
      <p:ext uri="{BB962C8B-B14F-4D97-AF65-F5344CB8AC3E}">
        <p14:creationId xmlns:p14="http://schemas.microsoft.com/office/powerpoint/2010/main" val="422444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Questions/Discussion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800" dirty="0"/>
          </a:p>
          <a:p>
            <a:pPr lvl="1">
              <a:spcAft>
                <a:spcPts val="800"/>
              </a:spcAft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44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078" y="1452063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 lvl="2">
              <a:spcAft>
                <a:spcPts val="800"/>
              </a:spcAft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r>
              <a:rPr lang="en-AU" sz="3600" dirty="0"/>
              <a:t>Thank you for attending!</a:t>
            </a:r>
          </a:p>
          <a:p>
            <a:pPr>
              <a:spcAft>
                <a:spcPts val="800"/>
              </a:spcAft>
            </a:pPr>
            <a:endParaRPr lang="en-AU" sz="3600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800" dirty="0"/>
          </a:p>
          <a:p>
            <a:pPr>
              <a:spcAft>
                <a:spcPts val="800"/>
              </a:spcAft>
            </a:pPr>
            <a:endParaRPr lang="en-AU" sz="2333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 marL="609585" lvl="1" indent="0">
              <a:spcAft>
                <a:spcPts val="800"/>
              </a:spcAft>
              <a:buNone/>
            </a:pPr>
            <a:endParaRPr lang="en-AU" sz="12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Ballot Preparation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People free icon">
            <a:extLst>
              <a:ext uri="{FF2B5EF4-FFF2-40B4-BE49-F238E27FC236}">
                <a16:creationId xmlns:a16="http://schemas.microsoft.com/office/drawing/2014/main" id="{CCD2F813-01FA-4ACD-8FC0-40E262DD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215414"/>
            <a:ext cx="1946982" cy="19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506E6-47E6-42AC-A275-3E9EA94A2D93}"/>
              </a:ext>
            </a:extLst>
          </p:cNvPr>
          <p:cNvSpPr txBox="1"/>
          <p:nvPr/>
        </p:nvSpPr>
        <p:spPr>
          <a:xfrm>
            <a:off x="713595" y="3326273"/>
            <a:ext cx="1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Team</a:t>
            </a:r>
          </a:p>
        </p:txBody>
      </p:sp>
      <p:pic>
        <p:nvPicPr>
          <p:cNvPr id="2054" name="Picture 6" descr="clipartist.net ? Clip Art ? gerald g ice cream cones ff menu 8 SVG">
            <a:extLst>
              <a:ext uri="{FF2B5EF4-FFF2-40B4-BE49-F238E27FC236}">
                <a16:creationId xmlns:a16="http://schemas.microsoft.com/office/drawing/2014/main" id="{BA9D77F7-0A42-467C-8678-74462D4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52" y="1187529"/>
            <a:ext cx="937895" cy="23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A1960-D370-4B96-83A2-CFA6465B77E0}"/>
              </a:ext>
            </a:extLst>
          </p:cNvPr>
          <p:cNvSpPr/>
          <p:nvPr/>
        </p:nvSpPr>
        <p:spPr>
          <a:xfrm>
            <a:off x="3309486" y="3837174"/>
            <a:ext cx="2231466" cy="1490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IG authors want to reserve: CodeSystem Name = IceCreamFlavor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8C1-BAED-4913-B579-81A7C361BBC7}"/>
              </a:ext>
            </a:extLst>
          </p:cNvPr>
          <p:cNvSpPr/>
          <p:nvPr/>
        </p:nvSpPr>
        <p:spPr>
          <a:xfrm>
            <a:off x="5788152" y="3813963"/>
            <a:ext cx="6199632" cy="1537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uri = http://terminology.hl7.org/CodeSystem/IceCreamFlavor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197EB-4F4B-4D77-883F-8481A99EA7AB}"/>
              </a:ext>
            </a:extLst>
          </p:cNvPr>
          <p:cNvSpPr/>
          <p:nvPr/>
        </p:nvSpPr>
        <p:spPr>
          <a:xfrm>
            <a:off x="2669215" y="1938311"/>
            <a:ext cx="2608373" cy="1490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 UTG* request via UP* JIRA Project to notify community of new Code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630C0-0314-4414-85D4-F5A39B57BEF6}"/>
              </a:ext>
            </a:extLst>
          </p:cNvPr>
          <p:cNvSpPr txBox="1"/>
          <p:nvPr/>
        </p:nvSpPr>
        <p:spPr>
          <a:xfrm>
            <a:off x="447675" y="5781675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*Acronym explanation coming!</a:t>
            </a:r>
          </a:p>
        </p:txBody>
      </p:sp>
    </p:spTree>
    <p:extLst>
      <p:ext uri="{BB962C8B-B14F-4D97-AF65-F5344CB8AC3E}">
        <p14:creationId xmlns:p14="http://schemas.microsoft.com/office/powerpoint/2010/main" val="87109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IG Publication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People free icon">
            <a:extLst>
              <a:ext uri="{FF2B5EF4-FFF2-40B4-BE49-F238E27FC236}">
                <a16:creationId xmlns:a16="http://schemas.microsoft.com/office/drawing/2014/main" id="{CCD2F813-01FA-4ACD-8FC0-40E262DD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6" y="1348589"/>
            <a:ext cx="1647824" cy="16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506E6-47E6-42AC-A275-3E9EA94A2D93}"/>
              </a:ext>
            </a:extLst>
          </p:cNvPr>
          <p:cNvSpPr txBox="1"/>
          <p:nvPr/>
        </p:nvSpPr>
        <p:spPr>
          <a:xfrm>
            <a:off x="1050074" y="2952543"/>
            <a:ext cx="1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Team</a:t>
            </a:r>
          </a:p>
        </p:txBody>
      </p:sp>
      <p:pic>
        <p:nvPicPr>
          <p:cNvPr id="2054" name="Picture 6" descr="clipartist.net ? Clip Art ? gerald g ice cream cones ff menu 8 SVG">
            <a:extLst>
              <a:ext uri="{FF2B5EF4-FFF2-40B4-BE49-F238E27FC236}">
                <a16:creationId xmlns:a16="http://schemas.microsoft.com/office/drawing/2014/main" id="{BA9D77F7-0A42-467C-8678-74462D4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20" y="369294"/>
            <a:ext cx="1393259" cy="34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A1960-D370-4B96-83A2-CFA6465B77E0}"/>
              </a:ext>
            </a:extLst>
          </p:cNvPr>
          <p:cNvSpPr/>
          <p:nvPr/>
        </p:nvSpPr>
        <p:spPr>
          <a:xfrm>
            <a:off x="4532371" y="3795910"/>
            <a:ext cx="2190546" cy="1537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IG authors are ready to define the CodeSystem Content and MetaData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8C1-BAED-4913-B579-81A7C361BBC7}"/>
              </a:ext>
            </a:extLst>
          </p:cNvPr>
          <p:cNvSpPr/>
          <p:nvPr/>
        </p:nvSpPr>
        <p:spPr>
          <a:xfrm>
            <a:off x="7309866" y="4174546"/>
            <a:ext cx="2587752" cy="1983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content includes the following concepts: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01 - Vanilla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02 -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03 - Blackberry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197EB-4F4B-4D77-883F-8481A99EA7AB}"/>
              </a:ext>
            </a:extLst>
          </p:cNvPr>
          <p:cNvSpPr/>
          <p:nvPr/>
        </p:nvSpPr>
        <p:spPr>
          <a:xfrm>
            <a:off x="2697898" y="2147272"/>
            <a:ext cx="2599621" cy="139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 UTG* Request via UP JIRA Project to add content to the Code System</a:t>
            </a:r>
          </a:p>
        </p:txBody>
      </p:sp>
    </p:spTree>
    <p:extLst>
      <p:ext uri="{BB962C8B-B14F-4D97-AF65-F5344CB8AC3E}">
        <p14:creationId xmlns:p14="http://schemas.microsoft.com/office/powerpoint/2010/main" val="381844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6" y="274639"/>
            <a:ext cx="10972800" cy="1220786"/>
          </a:xfrm>
        </p:spPr>
        <p:txBody>
          <a:bodyPr/>
          <a:lstStyle/>
          <a:p>
            <a:r>
              <a:rPr lang="en-US" altLang="en-US" dirty="0"/>
              <a:t>Focus of this material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495425"/>
            <a:ext cx="10971844" cy="51710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400" dirty="0"/>
              <a:t>Internal HL7 Code Systems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Definition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Identification</a:t>
            </a:r>
          </a:p>
          <a:p>
            <a:pPr>
              <a:spcAft>
                <a:spcPts val="800"/>
              </a:spcAft>
            </a:pPr>
            <a:r>
              <a:rPr lang="en-AU" sz="2333" dirty="0"/>
              <a:t>Task force met from October 2020 to July 2021</a:t>
            </a:r>
          </a:p>
          <a:p>
            <a:pPr lvl="1">
              <a:spcAft>
                <a:spcPts val="800"/>
              </a:spcAft>
            </a:pPr>
            <a:r>
              <a:rPr lang="en-AU" sz="1800" dirty="0">
                <a:hlinkClick r:id="rId3"/>
              </a:rPr>
              <a:t>Minutes</a:t>
            </a:r>
            <a:endParaRPr lang="en-AU" sz="1800" dirty="0"/>
          </a:p>
          <a:p>
            <a:pPr lvl="1">
              <a:spcAft>
                <a:spcPts val="800"/>
              </a:spcAft>
            </a:pPr>
            <a:r>
              <a:rPr lang="en-AU" sz="1800" dirty="0">
                <a:hlinkClick r:id="rId4"/>
              </a:rPr>
              <a:t>Workflow diagram</a:t>
            </a:r>
            <a:endParaRPr lang="en-AU" sz="1800" dirty="0"/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6" y="274639"/>
            <a:ext cx="10972800" cy="1220786"/>
          </a:xfrm>
        </p:spPr>
        <p:txBody>
          <a:bodyPr/>
          <a:lstStyle/>
          <a:p>
            <a:r>
              <a:rPr lang="en-US" altLang="en-US" dirty="0"/>
              <a:t>We are not covering identification of the following: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495425"/>
            <a:ext cx="10971844" cy="517101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400" dirty="0"/>
              <a:t>Concept Map: relationship between two Concepts, typically from different Code Systems 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HL7 Gender: F </a:t>
            </a:r>
            <a:r>
              <a:rPr lang="en-AU" sz="1800" i="1" dirty="0">
                <a:sym typeface="Wingdings" panose="05000000000000000000" pitchFamily="2" charset="2"/>
              </a:rPr>
              <a:t>equivalent </a:t>
            </a:r>
            <a:r>
              <a:rPr lang="en-AU" sz="1800" dirty="0">
                <a:sym typeface="Wingdings" panose="05000000000000000000" pitchFamily="2" charset="2"/>
              </a:rPr>
              <a:t>248152002 |Female (finding)|</a:t>
            </a:r>
            <a:r>
              <a:rPr lang="en-AU" sz="1800" dirty="0"/>
              <a:t> </a:t>
            </a:r>
          </a:p>
          <a:p>
            <a:pPr>
              <a:spcAft>
                <a:spcPts val="800"/>
              </a:spcAft>
            </a:pPr>
            <a:r>
              <a:rPr lang="en-AU" sz="2400" dirty="0"/>
              <a:t>Binding Strength: conformance relationship of a coded element and a Value Set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Example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Required</a:t>
            </a:r>
          </a:p>
          <a:p>
            <a:pPr lvl="1">
              <a:spcAft>
                <a:spcPts val="800"/>
              </a:spcAft>
            </a:pPr>
            <a:r>
              <a:rPr lang="en-AU" sz="1800" dirty="0"/>
              <a:t>Preferred</a:t>
            </a:r>
          </a:p>
          <a:p>
            <a:pPr marL="0" indent="0">
              <a:spcAft>
                <a:spcPts val="800"/>
              </a:spcAft>
              <a:buNone/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© 2021 Health Level Seven ® International. Licensed under Creative Commons Attribution 4.0 International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HL7, Health Level Seven, FHIR and the FHIR flame logo are registered trademarks of Health Level Seven International. Reg. U.S. TM Office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A6B490F0-9F17-4BC8-B7C0-FB1407BB346B}" type="slidenum">
              <a:rPr lang="en-US" altLang="en-US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 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2" y="619125"/>
            <a:ext cx="10971844" cy="5171017"/>
          </a:xfrm>
        </p:spPr>
        <p:txBody>
          <a:bodyPr/>
          <a:lstStyle/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endParaRPr lang="en-AU" sz="1733" dirty="0"/>
          </a:p>
          <a:p>
            <a:pPr>
              <a:spcAft>
                <a:spcPts val="800"/>
              </a:spcAft>
            </a:pPr>
            <a:r>
              <a:rPr lang="en-AU" sz="2800" dirty="0"/>
              <a:t>UTG</a:t>
            </a:r>
          </a:p>
          <a:p>
            <a:pPr lvl="1">
              <a:spcAft>
                <a:spcPts val="800"/>
              </a:spcAft>
            </a:pPr>
            <a:r>
              <a:rPr lang="en-AU" sz="2800" dirty="0"/>
              <a:t>Up The Gas</a:t>
            </a:r>
          </a:p>
          <a:p>
            <a:pPr lvl="1">
              <a:spcAft>
                <a:spcPts val="800"/>
              </a:spcAft>
            </a:pPr>
            <a:r>
              <a:rPr lang="en-AU" sz="2800" dirty="0"/>
              <a:t>Utopian Thieves Guild</a:t>
            </a:r>
          </a:p>
          <a:p>
            <a:pPr lvl="1">
              <a:spcAft>
                <a:spcPts val="800"/>
              </a:spcAft>
            </a:pPr>
            <a:r>
              <a:rPr lang="en-AU" sz="2800" dirty="0"/>
              <a:t>Ultimate Trolling Guide</a:t>
            </a:r>
          </a:p>
          <a:p>
            <a:pPr lvl="1">
              <a:spcAft>
                <a:spcPts val="800"/>
              </a:spcAft>
            </a:pPr>
            <a:r>
              <a:rPr lang="en-AU" sz="2800" dirty="0"/>
              <a:t>Under The Gun</a:t>
            </a:r>
          </a:p>
          <a:p>
            <a:pPr lvl="1">
              <a:spcAft>
                <a:spcPts val="800"/>
              </a:spcAft>
            </a:pPr>
            <a:r>
              <a:rPr lang="en-AU" sz="2800" dirty="0"/>
              <a:t>Universal Travel Group</a:t>
            </a:r>
          </a:p>
          <a:p>
            <a:pPr lvl="1">
              <a:spcAft>
                <a:spcPts val="800"/>
              </a:spcAft>
            </a:pPr>
            <a:r>
              <a:rPr lang="en-AU" sz="2800" dirty="0"/>
              <a:t>Unified Terminology Governance</a:t>
            </a:r>
          </a:p>
          <a:p>
            <a:pPr>
              <a:spcAft>
                <a:spcPts val="800"/>
              </a:spcAft>
            </a:pPr>
            <a:endParaRPr lang="en-AU" sz="1733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133" dirty="0"/>
          </a:p>
          <a:p>
            <a:endParaRPr lang="en-AU" sz="1600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t>© 2021 Health Level Seven ® International. Licensed under Creative Commons Attribution 4.0 International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t>HL7, Health Level Seven, FHIR and the FHIR flame logo are registered trademarks of Health Level Seven International. Reg. U.S. TM Office</a:t>
            </a:r>
            <a:endParaRPr kumimoji="0" lang="en-US" altLang="en-US" sz="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26" charset="-128"/>
              <a:cs typeface="Arial" panose="020B0604020202020204" pitchFamily="34" charset="0"/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5271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62301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71886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81470" indent="-304792" defTabSz="609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490F0-9F17-4BC8-B7C0-FB1407BB346B}" type="slidenum"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2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39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3JlaXNsZXJhPC9Vc2VyTmFtZT48RGF0ZVRpbWU+Ni8yMS8yMDIxIDg6NDE6NTEgUE08L0RhdGVUaW1lPjxMYWJlbFN0cmluZz5VbnJlc3RyaWN0ZWQ8L0xhYmVsU3RyaW5nPjwvaXRlbT48L2xhYmVsSGlzdG9yeT4=</Value>
</WrappedLabelHistory>
</file>

<file path=customXml/itemProps1.xml><?xml version="1.0" encoding="utf-8"?>
<ds:datastoreItem xmlns:ds="http://schemas.openxmlformats.org/officeDocument/2006/customXml" ds:itemID="{0C36687B-3BF9-4231-943E-31EDA39BF689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C95FA0D6-51B4-4AFB-BA7B-82B1EEEA6107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4569</Words>
  <Application>Microsoft Office PowerPoint</Application>
  <PresentationFormat>Widescreen</PresentationFormat>
  <Paragraphs>852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-apple-system</vt:lpstr>
      <vt:lpstr>Arial</vt:lpstr>
      <vt:lpstr>Calibri</vt:lpstr>
      <vt:lpstr>Helvetica</vt:lpstr>
      <vt:lpstr>Monaco</vt:lpstr>
      <vt:lpstr>verdana</vt:lpstr>
      <vt:lpstr>1_Office Theme</vt:lpstr>
      <vt:lpstr>   Code System Identifier Assignment Process  The Art of Vocabulary in IGs, Profiles and Resources</vt:lpstr>
      <vt:lpstr>Why we are here</vt:lpstr>
      <vt:lpstr>Definition vs: Expansion Example</vt:lpstr>
      <vt:lpstr>You have a coded element in your Implementation Guide…. </vt:lpstr>
      <vt:lpstr>Ballot Preparation </vt:lpstr>
      <vt:lpstr>IG Publication </vt:lpstr>
      <vt:lpstr>Focus of this material</vt:lpstr>
      <vt:lpstr>We are not covering identification of the following:</vt:lpstr>
      <vt:lpstr>Poll </vt:lpstr>
      <vt:lpstr>Poll</vt:lpstr>
      <vt:lpstr>Key Acronyms</vt:lpstr>
      <vt:lpstr>Key Acronyms</vt:lpstr>
      <vt:lpstr>PowerPoint Presentation</vt:lpstr>
      <vt:lpstr>Code System Type - External</vt:lpstr>
      <vt:lpstr>Code System Type - Example</vt:lpstr>
      <vt:lpstr>Code System Type – Example Gone Wrong</vt:lpstr>
      <vt:lpstr>Code System Type – Internal – Best Practice</vt:lpstr>
      <vt:lpstr>Code System Type – Internal – THO Exception</vt:lpstr>
      <vt:lpstr>Side Note: Example Binding Strength or Example Value Set</vt:lpstr>
      <vt:lpstr>Best Practices – Internal Code System</vt:lpstr>
      <vt:lpstr>Best Practices – Value Set</vt:lpstr>
      <vt:lpstr>Exceptions</vt:lpstr>
      <vt:lpstr>Summary</vt:lpstr>
      <vt:lpstr>Terminology Services Management Group</vt:lpstr>
      <vt:lpstr>PowerPoint Presentation</vt:lpstr>
      <vt:lpstr>Supporting Slides</vt:lpstr>
      <vt:lpstr>UTG</vt:lpstr>
      <vt:lpstr>UTG Characteristics</vt:lpstr>
      <vt:lpstr>UTG Characteristics</vt:lpstr>
      <vt:lpstr>NOT Managed with UTG</vt:lpstr>
      <vt:lpstr>UTG Benefits</vt:lpstr>
      <vt:lpstr>UTG Benefits - 2</vt:lpstr>
      <vt:lpstr>UTG Issues</vt:lpstr>
      <vt:lpstr>UTG Approach</vt:lpstr>
      <vt:lpstr>THO (terminology.hl7.org)</vt:lpstr>
      <vt:lpstr>THO (terminology.hl7.org)</vt:lpstr>
      <vt:lpstr>THO is not</vt:lpstr>
      <vt:lpstr>Avoid this situation!</vt:lpstr>
      <vt:lpstr>Avoid this situation!</vt:lpstr>
      <vt:lpstr>Avoid this situation!</vt:lpstr>
      <vt:lpstr>Poll</vt:lpstr>
      <vt:lpstr>You have a coded element in your Implementation Guide…. </vt:lpstr>
      <vt:lpstr>Ballot Preparation </vt:lpstr>
      <vt:lpstr>IG Publication </vt:lpstr>
      <vt:lpstr>Questions/Discussion</vt:lpstr>
      <vt:lpstr>PowerPoint Presentation</vt:lpstr>
    </vt:vector>
  </TitlesOfParts>
  <Company>Leidos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Case for Terminology ? Group</dc:title>
  <dc:creator>Kreisler, Austin J. [US-US]</dc:creator>
  <cp:lastModifiedBy>Couderc, Carmela (OS/ONC)</cp:lastModifiedBy>
  <cp:revision>32</cp:revision>
  <dcterms:created xsi:type="dcterms:W3CDTF">2021-06-21T20:29:52Z</dcterms:created>
  <dcterms:modified xsi:type="dcterms:W3CDTF">2022-01-12T14:10:49Z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6e4cb662-ad93-42b0-9a5a-9abefecff4c4</vt:lpwstr>
  </property>
  <property fmtid="{D5CDD505-2E9C-101B-9397-08002B2CF9AE}" pid="3" name="bjSaver">
    <vt:lpwstr>LgmZA0QfZpecltWd4IUxvSdMAz+eR0Za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bjLabelHistoryID">
    <vt:lpwstr>{C95FA0D6-51B4-4AFB-BA7B-82B1EEEA6107}</vt:lpwstr>
  </property>
</Properties>
</file>