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8" r:id="rId3"/>
    <p:sldId id="259" r:id="rId4"/>
    <p:sldId id="261" r:id="rId5"/>
    <p:sldId id="260" r:id="rId6"/>
    <p:sldId id="262" r:id="rId7"/>
    <p:sldId id="263" r:id="rId8"/>
    <p:sldId id="256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88C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1BB3E-EF3C-453B-90E4-8F0C91A5F0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C51CB84-EBEC-4556-8400-3F367151B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DFA80D-D604-4709-902F-695F3F7E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61C263-BDBB-4AB9-ABEA-6281AF5183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AA6E5-87E0-463E-BDCE-4AFCBB1C3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34754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F2FC0-B4A7-43D9-B156-F772EBA6FD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630552-E06F-4D51-9BF6-00C91EA629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6B70CF-19B5-42DB-9214-C5686EA4F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88CD71-BEFC-4E21-A99B-64B6F7449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39FB5-AC5F-4AC3-BD69-4228610DC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51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E71A82-EFCD-44EC-9440-EBDB4820C0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444FC2-BB10-43DF-9C2A-1562CF9344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664B57-7B03-4B4A-BDE9-5AD81FE9F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78EC01-4C57-4D2F-956F-A9AF83C6E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1960B9-1E4F-4DFA-8AB7-BB55FE6D4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67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ED0A7E-60CB-4A8C-BEF7-F3B51ED8B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1D82A-C9F6-432A-9D53-1420456DA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BD39A-F2F8-49EF-97E5-28C93549D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560C96-450D-48F5-B2ED-707EAE87B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FB1B3-2B60-41EA-AE18-505F007B7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4207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5533B-455E-41BF-96BB-091EEB4C99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2E342-E19F-4983-9328-7F29F19DA6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4219F-D9B9-48B5-931B-291D4B168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FC5F44-1FC4-48DC-9EDF-697D134A9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FAC28E-16E6-4D32-86BF-0A51244B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22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2EAD95-5BDD-4547-990C-AD434285F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FD46-2496-426D-AFD9-C6222D2778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DB3B1-10D9-4D21-86F8-BDD8E4495A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5C2464-634B-42BA-A2E2-F803F762D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AD0ADC-8AB5-4EFA-96D5-C05913C3E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3BF00E-42BE-43BE-8C10-D4B6D9624F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198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E5B3F3-0571-4068-BEB3-22C794742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0DCF04-CEC8-4231-8AF8-72D5114E7E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3ED38-F0AB-47B2-827F-ACD8FC7D9D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C7C625-C494-4A89-951F-BBD6067A37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E0D968-05FE-4F0D-A170-86468DE91CB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F4FEC5-7379-4803-AA4B-2E1E3EA83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88DDA4E-0E09-445B-8824-8C0447A70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D5D8C-8851-41C4-919D-2EA39FD47A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069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48201-391F-4B5E-8B84-DD965FCFC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720251B-CF4C-4072-933E-866C17D6E4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1B31A3-40CD-4774-A921-E92D48473A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B2AC4DB-D252-48AD-AEFE-74765DA098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248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B82AE6E-5613-41EC-97E5-CB8E0F2F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984906-C612-4F99-8E91-DA7B6D076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0EF89C-C2DA-4D19-8B78-7990CF581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994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D1EC8-4E49-44EE-8A07-19EC7680BA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DB9061-CEF4-44A5-B574-775F1E94D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98ECEC-B23F-4C12-B4E4-5F5B68964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53FEE3-C892-4862-BE65-53C9500EAD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5A07B73-17E7-45BD-AACC-DBE32DA45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3F67F-D513-40CE-9B5F-63623AEA4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580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C57918-E84B-4878-AD75-73D5F638FB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40360A7-B213-4E25-9E09-BE61BF474C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7CFA10A-5EAE-491D-8B4D-A60058DCB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3EFD77-D6F6-4642-8F10-A9D78ADF6D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500FF3-1E4A-451B-95FF-F6BE5CB4E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8A42BD-2E24-4BBD-8FEA-E57AE0FE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96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CAD3F-B87F-4ECC-8E98-1232ADDA86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B795BC-3202-4E4B-91DC-7EA4791D66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76E703-6099-4872-B927-5AA734D3930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D1DC-AF5F-41F2-935A-75CEB15D5E89}" type="datetimeFigureOut">
              <a:rPr lang="en-US" smtClean="0"/>
              <a:t>6/12/2019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97596-5212-4459-9647-2FC023F959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C166D-D037-4F98-B628-DFBC8E11FF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D7A0B-1DEF-4E1A-9EA9-868EB019EB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4682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6440CF63-DF0D-4487-9395-0205E1734E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Integrating Legacy Applications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69DD7C3-1582-413B-8DA5-97E6DD7160C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Jay Lyle, JP Systems</a:t>
            </a:r>
          </a:p>
          <a:p>
            <a:r>
              <a:rPr lang="en-US" dirty="0"/>
              <a:t>Supporting the US Veterans Administration, Knowledge Based Systems</a:t>
            </a:r>
          </a:p>
          <a:p>
            <a:r>
              <a:rPr lang="en-US" dirty="0"/>
              <a:t>12 June 2019</a:t>
            </a:r>
          </a:p>
        </p:txBody>
      </p:sp>
    </p:spTree>
    <p:extLst>
      <p:ext uri="{BB962C8B-B14F-4D97-AF65-F5344CB8AC3E}">
        <p14:creationId xmlns:p14="http://schemas.microsoft.com/office/powerpoint/2010/main" val="175489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B406B0-0A61-480A-8EC5-DEE890E70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Requirements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A3670A-453E-4AA3-913C-5ABA9FD12C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Make the application work. Extensions are fine.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Support future integration.</a:t>
            </a:r>
          </a:p>
        </p:txBody>
      </p:sp>
    </p:spTree>
    <p:extLst>
      <p:ext uri="{BB962C8B-B14F-4D97-AF65-F5344CB8AC3E}">
        <p14:creationId xmlns:p14="http://schemas.microsoft.com/office/powerpoint/2010/main" val="296534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B34B5-1423-4329-A1E9-E1200BE0D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of Requirement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D59101-462F-48BC-910C-2BD9742D4C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won't just stick extensions in the interface tool; we'll also document them in Profiles to support validation, guide future developers, and enable future maintenance and migration efforts.</a:t>
            </a:r>
          </a:p>
          <a:p>
            <a:r>
              <a:rPr lang="en-US" dirty="0"/>
              <a:t> We try to use existing FHIR design wherever possible.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92580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ED12C4-25CD-4B9A-8FDC-2DE21DD84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Questions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B1C6A3-BF68-4294-B709-B26515AA9E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Generally, what are the criteria for extension decisions?</a:t>
            </a:r>
          </a:p>
          <a:p>
            <a:pPr lvl="1"/>
            <a:r>
              <a:rPr lang="en-US" dirty="0"/>
              <a:t>Can it be done in Argonaut Data Query?</a:t>
            </a:r>
          </a:p>
          <a:p>
            <a:pPr lvl="1"/>
            <a:r>
              <a:rPr lang="en-US" dirty="0"/>
              <a:t>Can it be done in FHIR (DSTU2)?</a:t>
            </a:r>
          </a:p>
          <a:p>
            <a:pPr lvl="1"/>
            <a:r>
              <a:rPr lang="en-US" dirty="0"/>
              <a:t>Can it be done in a subsequent release?</a:t>
            </a:r>
          </a:p>
          <a:p>
            <a:pPr lvl="1"/>
            <a:r>
              <a:rPr lang="en-US" dirty="0"/>
              <a:t>How are others implementing it?</a:t>
            </a:r>
          </a:p>
          <a:p>
            <a:pPr lvl="1"/>
            <a:r>
              <a:rPr lang="en-US" dirty="0"/>
              <a:t>Does the environment support it?</a:t>
            </a:r>
          </a:p>
          <a:p>
            <a:r>
              <a:rPr lang="en-US" dirty="0"/>
              <a:t>Specific example: How do we support change tracking?</a:t>
            </a:r>
          </a:p>
          <a:p>
            <a:pPr lvl="1"/>
            <a:r>
              <a:rPr lang="en-US" dirty="0"/>
              <a:t>Provenance or </a:t>
            </a:r>
            <a:r>
              <a:rPr lang="en-US" dirty="0" err="1"/>
              <a:t>AuditEvent</a:t>
            </a:r>
            <a:r>
              <a:rPr lang="en-US" dirty="0"/>
              <a:t>?</a:t>
            </a:r>
          </a:p>
          <a:p>
            <a:pPr lvl="1"/>
            <a:r>
              <a:rPr lang="en-US" dirty="0"/>
              <a:t>How to structure the relationships?</a:t>
            </a:r>
          </a:p>
        </p:txBody>
      </p:sp>
    </p:spTree>
    <p:extLst>
      <p:ext uri="{BB962C8B-B14F-4D97-AF65-F5344CB8AC3E}">
        <p14:creationId xmlns:p14="http://schemas.microsoft.com/office/powerpoint/2010/main" val="18143540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FA069-EB38-40CF-9DA0-EBD7E0655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Related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4A7A94-CC4B-42FF-AD34-31D7C645BB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Validation and verification: who signed an order (not the signature, just the name), when and where; who co-signed; whether a co-signature is needed, etc.</a:t>
            </a:r>
          </a:p>
          <a:p>
            <a:r>
              <a:rPr lang="en-US" dirty="0"/>
              <a:t>Changes: who changed what when, how, why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4470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27D1981C-239F-4C1F-925E-8127CC6A0E1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5514509"/>
              </p:ext>
            </p:extLst>
          </p:nvPr>
        </p:nvGraphicFramePr>
        <p:xfrm>
          <a:off x="522514" y="407988"/>
          <a:ext cx="11318033" cy="604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9875520" imgH="6042817" progId="Excel.Sheet.12">
                  <p:embed/>
                </p:oleObj>
              </mc:Choice>
              <mc:Fallback>
                <p:oleObj name="Worksheet" r:id="rId3" imgW="9875520" imgH="604281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22514" y="407988"/>
                        <a:ext cx="11318033" cy="6042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7075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CFFBB-3A36-4EE7-8591-E947BFD548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Options, with objections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4A2F88-FCAE-4C66-8CCF-C82B560972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Use Provenance for signatures &amp; verifications; </a:t>
            </a:r>
            <a:r>
              <a:rPr lang="en-US" dirty="0" err="1"/>
              <a:t>AuditEvent</a:t>
            </a:r>
            <a:r>
              <a:rPr lang="en-US" dirty="0"/>
              <a:t> for change tracking.</a:t>
            </a:r>
          </a:p>
          <a:p>
            <a:pPr lvl="1"/>
            <a:r>
              <a:rPr lang="en-US" dirty="0"/>
              <a:t>Much discussion ensues on the semantic boundary between these two resources. It doesn’t look clear to me.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Provenance.</a:t>
            </a:r>
          </a:p>
          <a:p>
            <a:pPr lvl="1"/>
            <a:r>
              <a:rPr lang="en-US" dirty="0"/>
              <a:t>No, navigability is wrong.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AuditEvent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That’s wrong, too; same reason.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Harmonize with STU3: </a:t>
            </a:r>
            <a:r>
              <a:rPr lang="en-US" dirty="0" err="1"/>
              <a:t>MedicationRequest</a:t>
            </a:r>
            <a:r>
              <a:rPr lang="en-US" dirty="0"/>
              <a:t> has </a:t>
            </a:r>
            <a:r>
              <a:rPr lang="en-US" dirty="0" err="1"/>
              <a:t>eventHistory</a:t>
            </a:r>
            <a:r>
              <a:rPr lang="en-US" dirty="0"/>
              <a:t> (Provenance).</a:t>
            </a:r>
          </a:p>
          <a:p>
            <a:pPr lvl="1"/>
            <a:r>
              <a:rPr lang="en-US" dirty="0"/>
              <a:t>No: that’s only for prior instances.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Do #4, but use </a:t>
            </a:r>
            <a:r>
              <a:rPr lang="en-US" dirty="0" err="1"/>
              <a:t>AuditEvent</a:t>
            </a:r>
            <a:r>
              <a:rPr lang="en-US" dirty="0"/>
              <a:t> and leave object reference out.</a:t>
            </a:r>
          </a:p>
          <a:p>
            <a:pPr lvl="1"/>
            <a:r>
              <a:rPr lang="en-US" dirty="0"/>
              <a:t>Looks legal, but apparently contrary to design intent.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Leave the change fields out of the </a:t>
            </a:r>
            <a:r>
              <a:rPr lang="en-US" dirty="0" err="1"/>
              <a:t>MedicationOrder</a:t>
            </a:r>
            <a:r>
              <a:rPr lang="en-US" dirty="0"/>
              <a:t> resource; include verbal instructions in the IG on putting the data in the Provenance.</a:t>
            </a:r>
          </a:p>
          <a:p>
            <a:pPr lvl="1"/>
            <a:r>
              <a:rPr lang="en-US" dirty="0"/>
              <a:t>The most correct  way, but unlikely to be implemented.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Make a bunch of extensions. Don’t try to use existing resources.</a:t>
            </a:r>
          </a:p>
          <a:p>
            <a:pPr lvl="1"/>
            <a:r>
              <a:rPr lang="en-US" dirty="0"/>
              <a:t>Breaks the ‘try to use FHIR’ rule.</a:t>
            </a:r>
          </a:p>
        </p:txBody>
      </p:sp>
    </p:spTree>
    <p:extLst>
      <p:ext uri="{BB962C8B-B14F-4D97-AF65-F5344CB8AC3E}">
        <p14:creationId xmlns:p14="http://schemas.microsoft.com/office/powerpoint/2010/main" val="20463775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C305640-22D5-4288-8796-AD64E218FF34}"/>
              </a:ext>
            </a:extLst>
          </p:cNvPr>
          <p:cNvSpPr/>
          <p:nvPr/>
        </p:nvSpPr>
        <p:spPr>
          <a:xfrm>
            <a:off x="2491273" y="419882"/>
            <a:ext cx="3604728" cy="2979962"/>
          </a:xfrm>
          <a:prstGeom prst="rect">
            <a:avLst/>
          </a:prstGeom>
          <a:solidFill>
            <a:srgbClr val="6188C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Medication Order With Changes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9B9BD48-9638-43C1-B7FB-664AC4A45FC2}"/>
              </a:ext>
            </a:extLst>
          </p:cNvPr>
          <p:cNvSpPr/>
          <p:nvPr/>
        </p:nvSpPr>
        <p:spPr>
          <a:xfrm>
            <a:off x="2605547" y="1455579"/>
            <a:ext cx="3323305" cy="1850958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Reference to </a:t>
            </a:r>
            <a:r>
              <a:rPr lang="en-US" dirty="0" err="1"/>
              <a:t>ChangeEvent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26A579-B982-40C0-8DC7-AFE43DA9BE5F}"/>
              </a:ext>
            </a:extLst>
          </p:cNvPr>
          <p:cNvSpPr/>
          <p:nvPr/>
        </p:nvSpPr>
        <p:spPr>
          <a:xfrm>
            <a:off x="2491273" y="3446499"/>
            <a:ext cx="3586065" cy="228366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/>
              <a:t>ChangeEvent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9DE9EB-C222-4124-9E8D-9D0C3418BD21}"/>
              </a:ext>
            </a:extLst>
          </p:cNvPr>
          <p:cNvSpPr/>
          <p:nvPr/>
        </p:nvSpPr>
        <p:spPr>
          <a:xfrm>
            <a:off x="2817844" y="4954561"/>
            <a:ext cx="2920482" cy="5458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Added Number (integer)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035835-E09C-46C3-8B6B-6709D474404D}"/>
              </a:ext>
            </a:extLst>
          </p:cNvPr>
          <p:cNvSpPr/>
          <p:nvPr/>
        </p:nvSpPr>
        <p:spPr>
          <a:xfrm>
            <a:off x="2817844" y="4315413"/>
            <a:ext cx="2920482" cy="545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/>
              <a:t>AuditEvent</a:t>
            </a:r>
            <a:r>
              <a:rPr lang="en-US" dirty="0"/>
              <a:t> (Resource Def)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A734A-A7E2-491C-916A-782DE126F14F}"/>
              </a:ext>
            </a:extLst>
          </p:cNvPr>
          <p:cNvSpPr/>
          <p:nvPr/>
        </p:nvSpPr>
        <p:spPr>
          <a:xfrm>
            <a:off x="275644" y="1660080"/>
            <a:ext cx="1621971" cy="5458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Extension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2AFB93-5B6B-4C25-A675-376447ED84F8}"/>
              </a:ext>
            </a:extLst>
          </p:cNvPr>
          <p:cNvSpPr/>
          <p:nvPr/>
        </p:nvSpPr>
        <p:spPr>
          <a:xfrm>
            <a:off x="275644" y="405882"/>
            <a:ext cx="1621971" cy="545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Core Asset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A258D0-21E6-4024-8D9F-AEE85AF4557B}"/>
              </a:ext>
            </a:extLst>
          </p:cNvPr>
          <p:cNvSpPr/>
          <p:nvPr/>
        </p:nvSpPr>
        <p:spPr>
          <a:xfrm>
            <a:off x="275644" y="1052032"/>
            <a:ext cx="1621971" cy="545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Profile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868F519-EFC9-474A-A806-0B502877D5E0}"/>
              </a:ext>
            </a:extLst>
          </p:cNvPr>
          <p:cNvSpPr/>
          <p:nvPr/>
        </p:nvSpPr>
        <p:spPr>
          <a:xfrm>
            <a:off x="2817844" y="2034854"/>
            <a:ext cx="2920482" cy="113522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Reference to </a:t>
            </a:r>
            <a:r>
              <a:rPr lang="en-US" dirty="0" err="1"/>
              <a:t>ChangeEvent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80CE911-4834-4756-9A35-85968BF67794}"/>
              </a:ext>
            </a:extLst>
          </p:cNvPr>
          <p:cNvSpPr/>
          <p:nvPr/>
        </p:nvSpPr>
        <p:spPr>
          <a:xfrm>
            <a:off x="3303639" y="2556004"/>
            <a:ext cx="1779638" cy="545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Reference (Type)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CA00F6-9C1A-46A1-AD11-53A04F6FEE18}"/>
              </a:ext>
            </a:extLst>
          </p:cNvPr>
          <p:cNvSpPr/>
          <p:nvPr/>
        </p:nvSpPr>
        <p:spPr>
          <a:xfrm>
            <a:off x="6515877" y="5084415"/>
            <a:ext cx="5109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ActivityLogNumberExtension.structuredefinition.xml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A492A4-3F2F-413E-82BC-EA88E6E571C2}"/>
              </a:ext>
            </a:extLst>
          </p:cNvPr>
          <p:cNvSpPr/>
          <p:nvPr/>
        </p:nvSpPr>
        <p:spPr>
          <a:xfrm>
            <a:off x="6515877" y="3766852"/>
            <a:ext cx="4228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ChangeEventProfile.structuredefinition.xml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51DAD74-171D-4106-8EE4-705C0F1EA14E}"/>
              </a:ext>
            </a:extLst>
          </p:cNvPr>
          <p:cNvSpPr/>
          <p:nvPr/>
        </p:nvSpPr>
        <p:spPr>
          <a:xfrm>
            <a:off x="6521706" y="2049925"/>
            <a:ext cx="456195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ChangeEventReference.structuredefinition.xml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2E69934-0CA4-4617-A146-48EF8B3E82AB}"/>
              </a:ext>
            </a:extLst>
          </p:cNvPr>
          <p:cNvSpPr/>
          <p:nvPr/>
        </p:nvSpPr>
        <p:spPr>
          <a:xfrm>
            <a:off x="6521706" y="1555498"/>
            <a:ext cx="54722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ChangeEventReferenceExtension.structuredefinition.xml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3A15BD8-E1DD-4EFF-BCD0-F1CDB7528666}"/>
              </a:ext>
            </a:extLst>
          </p:cNvPr>
          <p:cNvSpPr/>
          <p:nvPr/>
        </p:nvSpPr>
        <p:spPr>
          <a:xfrm>
            <a:off x="6515877" y="984782"/>
            <a:ext cx="5257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MedicationOrderWithChanges.structuredefinition.xml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469772C6-92B2-4A17-8C30-48A7B5623417}"/>
              </a:ext>
            </a:extLst>
          </p:cNvPr>
          <p:cNvSpPr/>
          <p:nvPr/>
        </p:nvSpPr>
        <p:spPr>
          <a:xfrm>
            <a:off x="930605" y="6082786"/>
            <a:ext cx="96460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This works technically, but the </a:t>
            </a:r>
            <a:r>
              <a:rPr lang="en-US" dirty="0" err="1"/>
              <a:t>AuditEvent</a:t>
            </a:r>
            <a:r>
              <a:rPr lang="en-US" dirty="0"/>
              <a:t> is supposed to refer to the resource, so it would be circular.</a:t>
            </a:r>
          </a:p>
        </p:txBody>
      </p:sp>
    </p:spTree>
    <p:extLst>
      <p:ext uri="{BB962C8B-B14F-4D97-AF65-F5344CB8AC3E}">
        <p14:creationId xmlns:p14="http://schemas.microsoft.com/office/powerpoint/2010/main" val="3695143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5C305640-22D5-4288-8796-AD64E218FF34}"/>
              </a:ext>
            </a:extLst>
          </p:cNvPr>
          <p:cNvSpPr/>
          <p:nvPr/>
        </p:nvSpPr>
        <p:spPr>
          <a:xfrm>
            <a:off x="2491273" y="355731"/>
            <a:ext cx="3604727" cy="12075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Medication Order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A26A579-B982-40C0-8DC7-AFE43DA9BE5F}"/>
              </a:ext>
            </a:extLst>
          </p:cNvPr>
          <p:cNvSpPr/>
          <p:nvPr/>
        </p:nvSpPr>
        <p:spPr>
          <a:xfrm>
            <a:off x="2491273" y="1932607"/>
            <a:ext cx="3586065" cy="22754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/>
              <a:t>ChangeEvent</a:t>
            </a:r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CB9DE9EB-C222-4124-9E8D-9D0C3418BD21}"/>
              </a:ext>
            </a:extLst>
          </p:cNvPr>
          <p:cNvSpPr/>
          <p:nvPr/>
        </p:nvSpPr>
        <p:spPr>
          <a:xfrm>
            <a:off x="2817844" y="3360194"/>
            <a:ext cx="2920482" cy="5458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Added Number (integer)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2035835-E09C-46C3-8B6B-6709D474404D}"/>
              </a:ext>
            </a:extLst>
          </p:cNvPr>
          <p:cNvSpPr/>
          <p:nvPr/>
        </p:nvSpPr>
        <p:spPr>
          <a:xfrm>
            <a:off x="2817844" y="2721046"/>
            <a:ext cx="2920482" cy="545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err="1"/>
              <a:t>AuditEvent</a:t>
            </a:r>
            <a:r>
              <a:rPr lang="en-US" dirty="0"/>
              <a:t> (Resource Def)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47A734A-A7E2-491C-916A-782DE126F14F}"/>
              </a:ext>
            </a:extLst>
          </p:cNvPr>
          <p:cNvSpPr/>
          <p:nvPr/>
        </p:nvSpPr>
        <p:spPr>
          <a:xfrm>
            <a:off x="275644" y="1660080"/>
            <a:ext cx="1621971" cy="5458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Extension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2AFB93-5B6B-4C25-A675-376447ED84F8}"/>
              </a:ext>
            </a:extLst>
          </p:cNvPr>
          <p:cNvSpPr/>
          <p:nvPr/>
        </p:nvSpPr>
        <p:spPr>
          <a:xfrm>
            <a:off x="275644" y="405882"/>
            <a:ext cx="1621971" cy="54584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Core Asset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6A258D0-21E6-4024-8D9F-AEE85AF4557B}"/>
              </a:ext>
            </a:extLst>
          </p:cNvPr>
          <p:cNvSpPr/>
          <p:nvPr/>
        </p:nvSpPr>
        <p:spPr>
          <a:xfrm>
            <a:off x="275644" y="1052032"/>
            <a:ext cx="1621971" cy="5458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/>
              <a:t>Profile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ECA00F6-9C1A-46A1-AD11-53A04F6FEE18}"/>
              </a:ext>
            </a:extLst>
          </p:cNvPr>
          <p:cNvSpPr/>
          <p:nvPr/>
        </p:nvSpPr>
        <p:spPr>
          <a:xfrm>
            <a:off x="6403909" y="3448448"/>
            <a:ext cx="51092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ActivityLogNumberExtension.structuredefinition.xml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2A492A4-3F2F-413E-82BC-EA88E6E571C2}"/>
              </a:ext>
            </a:extLst>
          </p:cNvPr>
          <p:cNvSpPr/>
          <p:nvPr/>
        </p:nvSpPr>
        <p:spPr>
          <a:xfrm>
            <a:off x="6515877" y="2205921"/>
            <a:ext cx="42284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ChangeEventProfile.structuredefinition.xml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2622F90-0481-4D07-BC62-7AE207898CD8}"/>
              </a:ext>
            </a:extLst>
          </p:cNvPr>
          <p:cNvSpPr/>
          <p:nvPr/>
        </p:nvSpPr>
        <p:spPr>
          <a:xfrm>
            <a:off x="501397" y="6082786"/>
            <a:ext cx="11197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This is more in line with existing specifications, but is probably not implementable with the current integration engine.</a:t>
            </a:r>
          </a:p>
        </p:txBody>
      </p:sp>
    </p:spTree>
    <p:extLst>
      <p:ext uri="{BB962C8B-B14F-4D97-AF65-F5344CB8AC3E}">
        <p14:creationId xmlns:p14="http://schemas.microsoft.com/office/powerpoint/2010/main" val="309727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1763</TotalTime>
  <Words>462</Words>
  <Application>Microsoft Office PowerPoint</Application>
  <PresentationFormat>Widescreen</PresentationFormat>
  <Paragraphs>77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Microsoft Excel Worksheet</vt:lpstr>
      <vt:lpstr>Integrating Legacy Applications</vt:lpstr>
      <vt:lpstr>Requirements </vt:lpstr>
      <vt:lpstr>Implications of Requirement 2</vt:lpstr>
      <vt:lpstr>Two Questions</vt:lpstr>
      <vt:lpstr>Two Related Requirements</vt:lpstr>
      <vt:lpstr>PowerPoint Presentation</vt:lpstr>
      <vt:lpstr>Options, with objections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Lyle</dc:creator>
  <cp:lastModifiedBy>Jay Lyle</cp:lastModifiedBy>
  <cp:revision>23</cp:revision>
  <dcterms:created xsi:type="dcterms:W3CDTF">2019-06-10T17:29:39Z</dcterms:created>
  <dcterms:modified xsi:type="dcterms:W3CDTF">2019-06-12T22:08:20Z</dcterms:modified>
</cp:coreProperties>
</file>