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51" r:id="rId2"/>
    <p:sldId id="455" r:id="rId3"/>
    <p:sldId id="456" r:id="rId4"/>
    <p:sldId id="439" r:id="rId5"/>
    <p:sldId id="457" r:id="rId6"/>
    <p:sldId id="460" r:id="rId7"/>
    <p:sldId id="351" r:id="rId8"/>
    <p:sldId id="437" r:id="rId9"/>
    <p:sldId id="438" r:id="rId10"/>
    <p:sldId id="336" r:id="rId11"/>
    <p:sldId id="352" r:id="rId12"/>
    <p:sldId id="470" r:id="rId13"/>
    <p:sldId id="353" r:id="rId14"/>
    <p:sldId id="354" r:id="rId15"/>
    <p:sldId id="304" r:id="rId16"/>
    <p:sldId id="306" r:id="rId17"/>
    <p:sldId id="307" r:id="rId18"/>
    <p:sldId id="416" r:id="rId19"/>
    <p:sldId id="387" r:id="rId20"/>
    <p:sldId id="337" r:id="rId21"/>
    <p:sldId id="419" r:id="rId22"/>
    <p:sldId id="381" r:id="rId23"/>
    <p:sldId id="389" r:id="rId24"/>
    <p:sldId id="338" r:id="rId25"/>
    <p:sldId id="462" r:id="rId26"/>
    <p:sldId id="382" r:id="rId27"/>
    <p:sldId id="418" r:id="rId28"/>
    <p:sldId id="385" r:id="rId29"/>
    <p:sldId id="359" r:id="rId30"/>
    <p:sldId id="386" r:id="rId31"/>
    <p:sldId id="383" r:id="rId32"/>
    <p:sldId id="466" r:id="rId33"/>
    <p:sldId id="463" r:id="rId34"/>
    <p:sldId id="433" r:id="rId35"/>
    <p:sldId id="467" r:id="rId36"/>
    <p:sldId id="420" r:id="rId37"/>
    <p:sldId id="421" r:id="rId38"/>
    <p:sldId id="424" r:id="rId39"/>
    <p:sldId id="422" r:id="rId40"/>
    <p:sldId id="423" r:id="rId41"/>
    <p:sldId id="425" r:id="rId42"/>
    <p:sldId id="426" r:id="rId43"/>
    <p:sldId id="468" r:id="rId44"/>
    <p:sldId id="469" r:id="rId45"/>
    <p:sldId id="450" r:id="rId46"/>
    <p:sldId id="427" r:id="rId47"/>
    <p:sldId id="371" r:id="rId48"/>
    <p:sldId id="417" r:id="rId49"/>
    <p:sldId id="370" r:id="rId50"/>
    <p:sldId id="434" r:id="rId51"/>
    <p:sldId id="310" r:id="rId52"/>
    <p:sldId id="364" r:id="rId53"/>
    <p:sldId id="376" r:id="rId54"/>
    <p:sldId id="377" r:id="rId55"/>
    <p:sldId id="378" r:id="rId56"/>
    <p:sldId id="379" r:id="rId57"/>
    <p:sldId id="375" r:id="rId58"/>
    <p:sldId id="372" r:id="rId59"/>
    <p:sldId id="373" r:id="rId60"/>
    <p:sldId id="374" r:id="rId6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/>
    <p:restoredTop sz="94663"/>
  </p:normalViewPr>
  <p:slideViewPr>
    <p:cSldViewPr snapToGrid="0" snapToObjects="1">
      <p:cViewPr varScale="1">
        <p:scale>
          <a:sx n="154" d="100"/>
          <a:sy n="154" d="100"/>
        </p:scale>
        <p:origin x="192" y="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9/15/21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9/15/21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2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8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88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13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9/15/21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8519" y="3137003"/>
            <a:ext cx="2299496" cy="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13832" y="2842625"/>
            <a:ext cx="76996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350"/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4644583"/>
            <a:ext cx="62865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67544" y="1167594"/>
            <a:ext cx="8352928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HL7 Internatio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627534"/>
            <a:ext cx="6624736" cy="194421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100393" y="4288319"/>
            <a:ext cx="792088" cy="59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404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6966000" cy="864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468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876620" y="4174495"/>
            <a:ext cx="1008112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108A-7415-F748-BC28-935EE8FA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76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9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8228883" cy="2929042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9/15/21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dition?code:text=angin" TargetMode="External"/><Relationship Id="rId2" Type="http://schemas.openxmlformats.org/officeDocument/2006/relationships/hyperlink" Target="http://hapi.fhir.org/baseR4/Condition?code:text=angin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api.fhir.org/baseR4/Condition?severity:not=255604002" TargetMode="External"/><Relationship Id="rId4" Type="http://schemas.openxmlformats.org/officeDocument/2006/relationships/hyperlink" Target="http://hapi.fhir.org/baseR4/AllergyIntolerance?code:text=ibuprof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ValueSet/upper-respiratory-infection/$expand" TargetMode="External"/><Relationship Id="rId2" Type="http://schemas.openxmlformats.org/officeDocument/2006/relationships/hyperlink" Target="https://fhir.hausamconsulting.com/r4/ValueSet/upper-respiratory-infec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est.fhir.org/r3/Condition?code:in=http://hl7.org/fhir/ValueSet/condition-code" TargetMode="External"/><Relationship Id="rId4" Type="http://schemas.openxmlformats.org/officeDocument/2006/relationships/hyperlink" Target="https://fhir.hausamconsulting.com/r4/Condition?code:in=http%3A%2F%2Ffhir.hausamconsulting.com%2FbaseR4%2FValueSet%2Fupper-respiratory-infec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Condition?code:above=http://snomed.info/sct|1481000119100" TargetMode="External"/><Relationship Id="rId2" Type="http://schemas.openxmlformats.org/officeDocument/2006/relationships/hyperlink" Target="https://fhir.hausamconsulting.com/r4/Condition?code:below=http://snomed.info/sct|73211009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deed.en_GB" TargetMode="External"/><Relationship Id="rId2" Type="http://schemas.openxmlformats.org/officeDocument/2006/relationships/hyperlink" Target="https://github.com/FHIR/documents/blob/master/presentations/2020-11%20Webinars/FHIR%20Terminology%20-%20Part%202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ValueSet/procedure-category/$expand" TargetMode="External"/><Relationship Id="rId2" Type="http://schemas.openxmlformats.org/officeDocument/2006/relationships/hyperlink" Target="https://fhir.hausamconsulting.com/r4/ValueSet/procedure-category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ValueSet/observation-category" TargetMode="External"/><Relationship Id="rId2" Type="http://schemas.openxmlformats.org/officeDocument/2006/relationships/hyperlink" Target="http://test.fhir.org/r3/ValueSet/condition-categor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hir.hausamconsulting.com/r4/ValueSet/route-codes/$expand" TargetMode="External"/><Relationship Id="rId5" Type="http://schemas.openxmlformats.org/officeDocument/2006/relationships/hyperlink" Target="https://fhir.hausamconsulting.com/r4/ValueSet/route-codes" TargetMode="External"/><Relationship Id="rId4" Type="http://schemas.openxmlformats.org/officeDocument/2006/relationships/hyperlink" Target="http://hapi.fhir.org/baseR4/ValueSet/observation-category/$expan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/CodeSystem/$validate-code?system=http://snomed.info/sct&amp;code=233604007&amp;_format=json&amp;_pretty=true" TargetMode="External"/><Relationship Id="rId2" Type="http://schemas.openxmlformats.org/officeDocument/2006/relationships/hyperlink" Target="http://hapi.fhir.org/baseR4/ValueSet/$validate-code?url=http://hl7.org/fhir/ValueSet/condition-category&amp;system=http://terminology.hl7.org/CodeSystem/condition-category&amp;code=problem-list-item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4/CodeSystem/$lookup?system=http://snomed.info/sct&amp;code=233604007" TargetMode="External"/><Relationship Id="rId2" Type="http://schemas.openxmlformats.org/officeDocument/2006/relationships/hyperlink" Target="https://fhir.hausamconsulting.com/r4/CodeSystem/$lookup?system=http://snomed.info/sct&amp;code=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CodeSystem/$lookup?system=http://snomed.info/sct&amp;code=233604007&amp;_format=json&amp;_pretty=tru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CodeSystem/$subsumes?system=http://snomed.info/sct&amp;codeA=235856003&amp;codeB=3738000" TargetMode="External"/><Relationship Id="rId2" Type="http://schemas.openxmlformats.org/officeDocument/2006/relationships/hyperlink" Target="https://fhir.hausamconsulting.com/r4/CodeSystem/$subsumes?system=http://snomed.info/sct&amp;codeA=3738000&amp;codeB=23585600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hir.hausamconsulting.com/r4/CodeSystem/$subsumes?system=http://snomed.info/sct&amp;codeA=83072009&amp;codeB=373800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ceptMap/50293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ts.patientsfirst.org.nz/RestService.svc/Terminz/ConceptMap?source=http://hl7.org/fhir/ValueSet/address-use&amp;target=http://hl7.org/fhir/ValueSet/v3-AddressUse" TargetMode="External"/><Relationship Id="rId5" Type="http://schemas.openxmlformats.org/officeDocument/2006/relationships/hyperlink" Target="http://hapi.fhir.org/baseR4/CodeSystem?url=urn:uuid:65802352-0507-41da-bc6d-0672995af417" TargetMode="External"/><Relationship Id="rId4" Type="http://schemas.openxmlformats.org/officeDocument/2006/relationships/hyperlink" Target="http://hapi.fhir.org/baseR4/CodeSystem?url=urn:uuid:6b15b79f-10f4-48c6-a343-79066121b86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ceptMap/$translate?system=urn:uuid:6b15b79f-10f4-48c6-a343-79066121b86b&amp;code=contended&amp;source=urn:uuid:6b15b79f-10f4-48c6-a343-79066121b86b&amp;target=urn:uuid:65802352-0507-41da-bc6d-0672995af417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z.azurewebsites.net/fhir/ConceptMap?source=http://hl7.org/fhir/ValueSet/address-use&amp;target=http://terminology.hl7.org/ValueSet/v3-AddressUse&amp;_format=json&amp;_pretty=true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z.azurewebsites.net/fhir/ConceptMap/$translate?system=http://hl7.org/fhir/address-use&amp;code=home&amp;source=http://hl7.org/fhir/ValueSet/address-use&amp;target=http://terminology.hl7.org/ValueSet/v3-AddressUse&amp;_format=json&amp;_pretty=true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http.html#transaction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fhir.hausamconsulting.com/r4/ValueSet/route-codes/$expand?filter=intra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" TargetMode="External"/><Relationship Id="rId2" Type="http://schemas.openxmlformats.org/officeDocument/2006/relationships/hyperlink" Target="http://tx.fhir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4.ontoserver.csiro.au/fhir" TargetMode="External"/><Relationship Id="rId5" Type="http://schemas.openxmlformats.org/officeDocument/2006/relationships/hyperlink" Target="https://stu3.ontoserver.csiro.au/fhir" TargetMode="External"/><Relationship Id="rId4" Type="http://schemas.openxmlformats.org/officeDocument/2006/relationships/hyperlink" Target="https://ontoserver.csiro.a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" TargetMode="External"/><Relationship Id="rId2" Type="http://schemas.openxmlformats.org/officeDocument/2006/relationships/hyperlink" Target="https://cts.nlm.nih.gov/fhi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hl7.org/display/FHIR/Public+Test+Server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linfhir.com/valuesetCreator.html" TargetMode="External"/><Relationship Id="rId2" Type="http://schemas.openxmlformats.org/officeDocument/2006/relationships/hyperlink" Target="http://clinfhir.com/codeSystem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etpostman.com/" TargetMode="External"/><Relationship Id="rId4" Type="http://schemas.openxmlformats.org/officeDocument/2006/relationships/hyperlink" Target="http://clinfhir.com/query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ntoserver.csiro.au/vstool" TargetMode="External"/><Relationship Id="rId2" Type="http://schemas.openxmlformats.org/officeDocument/2006/relationships/hyperlink" Target="http://ontoserver.csiro.au/shrim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althintersections.com.au/FhirServer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ausamconsulting.com" TargetMode="External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snomedct.html#implicit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4/ValueSet/$expand?url=http%3A%2F%2Fsnomed.info%2Fsct%3Ffhir_vs%3Disa%2F233604007" TargetMode="External"/><Relationship Id="rId2" Type="http://schemas.openxmlformats.org/officeDocument/2006/relationships/hyperlink" Target="https://r4.ontoserver.csiro.au/fhir/ValueSet/$expand?url=http%3A%2F%2Fsnomed.info%2Fsct%3Ffhir_vs=isa%2F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ValueSet/$expand?url=http%3A%2F%2Fsnomed.info%2Fsct%3Ffhir_vs=isa%2F233604007&amp;_format=json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Observation?code=3141-9" TargetMode="External"/><Relationship Id="rId2" Type="http://schemas.openxmlformats.org/officeDocument/2006/relationships/hyperlink" Target="https://fhir.hausamconsulting.com/r4/Condition?code=http%3A%2F%2Fsnomed.info%2Fsct|38341003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AllergyIntolerance?code=%7Callergy4387" TargetMode="External"/><Relationship Id="rId2" Type="http://schemas.openxmlformats.org/officeDocument/2006/relationships/hyperlink" Target="http://hapi.fhir.org/baseR4/AllergyIntolerance?code=http%3A%2F%2Fsnomed.info%2Fsct%7C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616E-F8D3-3B42-BCAD-971522D05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Understanding and Using Terminology in </a:t>
            </a:r>
            <a:r>
              <a:rPr lang="en-US" dirty="0"/>
              <a:t>HL7</a:t>
            </a:r>
            <a:r>
              <a:rPr lang="en-US" baseline="30000" dirty="0"/>
              <a:t>®</a:t>
            </a:r>
            <a:r>
              <a:rPr lang="en-US" dirty="0"/>
              <a:t> FHIR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A92B-043F-4445-A012-E550D1324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099" y="3721208"/>
            <a:ext cx="4729161" cy="412750"/>
          </a:xfrm>
        </p:spPr>
        <p:txBody>
          <a:bodyPr/>
          <a:lstStyle/>
          <a:p>
            <a:r>
              <a:rPr lang="en-US" dirty="0"/>
              <a:t>Rob Hausam MD</a:t>
            </a:r>
          </a:p>
          <a:p>
            <a:r>
              <a:rPr lang="en-US" dirty="0"/>
              <a:t>HL7 FHIR </a:t>
            </a:r>
            <a:r>
              <a:rPr lang="en-US" dirty="0" err="1"/>
              <a:t>Connectathon</a:t>
            </a:r>
            <a:r>
              <a:rPr lang="en-US" dirty="0"/>
              <a:t> 28</a:t>
            </a:r>
            <a:br>
              <a:rPr lang="en-US" dirty="0"/>
            </a:br>
            <a:r>
              <a:rPr lang="en-US" dirty="0"/>
              <a:t>Q&amp;A on Implementing and Using FHIR Terminology and Terminology Services</a:t>
            </a:r>
            <a:br>
              <a:rPr lang="en-US" dirty="0"/>
            </a:br>
            <a:r>
              <a:rPr lang="en-US" dirty="0"/>
              <a:t>Part 2 – Searching and Services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8F07-F27A-154F-B666-A710E361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04765-DE8A-D541-BF05-A0DEDC59E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2"/>
            <a:ext cx="3304273" cy="242085"/>
          </a:xfrm>
        </p:spPr>
        <p:txBody>
          <a:bodyPr/>
          <a:lstStyle/>
          <a:p>
            <a:r>
              <a:rPr lang="en-US" dirty="0"/>
              <a:t>2021-05-17, 2021-09-15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Search on </a:t>
            </a:r>
            <a:r>
              <a:rPr lang="en-CA" dirty="0" err="1">
                <a:ea typeface="+mn-ea"/>
                <a:cs typeface="+mn-cs"/>
              </a:rPr>
              <a:t>CodeableConcept.text</a:t>
            </a:r>
            <a:r>
              <a:rPr lang="en-CA" dirty="0">
                <a:ea typeface="+mn-ea"/>
                <a:cs typeface="+mn-cs"/>
              </a:rPr>
              <a:t> or </a:t>
            </a:r>
            <a:r>
              <a:rPr lang="en-CA" dirty="0" err="1"/>
              <a:t>Coding.display</a:t>
            </a:r>
            <a:r>
              <a:rPr lang="en-CA" dirty="0"/>
              <a:t> or </a:t>
            </a:r>
            <a:r>
              <a:rPr lang="en-CA" dirty="0" err="1"/>
              <a:t>Identifier.type.text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text</a:t>
            </a:r>
          </a:p>
          <a:p>
            <a:pPr lvl="2"/>
            <a:r>
              <a:rPr lang="en-CA" dirty="0">
                <a:hlinkClick r:id="rId2"/>
              </a:rPr>
              <a:t>http://hapi.fhir.org/baseR4/Condition?code:text=angina</a:t>
            </a:r>
            <a:endParaRPr lang="en-CA" dirty="0"/>
          </a:p>
          <a:p>
            <a:pPr lvl="2"/>
            <a:r>
              <a:rPr lang="en-CA" dirty="0">
                <a:hlinkClick r:id="rId3"/>
              </a:rPr>
              <a:t>http://hapi.fhir.org/baseR4/Condition?code:text=angin</a:t>
            </a:r>
            <a:endParaRPr lang="en-CA" dirty="0"/>
          </a:p>
          <a:p>
            <a:pPr lvl="2"/>
            <a:r>
              <a:rPr lang="en-CA" dirty="0">
                <a:hlinkClick r:id="rId4"/>
              </a:rPr>
              <a:t>http://hapi.fhir.org/baseR4/AllergyIntolerance?code:text=ibuprofen</a:t>
            </a:r>
            <a:endParaRPr lang="en-CA" dirty="0"/>
          </a:p>
          <a:p>
            <a:pPr lvl="1"/>
            <a:r>
              <a:rPr lang="en-CA" dirty="0">
                <a:ea typeface="+mn-ea"/>
                <a:cs typeface="+mn-cs"/>
              </a:rPr>
              <a:t>Exclude resources that match based on token: </a:t>
            </a:r>
            <a:r>
              <a:rPr lang="en-CA" b="1" dirty="0">
                <a:ea typeface="+mn-ea"/>
                <a:cs typeface="+mn-cs"/>
              </a:rPr>
              <a:t>not</a:t>
            </a:r>
          </a:p>
          <a:p>
            <a:pPr lvl="2"/>
            <a:r>
              <a:rPr lang="en-CA" dirty="0">
                <a:hlinkClick r:id="rId5"/>
              </a:rPr>
              <a:t>http://hapi.fhir.org/baseR4/Condition?severity:not=255604002</a:t>
            </a:r>
            <a:endParaRPr lang="en-CA" dirty="0"/>
          </a:p>
          <a:p>
            <a:pPr lvl="3"/>
            <a:r>
              <a:rPr lang="en-US" dirty="0"/>
              <a:t>255604002 = “Mild”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67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Value Set-based Modifiers</a:t>
            </a:r>
          </a:p>
          <a:p>
            <a:pPr lvl="1"/>
            <a:r>
              <a:rPr lang="en-CA" dirty="0" err="1">
                <a:ea typeface="+mn-ea"/>
                <a:cs typeface="+mn-cs"/>
              </a:rPr>
              <a:t>ValueSet</a:t>
            </a:r>
            <a:r>
              <a:rPr lang="en-CA" dirty="0">
                <a:ea typeface="+mn-ea"/>
                <a:cs typeface="+mn-cs"/>
              </a:rPr>
              <a:t> used in example</a:t>
            </a:r>
          </a:p>
          <a:p>
            <a:pPr lvl="2"/>
            <a:r>
              <a:rPr lang="en-CA" dirty="0">
                <a:hlinkClick r:id="rId2"/>
              </a:rPr>
              <a:t>https://fhir.hausamconsulting.com/r4/ValueSet/upper-respiratory-infection</a:t>
            </a:r>
            <a:endParaRPr lang="en-CA" dirty="0"/>
          </a:p>
          <a:p>
            <a:pPr lvl="2"/>
            <a:r>
              <a:rPr lang="en-CA" dirty="0">
                <a:ea typeface="+mn-ea"/>
                <a:cs typeface="+mn-cs"/>
                <a:hlinkClick r:id="rId3"/>
              </a:rPr>
              <a:t>https://fhir.hausamconsulting.com/r4/ValueSet/upper-respiratory-infection/$expand</a:t>
            </a:r>
            <a:endParaRPr lang="en-CA" dirty="0">
              <a:ea typeface="+mn-ea"/>
              <a:cs typeface="+mn-cs"/>
            </a:endParaRPr>
          </a:p>
          <a:p>
            <a:pPr lvl="1"/>
            <a:r>
              <a:rPr lang="en-CA" dirty="0">
                <a:ea typeface="+mn-ea"/>
                <a:cs typeface="+mn-cs"/>
              </a:rPr>
              <a:t>Code in value set: </a:t>
            </a:r>
            <a:r>
              <a:rPr lang="en-CA" b="1" dirty="0">
                <a:ea typeface="+mn-ea"/>
                <a:cs typeface="+mn-cs"/>
              </a:rPr>
              <a:t>in</a:t>
            </a:r>
          </a:p>
          <a:p>
            <a:pPr lvl="2"/>
            <a:r>
              <a:rPr lang="en-CA" dirty="0">
                <a:hlinkClick r:id="rId4"/>
              </a:rPr>
              <a:t>https://fhir.hausamconsulting.com/r4/Condition?code:in=http%3A%2F%2Ffhir.hausamconsulting.com%2FbaseR4%2FValueSet%2Fupper-respiratory-infection</a:t>
            </a:r>
            <a:endParaRPr lang="en-CA" dirty="0">
              <a:ea typeface="+mn-ea"/>
              <a:cs typeface="+mn-cs"/>
              <a:hlinkClick r:id="rId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06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Value Set-based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not in value set: </a:t>
            </a:r>
            <a:r>
              <a:rPr lang="en-CA" b="1" dirty="0">
                <a:ea typeface="+mn-ea"/>
                <a:cs typeface="+mn-cs"/>
              </a:rPr>
              <a:t>not-in</a:t>
            </a:r>
            <a:endParaRPr lang="en-CA" dirty="0">
              <a:ea typeface="+mn-ea"/>
              <a:cs typeface="+mn-cs"/>
            </a:endParaRPr>
          </a:p>
          <a:p>
            <a:pPr lvl="2"/>
            <a:r>
              <a:rPr lang="en-GB" dirty="0"/>
              <a:t>https://</a:t>
            </a:r>
            <a:r>
              <a:rPr lang="en-GB" dirty="0" err="1"/>
              <a:t>fhir.hausamconsulting.com</a:t>
            </a:r>
            <a:r>
              <a:rPr lang="en-GB" dirty="0"/>
              <a:t>/r4/Condition?code:not-in=http%3A%2F%2Ffhir.hausamconsulting.com%2FbaseR4%2FValueSet%2Fupper-respiratory-infection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[unable to test ‘not-in’ with current HAPI and other server implementations]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8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 err="1"/>
              <a:t>Subsumption</a:t>
            </a:r>
            <a:r>
              <a:rPr lang="en-CA" dirty="0"/>
              <a:t>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in a resource </a:t>
            </a:r>
            <a:r>
              <a:rPr lang="en-CA" dirty="0"/>
              <a:t>subsumes the specified search code (e.g. is-a* relationship)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below “Diabetes mellitus” (</a:t>
            </a:r>
            <a:r>
              <a:rPr lang="en-CA" sz="1800" b="1" dirty="0"/>
              <a:t>73211009</a:t>
            </a:r>
            <a:r>
              <a:rPr lang="en-CA" b="1" dirty="0">
                <a:ea typeface="+mn-ea"/>
                <a:cs typeface="+mn-cs"/>
              </a:rPr>
              <a:t>)</a:t>
            </a:r>
          </a:p>
          <a:p>
            <a:pPr lvl="2"/>
            <a:r>
              <a:rPr lang="en-CA" dirty="0">
                <a:hlinkClick r:id="rId2"/>
              </a:rPr>
              <a:t>https://fhir.hausamconsulting.com/r4/Condition?code:below=http://snomed.info/sct|73211009</a:t>
            </a:r>
            <a:endParaRPr lang="en-CA" dirty="0">
              <a:ea typeface="+mn-ea"/>
              <a:cs typeface="+mn-cs"/>
            </a:endParaRPr>
          </a:p>
          <a:p>
            <a:pPr lvl="1"/>
            <a:r>
              <a:rPr lang="en-CA" dirty="0"/>
              <a:t>Code in a resource is subsumed by the specified search code (e.g. is-a* relationship): </a:t>
            </a:r>
            <a:r>
              <a:rPr lang="en-CA" b="1" dirty="0"/>
              <a:t>above “Diabetes mellitus type 2 without retinopathy” (1481000119100)</a:t>
            </a:r>
          </a:p>
          <a:p>
            <a:pPr lvl="2"/>
            <a:r>
              <a:rPr lang="en-CA" dirty="0">
                <a:hlinkClick r:id="rId3"/>
              </a:rPr>
              <a:t>https://fhir.hausamconsulting.com/r4/Condition?code:above=http://snomed.info/sct|1481000119100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221942" y="4703269"/>
            <a:ext cx="47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*’is-a’ relationship includes the code itself</a:t>
            </a:r>
          </a:p>
        </p:txBody>
      </p:sp>
    </p:spTree>
    <p:extLst>
      <p:ext uri="{BB962C8B-B14F-4D97-AF65-F5344CB8AC3E}">
        <p14:creationId xmlns:p14="http://schemas.microsoft.com/office/powerpoint/2010/main" val="73102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4A823-B5C7-234E-A145-5ABF1AED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1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There’s a lot of complexity here:</a:t>
            </a:r>
          </a:p>
          <a:p>
            <a:pPr lvl="1"/>
            <a:r>
              <a:rPr lang="en-AU"/>
              <a:t>Code Systems</a:t>
            </a:r>
          </a:p>
          <a:p>
            <a:pPr lvl="1"/>
            <a:r>
              <a:rPr lang="en-AU"/>
              <a:t>Value Sets </a:t>
            </a:r>
          </a:p>
          <a:p>
            <a:pPr lvl="1"/>
            <a:r>
              <a:rPr lang="en-AU"/>
              <a:t>Bindings</a:t>
            </a:r>
          </a:p>
          <a:p>
            <a:r>
              <a:rPr lang="en-AU"/>
              <a:t>Many (or most) applications are much simpler</a:t>
            </a:r>
          </a:p>
          <a:p>
            <a:pPr lvl="1"/>
            <a:r>
              <a:rPr lang="en-AU"/>
              <a:t>List of codes and displays in some table structure</a:t>
            </a:r>
          </a:p>
          <a:p>
            <a:pPr lvl="1"/>
            <a:r>
              <a:rPr lang="en-AU"/>
              <a:t>This is a known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14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Delegate the complexity to specialist software</a:t>
            </a:r>
          </a:p>
          <a:p>
            <a:r>
              <a:rPr lang="en-AU"/>
              <a:t>Provide a set of services that do what applications need</a:t>
            </a:r>
          </a:p>
          <a:p>
            <a:r>
              <a:rPr lang="en-AU"/>
              <a:t>It becomes easy to write applications that do terminology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31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Give me a list of codes</a:t>
            </a:r>
          </a:p>
          <a:p>
            <a:pPr lvl="1"/>
            <a:r>
              <a:rPr lang="en-AU"/>
              <a:t>e.g., to populate my dropdown list </a:t>
            </a:r>
          </a:p>
          <a:p>
            <a:r>
              <a:rPr lang="en-AU"/>
              <a:t>Is this code valid?</a:t>
            </a:r>
          </a:p>
          <a:p>
            <a:pPr lvl="1"/>
            <a:r>
              <a:rPr lang="en-AU"/>
              <a:t>e.g., is the code that I received from an outside source a member of the required value set?</a:t>
            </a:r>
          </a:p>
          <a:p>
            <a:r>
              <a:rPr lang="en-AU"/>
              <a:t>How do I display a code?</a:t>
            </a:r>
          </a:p>
          <a:p>
            <a:pPr lvl="1"/>
            <a:r>
              <a:rPr lang="en-AU"/>
              <a:t>e.g., I need to show the preferred display term for my application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85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Translate this code to a different code system</a:t>
            </a:r>
          </a:p>
          <a:p>
            <a:pPr lvl="1"/>
            <a:r>
              <a:rPr lang="en-AU"/>
              <a:t>e.g., I coded the diagnosis in SNOMED CT and now I need to submit the claim in ICD-10</a:t>
            </a:r>
          </a:p>
          <a:p>
            <a:r>
              <a:rPr lang="en-AU"/>
              <a:t>Integrate terminology search into my application</a:t>
            </a:r>
          </a:p>
          <a:p>
            <a:pPr lvl="1"/>
            <a:r>
              <a:rPr lang="en-AU"/>
              <a:t>e.g., my type-ahead search to enter data into the allergy list needs the value set expansion for the list of codes that should be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9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Terminology Service Operations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005840"/>
            <a:ext cx="4114800" cy="3468688"/>
          </a:xfrm>
        </p:spPr>
        <p:txBody>
          <a:bodyPr/>
          <a:lstStyle/>
          <a:p>
            <a:r>
              <a:rPr lang="en-AU" dirty="0" err="1"/>
              <a:t>ValueSet</a:t>
            </a:r>
            <a:endParaRPr lang="en-AU" dirty="0"/>
          </a:p>
          <a:p>
            <a:pPr lvl="1"/>
            <a:r>
              <a:rPr lang="en-AU" dirty="0"/>
              <a:t>$expand </a:t>
            </a:r>
          </a:p>
          <a:p>
            <a:pPr lvl="1"/>
            <a:r>
              <a:rPr lang="en-AU" dirty="0"/>
              <a:t>$validate-code</a:t>
            </a:r>
          </a:p>
          <a:p>
            <a:r>
              <a:rPr lang="en-AU" dirty="0" err="1"/>
              <a:t>CodeSystem</a:t>
            </a:r>
            <a:endParaRPr lang="en-AU" dirty="0"/>
          </a:p>
          <a:p>
            <a:pPr lvl="1"/>
            <a:r>
              <a:rPr lang="en-AU" dirty="0"/>
              <a:t>$lookup</a:t>
            </a:r>
          </a:p>
          <a:p>
            <a:pPr lvl="1"/>
            <a:r>
              <a:rPr lang="en-AU" dirty="0"/>
              <a:t>$subsumes</a:t>
            </a:r>
          </a:p>
          <a:p>
            <a:pPr lvl="1"/>
            <a:r>
              <a:rPr lang="en-AU" dirty="0"/>
              <a:t>$find-matches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$validate-code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29200" y="1005840"/>
            <a:ext cx="4114800" cy="3468688"/>
          </a:xfrm>
        </p:spPr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  <a:p>
            <a:pPr lvl="1"/>
            <a:r>
              <a:rPr lang="en-AU" dirty="0"/>
              <a:t>$translate</a:t>
            </a:r>
          </a:p>
          <a:p>
            <a:pPr lvl="1"/>
            <a:r>
              <a:rPr lang="en-AU" dirty="0"/>
              <a:t>$closure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E6B79-EAF1-F645-99AF-F2A8454A7B60}"/>
              </a:ext>
            </a:extLst>
          </p:cNvPr>
          <p:cNvSpPr txBox="1"/>
          <p:nvPr/>
        </p:nvSpPr>
        <p:spPr>
          <a:xfrm>
            <a:off x="4689373" y="3631990"/>
            <a:ext cx="384381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Operation was already included in </a:t>
            </a:r>
            <a:r>
              <a:rPr lang="en-US" dirty="0" err="1">
                <a:solidFill>
                  <a:srgbClr val="FF0000"/>
                </a:solidFill>
              </a:rPr>
              <a:t>ValueSet</a:t>
            </a:r>
            <a:r>
              <a:rPr lang="en-US" dirty="0">
                <a:solidFill>
                  <a:srgbClr val="FF0000"/>
                </a:solidFill>
              </a:rPr>
              <a:t>, but is also a new addition for </a:t>
            </a:r>
            <a:r>
              <a:rPr lang="en-US" dirty="0" err="1">
                <a:solidFill>
                  <a:srgbClr val="FF0000"/>
                </a:solidFill>
              </a:rPr>
              <a:t>CodeSystem</a:t>
            </a:r>
            <a:r>
              <a:rPr lang="en-US" dirty="0">
                <a:solidFill>
                  <a:srgbClr val="FF0000"/>
                </a:solidFill>
              </a:rPr>
              <a:t> in R4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81E180-AFA6-7F47-99DC-4B625B41262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3561907" y="4093655"/>
            <a:ext cx="1127466" cy="7040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541852-E3F4-9145-874D-EE02DCDAF840}"/>
              </a:ext>
            </a:extLst>
          </p:cNvPr>
          <p:cNvSpPr txBox="1"/>
          <p:nvPr/>
        </p:nvSpPr>
        <p:spPr>
          <a:xfrm>
            <a:off x="4714141" y="2842427"/>
            <a:ext cx="38438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Renamed in R4 – previously $compose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8476BB-9825-6A41-BA63-0AF9B9C01858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3434316" y="3165593"/>
            <a:ext cx="1279825" cy="1087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614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This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Can be downloaded here:</a:t>
            </a:r>
          </a:p>
          <a:p>
            <a:pPr lvl="1"/>
            <a:r>
              <a:rPr lang="en-US" sz="1800" dirty="0">
                <a:hlinkClick r:id="rId2"/>
              </a:rPr>
              <a:t>https://github.com</a:t>
            </a:r>
            <a:r>
              <a:rPr lang="en-US" sz="1800">
                <a:hlinkClick r:id="rId2"/>
              </a:rPr>
              <a:t>/FHIR/documents/blob/master/presentations/2020-11%20Webinars/FHIR%20Terminology%20-%20Part%202.pptx</a:t>
            </a:r>
            <a:endParaRPr lang="en-US" sz="1800" dirty="0"/>
          </a:p>
          <a:p>
            <a:pPr lvl="0"/>
            <a:r>
              <a:rPr lang="en-US" noProof="0" dirty="0"/>
              <a:t>Is licensed for use under the Creative Commons, specifically:</a:t>
            </a:r>
          </a:p>
          <a:p>
            <a:pPr lvl="1"/>
            <a:r>
              <a:rPr lang="en-US" u="sng" noProof="0" dirty="0">
                <a:hlinkClick r:id="rId3"/>
              </a:rPr>
              <a:t>Creative Commons Attribution 3.0 Unported License</a:t>
            </a:r>
            <a:endParaRPr lang="en-US" u="sng" noProof="0" dirty="0"/>
          </a:p>
          <a:p>
            <a:pPr lvl="1"/>
            <a:r>
              <a:rPr lang="en-US" noProof="0" dirty="0"/>
              <a:t>(Do with it as you wish – just give credit)</a:t>
            </a:r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1" y="3816512"/>
            <a:ext cx="91984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539" y="4223785"/>
            <a:ext cx="31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Acknowledgements: Grahame Grieve, Lloyd McKenzie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C7C89-201F-7C4A-A4A1-0533EB17546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3200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ValueSet</a:t>
            </a:r>
            <a:r>
              <a:rPr lang="en-CA" dirty="0"/>
              <a:t> reference or resource and returns another </a:t>
            </a:r>
            <a:r>
              <a:rPr lang="en-CA" dirty="0" err="1"/>
              <a:t>ValueSet</a:t>
            </a:r>
            <a:r>
              <a:rPr lang="en-CA" dirty="0"/>
              <a:t> resource containing the expansion (code set)</a:t>
            </a:r>
          </a:p>
          <a:p>
            <a:pPr lvl="1"/>
            <a:r>
              <a:rPr lang="en-CA" dirty="0"/>
              <a:t>Default is the current expansion (as of “now”)</a:t>
            </a:r>
          </a:p>
          <a:p>
            <a:pPr lvl="1"/>
            <a:r>
              <a:rPr lang="en-CA" dirty="0"/>
              <a:t>http://....ValueSet/</a:t>
            </a:r>
            <a:r>
              <a:rPr lang="en-CA" i="1" dirty="0" err="1"/>
              <a:t>someValueSetId</a:t>
            </a:r>
            <a:r>
              <a:rPr lang="en-CA" i="1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</a:t>
            </a:r>
            <a:r>
              <a:rPr lang="en-CA" dirty="0" err="1">
                <a:solidFill>
                  <a:srgbClr val="C00000"/>
                </a:solidFill>
              </a:rPr>
              <a:t>expand</a:t>
            </a:r>
            <a:r>
              <a:rPr lang="en-CA" dirty="0" err="1"/>
              <a:t>?url</a:t>
            </a:r>
            <a:r>
              <a:rPr lang="en-CA" dirty="0"/>
              <a:t>=[</a:t>
            </a:r>
            <a:r>
              <a:rPr lang="en-CA" i="1" dirty="0"/>
              <a:t>someURL</a:t>
            </a:r>
            <a:r>
              <a:rPr lang="en-CA" dirty="0"/>
              <a:t>]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  <a:r>
              <a:rPr lang="en-CA" dirty="0"/>
              <a:t> (pass </a:t>
            </a:r>
            <a:r>
              <a:rPr lang="en-CA" dirty="0" err="1"/>
              <a:t>ValueSet</a:t>
            </a:r>
            <a:r>
              <a:rPr lang="en-CA" dirty="0"/>
              <a:t> in body)</a:t>
            </a:r>
          </a:p>
          <a:p>
            <a:r>
              <a:rPr lang="en-CA" dirty="0"/>
              <a:t>$expand operation parameters</a:t>
            </a:r>
          </a:p>
          <a:p>
            <a:pPr lvl="1"/>
            <a:r>
              <a:rPr lang="en-CA" dirty="0"/>
              <a:t>Used to configure the behavior of a terminology server when it processes </a:t>
            </a:r>
            <a:r>
              <a:rPr lang="en-CA" dirty="0" err="1"/>
              <a:t>ValueSet</a:t>
            </a:r>
            <a:r>
              <a:rPr lang="en-CA" dirty="0"/>
              <a:t> resources to generate expansions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55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filter</a:t>
            </a:r>
            <a:r>
              <a:rPr lang="en-CA" dirty="0"/>
              <a:t>: Only include concepts with display name containing string</a:t>
            </a:r>
          </a:p>
          <a:p>
            <a:pPr lvl="2"/>
            <a:r>
              <a:rPr lang="en-CA" dirty="0"/>
              <a:t>This is a good way to search for a code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Generate the expansion as of the specified date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38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Extensional value set definition (enumerated list)</a:t>
            </a:r>
          </a:p>
          <a:p>
            <a:pPr lvl="1"/>
            <a:r>
              <a:rPr lang="en-US" dirty="0">
                <a:hlinkClick r:id="rId2"/>
              </a:rPr>
              <a:t>https://fhir.hausamconsulting.com/r4/ValueSet/procedure-category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https://fhir.hausamconsulting.com/r4/ValueSet/procedure-category/$expand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53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Intensional</a:t>
            </a:r>
            <a:r>
              <a:rPr lang="en-US" dirty="0"/>
              <a:t> value set definition (code system query based)</a:t>
            </a:r>
          </a:p>
          <a:p>
            <a:pPr lvl="1"/>
            <a:r>
              <a:rPr lang="en-US" dirty="0"/>
              <a:t>“All codes”</a:t>
            </a:r>
            <a:endParaRPr lang="en-US" dirty="0">
              <a:hlinkClick r:id="rId2"/>
            </a:endParaRPr>
          </a:p>
          <a:p>
            <a:pPr lvl="2"/>
            <a:r>
              <a:rPr lang="en-US" dirty="0">
                <a:hlinkClick r:id="rId3"/>
              </a:rPr>
              <a:t>http://hapi.fhir.org/baseR4/ValueSet/observation-category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http://hapi.fhir.org/baseR4/ValueSet/observation-category/$expand</a:t>
            </a:r>
            <a:endParaRPr lang="en-US" dirty="0"/>
          </a:p>
          <a:p>
            <a:pPr lvl="1"/>
            <a:r>
              <a:rPr lang="en-US" dirty="0"/>
              <a:t>“is-a” hierarchy</a:t>
            </a:r>
          </a:p>
          <a:p>
            <a:pPr lvl="2"/>
            <a:r>
              <a:rPr lang="en-US" dirty="0">
                <a:hlinkClick r:id="rId5"/>
              </a:rPr>
              <a:t>https://fhir.hausamconsulting.com/r4/ValueSet/route-codes</a:t>
            </a:r>
            <a:endParaRPr lang="en-US" dirty="0"/>
          </a:p>
          <a:p>
            <a:pPr lvl="3"/>
            <a:r>
              <a:rPr lang="en-US" dirty="0"/>
              <a:t>284009009 = “Route of administration value”</a:t>
            </a:r>
          </a:p>
          <a:p>
            <a:pPr lvl="2"/>
            <a:r>
              <a:rPr lang="en-US" dirty="0">
                <a:hlinkClick r:id="rId6"/>
              </a:rPr>
              <a:t>https://fhir.hausamconsulting.com/r4/ValueSet/route-codes/$expand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77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$validate-code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code/Coding/</a:t>
            </a:r>
            <a:r>
              <a:rPr lang="en-CA" dirty="0" err="1"/>
              <a:t>CodeableConcept</a:t>
            </a:r>
            <a:r>
              <a:rPr lang="en-CA" baseline="0" dirty="0"/>
              <a:t> and checks if it’s valid against a value set </a:t>
            </a:r>
            <a:r>
              <a:rPr lang="en-CA" baseline="0" dirty="0">
                <a:solidFill>
                  <a:srgbClr val="FF0000"/>
                </a:solidFill>
              </a:rPr>
              <a:t>or a code system (as of R4)</a:t>
            </a:r>
            <a:endParaRPr lang="en-CA" baseline="0" dirty="0"/>
          </a:p>
          <a:p>
            <a:pPr lvl="1"/>
            <a:r>
              <a:rPr lang="en-CA" dirty="0"/>
              <a:t>Specify value set (same as for $expand)</a:t>
            </a:r>
          </a:p>
          <a:p>
            <a:pPr lvl="1"/>
            <a:r>
              <a:rPr lang="en-CA" dirty="0"/>
              <a:t>Code to validate – either </a:t>
            </a:r>
            <a:r>
              <a:rPr lang="en-CA" dirty="0" err="1"/>
              <a:t>code+system</a:t>
            </a:r>
            <a:r>
              <a:rPr lang="en-CA" dirty="0"/>
              <a:t> (with or without version, display), Coding or </a:t>
            </a:r>
            <a:r>
              <a:rPr lang="en-CA" dirty="0" err="1"/>
              <a:t>CodeableConcept</a:t>
            </a:r>
            <a:endParaRPr lang="en-CA" dirty="0"/>
          </a:p>
          <a:p>
            <a:pPr lvl="1"/>
            <a:r>
              <a:rPr lang="en-CA" dirty="0"/>
              <a:t>date – date to validate as of</a:t>
            </a:r>
          </a:p>
          <a:p>
            <a:r>
              <a:rPr lang="en-CA" dirty="0"/>
              <a:t>Outputs: true/false</a:t>
            </a:r>
          </a:p>
          <a:p>
            <a:pPr lvl="1"/>
            <a:r>
              <a:rPr lang="en-CA" dirty="0"/>
              <a:t>message if not valid, display names if valid</a:t>
            </a:r>
          </a:p>
          <a:p>
            <a:r>
              <a:rPr lang="en-GB" dirty="0"/>
              <a:t>The primary method for validating coded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435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$validate-code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FHIR condition-category “problem-list-item”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ValueSet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http://hapi.fhir.org/baseR4/ValueSet/$validate-code?url=http://hl7.org/fhir/ValueSet/condition-category&amp;system=http://terminology.hl7.org/CodeSystem/condition-category&amp;code=problem-list-item</a:t>
            </a:r>
            <a:endParaRPr lang="en-US" dirty="0"/>
          </a:p>
          <a:p>
            <a:r>
              <a:rPr lang="is-IS" dirty="0"/>
              <a:t>SNOMED CT “Pneumonia” (233604007) </a:t>
            </a:r>
            <a:r>
              <a:rPr lang="is-IS" dirty="0">
                <a:solidFill>
                  <a:srgbClr val="C00000"/>
                </a:solidFill>
              </a:rPr>
              <a:t>(CodeSystem)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hlinkClick r:id="rId3"/>
              </a:rPr>
              <a:t>https://terminz.azurewebsites.net/fhir/CodeSystem/$validate-code?system=http://snomed.info/sct&amp;code=233604007&amp;_format=json&amp;_pretty=true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13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code+system</a:t>
            </a:r>
            <a:r>
              <a:rPr lang="en-CA" dirty="0"/>
              <a:t>(version) or Coding and returns additional details about the concept</a:t>
            </a:r>
          </a:p>
          <a:p>
            <a:pPr lvl="1"/>
            <a:r>
              <a:rPr lang="en-CA" dirty="0"/>
              <a:t>Name, version, preferred display string, properties (including </a:t>
            </a:r>
            <a:r>
              <a:rPr lang="en-CA" dirty="0" err="1"/>
              <a:t>subproperties</a:t>
            </a:r>
            <a:r>
              <a:rPr lang="en-CA" dirty="0"/>
              <a:t>) and designations (additional representations for the concept)</a:t>
            </a:r>
          </a:p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property</a:t>
            </a:r>
            <a:r>
              <a:rPr lang="en-CA" dirty="0"/>
              <a:t>: Only include concepts with display name containing string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return information as of the specified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36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$lookup can also be used to determine whether a code exists in the </a:t>
            </a:r>
            <a:r>
              <a:rPr lang="en-GB" err="1"/>
              <a:t>CodeSystem</a:t>
            </a:r>
            <a:endParaRPr lang="en-GB"/>
          </a:p>
          <a:p>
            <a:pPr lvl="1"/>
            <a:r>
              <a:rPr lang="en-GB"/>
              <a:t>Similar capability to using $validate-code with </a:t>
            </a:r>
            <a:r>
              <a:rPr lang="en-GB" err="1"/>
              <a:t>CodeSystem</a:t>
            </a:r>
            <a:r>
              <a:rPr lang="en-GB"/>
              <a:t>, but returns an </a:t>
            </a:r>
            <a:r>
              <a:rPr lang="en-GB" err="1"/>
              <a:t>OperationOutcome</a:t>
            </a:r>
            <a:r>
              <a:rPr lang="en-GB"/>
              <a:t> (error) if the code does not exist</a:t>
            </a:r>
          </a:p>
          <a:p>
            <a:pPr lvl="1"/>
            <a:r>
              <a:rPr lang="en-GB"/>
              <a:t>Returns the details if the lookup is successful</a:t>
            </a:r>
          </a:p>
          <a:p>
            <a:pPr lvl="2"/>
            <a:r>
              <a:rPr lang="en-GB"/>
              <a:t>Only needs one operation, rather than two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40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$lookup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Note: Different servers will display different details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https://fhir.hausamconsulting.com/r4/CodeSystem/$lookup?system=http://snomed.info/sct&amp;code=233604007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http://tx.fhir.org/r4/CodeSystem/$lookup?system=http://snomed.info/sct&amp;code=233604007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https://terminz.azurewebsites.net/fhir/CodeSystem/$lookup?system=http://snomed.info/sct&amp;code=233604007&amp;_format=json&amp;_pretty=true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87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$subsumes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Test whether </a:t>
            </a:r>
            <a:r>
              <a:rPr lang="en-US" dirty="0" err="1"/>
              <a:t>codeA</a:t>
            </a:r>
            <a:r>
              <a:rPr lang="en-US" dirty="0"/>
              <a:t> / </a:t>
            </a:r>
            <a:r>
              <a:rPr lang="en-US" dirty="0" err="1"/>
              <a:t>codingA</a:t>
            </a:r>
            <a:r>
              <a:rPr lang="en-US" dirty="0"/>
              <a:t> subsumes (or is subsumed by) </a:t>
            </a:r>
            <a:r>
              <a:rPr lang="en-US" dirty="0" err="1"/>
              <a:t>codeB</a:t>
            </a:r>
            <a:r>
              <a:rPr lang="en-US" dirty="0"/>
              <a:t> / </a:t>
            </a:r>
            <a:r>
              <a:rPr lang="en-US" dirty="0" err="1"/>
              <a:t>codingB</a:t>
            </a:r>
            <a:endParaRPr lang="en-US" dirty="0"/>
          </a:p>
          <a:p>
            <a:pPr lvl="1"/>
            <a:r>
              <a:rPr lang="en-US" dirty="0"/>
              <a:t>Based on the semantics of </a:t>
            </a:r>
            <a:r>
              <a:rPr lang="en-US" dirty="0" err="1"/>
              <a:t>subsumption</a:t>
            </a:r>
            <a:r>
              <a:rPr lang="en-US" dirty="0"/>
              <a:t> in the underlying code system (e.g. SNOMED CT)</a:t>
            </a:r>
            <a:endParaRPr lang="en-CA" dirty="0"/>
          </a:p>
          <a:p>
            <a:r>
              <a:rPr lang="en-CA" dirty="0"/>
              <a:t>Returns one of four possible codes:</a:t>
            </a:r>
          </a:p>
          <a:p>
            <a:pPr lvl="1"/>
            <a:r>
              <a:rPr lang="en-CA" dirty="0"/>
              <a:t>equivalent, subsumes, subsumed-by, and not-subsumed</a:t>
            </a:r>
          </a:p>
          <a:p>
            <a:r>
              <a:rPr lang="en-CA" dirty="0"/>
              <a:t>If unable to determine the relationship between codes, returns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89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</a:t>
            </a:r>
            <a:r>
              <a:rPr lang="en-US" dirty="0"/>
              <a:t>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6612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$subsumes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“Viral hepatitis” (</a:t>
            </a:r>
            <a:r>
              <a:rPr lang="is-IS" dirty="0">
                <a:solidFill>
                  <a:srgbClr val="00B050"/>
                </a:solidFill>
              </a:rPr>
              <a:t>3738000</a:t>
            </a:r>
            <a:r>
              <a:rPr lang="en-US" dirty="0"/>
              <a:t>), “Disorder of liver” (</a:t>
            </a:r>
            <a:r>
              <a:rPr lang="is-IS" dirty="0">
                <a:solidFill>
                  <a:srgbClr val="C00000"/>
                </a:solidFill>
              </a:rPr>
              <a:t>235856003</a:t>
            </a:r>
            <a:r>
              <a:rPr lang="en-US" dirty="0"/>
              <a:t>)</a:t>
            </a:r>
          </a:p>
          <a:p>
            <a:pPr lvl="1"/>
            <a:r>
              <a:rPr lang="en-GB" dirty="0">
                <a:solidFill>
                  <a:srgbClr val="8000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r>
              <a:rPr lang="en-GB" dirty="0">
                <a:solidFill>
                  <a:srgbClr val="8000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235856003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235856003</a:t>
            </a:r>
            <a:r>
              <a:rPr lang="en-GB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“Malarial hepatitis” (</a:t>
            </a:r>
            <a:r>
              <a:rPr lang="en-GB" dirty="0">
                <a:solidFill>
                  <a:srgbClr val="FFC000"/>
                </a:solidFill>
              </a:rPr>
              <a:t>83072009</a:t>
            </a:r>
            <a:r>
              <a:rPr lang="en-GB" dirty="0"/>
              <a:t>), </a:t>
            </a:r>
            <a:r>
              <a:rPr lang="en-US" dirty="0"/>
              <a:t>“Viral hepatitis” (</a:t>
            </a:r>
            <a:r>
              <a:rPr lang="is-IS" dirty="0">
                <a:solidFill>
                  <a:srgbClr val="00B050"/>
                </a:solidFill>
              </a:rPr>
              <a:t>3738000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GB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83072009</a:t>
            </a:r>
            <a:r>
              <a:rPr lang="en-GB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1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Can you translate this code to another code system?</a:t>
            </a:r>
            <a:endParaRPr lang="en-CA" dirty="0"/>
          </a:p>
          <a:p>
            <a:r>
              <a:rPr lang="en-CA" dirty="0"/>
              <a:t>Uses </a:t>
            </a:r>
            <a:r>
              <a:rPr lang="en-CA" dirty="0" err="1"/>
              <a:t>ConceptMap</a:t>
            </a:r>
            <a:r>
              <a:rPr lang="en-CA" dirty="0"/>
              <a:t> to translate the code(s)</a:t>
            </a:r>
          </a:p>
          <a:p>
            <a:pPr lvl="1"/>
            <a:r>
              <a:rPr lang="en-CA" dirty="0"/>
              <a:t>http://...ConceptMap/id$translate</a:t>
            </a:r>
          </a:p>
          <a:p>
            <a:pPr lvl="1"/>
            <a:r>
              <a:rPr lang="en-CA" dirty="0"/>
              <a:t>code, Coding or </a:t>
            </a:r>
            <a:r>
              <a:rPr lang="en-CA" dirty="0" err="1"/>
              <a:t>CodeableConcept</a:t>
            </a:r>
            <a:r>
              <a:rPr lang="en-CA" dirty="0"/>
              <a:t> passed (as per $validate-code)</a:t>
            </a:r>
          </a:p>
          <a:p>
            <a:r>
              <a:rPr lang="en-CA" dirty="0"/>
              <a:t>Output:</a:t>
            </a:r>
          </a:p>
          <a:p>
            <a:pPr lvl="1"/>
            <a:r>
              <a:rPr lang="en-CA" dirty="0"/>
              <a:t>True if can be translated</a:t>
            </a:r>
          </a:p>
          <a:p>
            <a:pPr lvl="1"/>
            <a:r>
              <a:rPr lang="en-CA" dirty="0"/>
              <a:t>Message if can’t be translated</a:t>
            </a:r>
          </a:p>
          <a:p>
            <a:pPr lvl="1"/>
            <a:r>
              <a:rPr lang="en-CA" dirty="0"/>
              <a:t>Translated coding if it can be translated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57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</a:t>
            </a:r>
            <a:br>
              <a:rPr lang="en-US" dirty="0"/>
            </a:br>
            <a:r>
              <a:rPr lang="en-US" dirty="0">
                <a:hlinkClick r:id="rId3"/>
              </a:rPr>
              <a:t>http://hapi.fhir.org/baseR4/ConceptMap/50293</a:t>
            </a:r>
            <a:endParaRPr lang="en-US" dirty="0"/>
          </a:p>
          <a:p>
            <a:pPr lvl="1"/>
            <a:r>
              <a:rPr lang="en-US" dirty="0"/>
              <a:t>Source </a:t>
            </a:r>
            <a:r>
              <a:rPr lang="en-US" dirty="0" err="1"/>
              <a:t>CodeSystem</a:t>
            </a:r>
            <a:r>
              <a:rPr lang="en-US" dirty="0"/>
              <a:t> (for </a:t>
            </a:r>
            <a:r>
              <a:rPr lang="en-US" dirty="0" err="1"/>
              <a:t>ValueSet</a:t>
            </a:r>
            <a:r>
              <a:rPr lang="en-US" dirty="0"/>
              <a:t>) resource used in the example</a:t>
            </a:r>
            <a:br>
              <a:rPr lang="en-US" dirty="0"/>
            </a:br>
            <a:r>
              <a:rPr lang="en-US" dirty="0">
                <a:hlinkClick r:id="rId4"/>
              </a:rPr>
              <a:t>http://hapi.fhir.org/baseR4/CodeSystem?url=urn:uuid:6b15b79f-10f4-48c6-a343-79066121b86b</a:t>
            </a:r>
            <a:endParaRPr lang="en-US" dirty="0"/>
          </a:p>
          <a:p>
            <a:pPr lvl="1"/>
            <a:r>
              <a:rPr lang="en-US" dirty="0"/>
              <a:t>Target </a:t>
            </a:r>
            <a:r>
              <a:rPr lang="en-US" dirty="0" err="1"/>
              <a:t>CodeSystem</a:t>
            </a:r>
            <a:r>
              <a:rPr lang="en-US" dirty="0"/>
              <a:t> (for </a:t>
            </a:r>
            <a:r>
              <a:rPr lang="en-US" dirty="0" err="1"/>
              <a:t>ValueSet</a:t>
            </a:r>
            <a:r>
              <a:rPr lang="en-US" dirty="0"/>
              <a:t>) resource used in the example</a:t>
            </a:r>
            <a:br>
              <a:rPr lang="en-US" dirty="0"/>
            </a:br>
            <a:r>
              <a:rPr lang="en-US" dirty="0">
                <a:hlinkClick r:id="rId5"/>
              </a:rPr>
              <a:t>http://hapi.fhir.org/baseR4/CodeSystem?url=urn:uuid:65802352-0507-41da-bc6d-0672995af417</a:t>
            </a:r>
            <a:endParaRPr lang="en-US" dirty="0">
              <a:hlinkClick r:id="rId6"/>
            </a:endParaRPr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47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hlinkClick r:id="rId3"/>
              </a:rPr>
              <a:t>http://hapi.fhir.org/baseR4/ConceptMap/</a:t>
            </a:r>
            <a:r>
              <a:rPr lang="en-US" b="1" dirty="0">
                <a:hlinkClick r:id="rId3"/>
              </a:rPr>
              <a:t>$translate</a:t>
            </a:r>
            <a:r>
              <a:rPr lang="en-US" dirty="0">
                <a:hlinkClick r:id="rId3"/>
              </a:rPr>
              <a:t>?system=urn:uuid:6b15b79f-10f4-48c6-a343-79066121b86b&amp;code=</a:t>
            </a:r>
            <a:r>
              <a:rPr lang="en-US" b="1" dirty="0">
                <a:hlinkClick r:id="rId3"/>
              </a:rPr>
              <a:t>contended</a:t>
            </a:r>
            <a:r>
              <a:rPr lang="en-US" dirty="0">
                <a:hlinkClick r:id="rId3"/>
              </a:rPr>
              <a:t>&amp;source=urn:uuid:6b15b79f-10f4-48c6-a343-79066121b86b&amp;target=urn:uuid:65802352-0507-41da-bc6d-0672995af417</a:t>
            </a:r>
            <a:endParaRPr lang="en-US" dirty="0"/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869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</a:t>
            </a:r>
            <a:br>
              <a:rPr lang="en-US" dirty="0"/>
            </a:br>
            <a:r>
              <a:rPr lang="en-US" dirty="0"/>
              <a:t>FHIR address-use to V3 </a:t>
            </a:r>
            <a:r>
              <a:rPr lang="en-US" dirty="0" err="1"/>
              <a:t>AddressUse</a:t>
            </a:r>
            <a:r>
              <a:rPr lang="en-US" dirty="0"/>
              <a:t> value sets (</a:t>
            </a:r>
            <a:r>
              <a:rPr lang="en-US" dirty="0" err="1"/>
              <a:t>Terminz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2"/>
              </a:rPr>
              <a:t>https://terminz.azurewebsites.net/fhir/ConceptMap?source=http://hl7.org/fhir/ValueSet/address-use&amp;target=http://terminology.hl7.org/ValueSet/v3-AddressUse&amp;_format=json&amp;_pretty=true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86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</a:t>
            </a:r>
            <a:br>
              <a:rPr lang="en-US" dirty="0"/>
            </a:br>
            <a:r>
              <a:rPr lang="en-US" dirty="0"/>
              <a:t>FHIR address-use to V3 </a:t>
            </a:r>
            <a:r>
              <a:rPr lang="en-US" dirty="0" err="1"/>
              <a:t>AddressUse</a:t>
            </a:r>
            <a:r>
              <a:rPr lang="en-US" dirty="0"/>
              <a:t> value sets (</a:t>
            </a:r>
            <a:r>
              <a:rPr lang="en-US" dirty="0" err="1"/>
              <a:t>Terminz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https://terminz.azurewebsites.net/fhir/ConceptMap/$translate?system=http://hl7.org/fhir/address-use&amp;code=home&amp;source=http://hl7.org/fhir/ValueSet/address-use&amp;target=http://terminology.hl7.org/ValueSet/v3-AddressUse&amp;_format=json&amp;_pretty=true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GB" dirty="0"/>
              <a:t>Paging</a:t>
            </a:r>
          </a:p>
          <a:p>
            <a:pPr lvl="1"/>
            <a:r>
              <a:rPr lang="en-GB" dirty="0"/>
              <a:t>Search results can be paged</a:t>
            </a:r>
          </a:p>
          <a:p>
            <a:pPr lvl="2"/>
            <a:r>
              <a:rPr lang="en-GB" dirty="0"/>
              <a:t>http://hl7.org/</a:t>
            </a:r>
            <a:r>
              <a:rPr lang="en-GB" dirty="0" err="1"/>
              <a:t>fhir</a:t>
            </a:r>
            <a:r>
              <a:rPr lang="en-GB" dirty="0"/>
              <a:t>/</a:t>
            </a:r>
            <a:r>
              <a:rPr lang="en-GB" dirty="0" err="1"/>
              <a:t>search.html</a:t>
            </a:r>
            <a:r>
              <a:rPr lang="en-GB" dirty="0"/>
              <a:t>, see the _count parameter</a:t>
            </a:r>
          </a:p>
          <a:p>
            <a:pPr lvl="1"/>
            <a:r>
              <a:rPr lang="en-GB" dirty="0"/>
              <a:t>$expand results have a separate paging mechanism (count, offset)</a:t>
            </a:r>
          </a:p>
          <a:p>
            <a:r>
              <a:rPr lang="en-GB" dirty="0"/>
              <a:t>May improve performance by requesting specific elements</a:t>
            </a:r>
          </a:p>
          <a:p>
            <a:pPr lvl="1"/>
            <a:r>
              <a:rPr lang="en-GB" dirty="0"/>
              <a:t>‘</a:t>
            </a:r>
            <a:r>
              <a:rPr lang="en-GB" dirty="0" err="1"/>
              <a:t>includeDefinition</a:t>
            </a:r>
            <a:r>
              <a:rPr lang="en-GB" dirty="0"/>
              <a:t>’ or ‘</a:t>
            </a:r>
            <a:r>
              <a:rPr lang="en-GB" dirty="0" err="1"/>
              <a:t>includeDesignations</a:t>
            </a:r>
            <a:r>
              <a:rPr lang="en-GB" dirty="0"/>
              <a:t>’ on $expand</a:t>
            </a:r>
          </a:p>
          <a:p>
            <a:pPr lvl="1"/>
            <a:r>
              <a:rPr lang="en-GB" dirty="0"/>
              <a:t>‘property’ to specify which properties to return on $lookup</a:t>
            </a:r>
          </a:p>
          <a:p>
            <a:pPr lvl="1"/>
            <a:r>
              <a:rPr lang="en-GB" dirty="0"/>
              <a:t>‘_elements’ to request specific elements to be returned on search/read operation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33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Batch Processing</a:t>
            </a:r>
          </a:p>
          <a:p>
            <a:pPr lvl="1"/>
            <a:r>
              <a:rPr lang="en-GB" dirty="0"/>
              <a:t>Many terminology operations are small</a:t>
            </a:r>
          </a:p>
          <a:p>
            <a:pPr lvl="1"/>
            <a:r>
              <a:rPr lang="en-GB" dirty="0"/>
              <a:t>It maybe more efficient to send them as a batch and deal with the result when it comes back</a:t>
            </a:r>
          </a:p>
          <a:p>
            <a:pPr lvl="2"/>
            <a:r>
              <a:rPr lang="en-GB" dirty="0">
                <a:hlinkClick r:id="rId2"/>
              </a:rPr>
              <a:t>http://hl7.org/fhir/http.html#transaction</a:t>
            </a:r>
            <a:endParaRPr lang="en-GB" dirty="0"/>
          </a:p>
          <a:p>
            <a:r>
              <a:rPr lang="en-GB" dirty="0"/>
              <a:t>Manage content types (Content-Type, Accept, _format)</a:t>
            </a:r>
          </a:p>
          <a:p>
            <a:pPr lvl="1"/>
            <a:r>
              <a:rPr lang="en-GB" dirty="0"/>
              <a:t>JSON or XML</a:t>
            </a:r>
          </a:p>
          <a:p>
            <a:r>
              <a:rPr lang="en-GB" dirty="0"/>
              <a:t>Accept-Encoding: </a:t>
            </a:r>
            <a:r>
              <a:rPr lang="en-GB" dirty="0" err="1"/>
              <a:t>gzip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965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DABF-6A5F-5348-9424-6F59468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strategies for using Terminology </a:t>
            </a:r>
            <a:r>
              <a:rPr lang="en-US" dirty="0" err="1"/>
              <a:t>serviceS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7EF9EF-EAC0-644E-BC57-0CF0FD700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18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entry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Choose code systems (ideally standard)</a:t>
            </a:r>
          </a:p>
          <a:p>
            <a:r>
              <a:rPr lang="en-US" dirty="0"/>
              <a:t>Choose or define value sets</a:t>
            </a:r>
          </a:p>
          <a:p>
            <a:r>
              <a:rPr lang="en-US" dirty="0"/>
              <a:t>For small value sets, populate a picklist using $expand</a:t>
            </a:r>
          </a:p>
          <a:p>
            <a:r>
              <a:rPr lang="en-US" dirty="0"/>
              <a:t>For large value sets, may use </a:t>
            </a:r>
            <a:r>
              <a:rPr lang="en-GB" dirty="0"/>
              <a:t>$</a:t>
            </a:r>
            <a:r>
              <a:rPr lang="en-GB" dirty="0" err="1"/>
              <a:t>expand?filter</a:t>
            </a:r>
            <a:r>
              <a:rPr lang="en-GB" dirty="0"/>
              <a:t>=xxx for type-ahead search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https://fhir.hausamconsulting.com/r4/ValueSet/route-codes/$expand?filter=intra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39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07-8F30-A043-B66C-1270CD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Part 1?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D643-B33A-2C45-861E-3CE1CD64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1C7F-474F-2744-846B-9AD7B80A4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238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Choose or define the code systems and value sets</a:t>
            </a:r>
          </a:p>
          <a:p>
            <a:r>
              <a:rPr lang="en-GB"/>
              <a:t>Determine the binding strength</a:t>
            </a:r>
          </a:p>
          <a:p>
            <a:r>
              <a:rPr lang="en-GB"/>
              <a:t>Set up the code system and value set maintenance and update processes</a:t>
            </a:r>
          </a:p>
          <a:p>
            <a:pPr lvl="1"/>
            <a:r>
              <a:rPr lang="en-GB"/>
              <a:t>Concepts can become deprecated over time – watch for this!</a:t>
            </a:r>
          </a:p>
          <a:p>
            <a:pPr lvl="1"/>
            <a:r>
              <a:rPr lang="en-GB"/>
              <a:t>You may be able to use </a:t>
            </a:r>
            <a:r>
              <a:rPr lang="en-GB" err="1"/>
              <a:t>ConceptMaps</a:t>
            </a:r>
            <a:r>
              <a:rPr lang="en-GB"/>
              <a:t> to find the concepts that have changed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027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Analyzing</a:t>
            </a:r>
            <a:r>
              <a:rPr lang="en-GB" dirty="0"/>
              <a:t> or validating coded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Choose or define the code systems and value sets</a:t>
            </a:r>
          </a:p>
          <a:p>
            <a:r>
              <a:rPr lang="en-GB" dirty="0"/>
              <a:t>Use $validate-code to check whether the codes are valid in your context, and whether the display text is correct</a:t>
            </a:r>
          </a:p>
          <a:p>
            <a:pPr lvl="1"/>
            <a:r>
              <a:rPr lang="en-GB" dirty="0"/>
              <a:t>Clinical systems often allow users to change the display term</a:t>
            </a:r>
          </a:p>
          <a:p>
            <a:r>
              <a:rPr lang="en-GB" dirty="0"/>
              <a:t>Use $translate to map local or non-standard coded data to the standard code systems / value sets for analysis</a:t>
            </a:r>
          </a:p>
          <a:p>
            <a:r>
              <a:rPr lang="en-GB" dirty="0"/>
              <a:t>You may want to use an inline </a:t>
            </a:r>
            <a:r>
              <a:rPr lang="en-GB" dirty="0" err="1"/>
              <a:t>ValueSet</a:t>
            </a:r>
            <a:r>
              <a:rPr lang="en-GB" dirty="0"/>
              <a:t> with $subsumes or $validate-code (or $closure) for categorizing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753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concept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You can use $lookup to retrieve the properties and display them in a table (or other useful format)</a:t>
            </a:r>
          </a:p>
          <a:p>
            <a:r>
              <a:rPr lang="en-GB"/>
              <a:t>You can navigate the hierarchy between concepts using the ‘child’ and ‘parent’ properties or by $subsumes (or $closure)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440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</a:t>
            </a:r>
            <a:r>
              <a:rPr lang="en-US" dirty="0"/>
              <a:t>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1722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2628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59C6-BE69-104A-9BE2-0477C4E8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 and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DF25-9666-C644-BEF9-89CD22006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Has this answered </a:t>
            </a:r>
            <a:r>
              <a:rPr lang="en-US" b="1" dirty="0"/>
              <a:t>your</a:t>
            </a:r>
            <a:r>
              <a:rPr lang="en-US" dirty="0"/>
              <a:t> questions?</a:t>
            </a:r>
          </a:p>
          <a:p>
            <a:r>
              <a:rPr lang="en-US" dirty="0"/>
              <a:t>How do </a:t>
            </a:r>
            <a:r>
              <a:rPr lang="en-US" b="1" dirty="0"/>
              <a:t>you</a:t>
            </a:r>
            <a:r>
              <a:rPr lang="en-US" dirty="0"/>
              <a:t> expect to use terminology and terminology services in </a:t>
            </a:r>
            <a:r>
              <a:rPr lang="en-US" b="1" dirty="0"/>
              <a:t>your</a:t>
            </a:r>
            <a:r>
              <a:rPr lang="en-US" dirty="0"/>
              <a:t> applications?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F1BA-88D4-D648-97DB-3305029E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807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6E43-0665-FE4A-82F1-E72FC1B9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Servers and tools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FB0337-F4B4-BE4B-979A-E077DAB9B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856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Health Intersections (Grahame Grieve)</a:t>
            </a:r>
          </a:p>
          <a:p>
            <a:pPr lvl="1"/>
            <a:r>
              <a:rPr lang="en-US" dirty="0">
                <a:hlinkClick r:id="rId2"/>
              </a:rPr>
              <a:t>http://tx.fhir.org/</a:t>
            </a:r>
            <a:r>
              <a:rPr lang="en-US" dirty="0"/>
              <a:t> (FHIR build terminology server)</a:t>
            </a:r>
          </a:p>
          <a:p>
            <a:r>
              <a:rPr lang="en-US" dirty="0"/>
              <a:t>HAPI (University Health Network </a:t>
            </a:r>
            <a:r>
              <a:rPr lang="mr-IN" dirty="0"/>
              <a:t>–</a:t>
            </a:r>
            <a:r>
              <a:rPr lang="en-US" dirty="0"/>
              <a:t> James Agnew)</a:t>
            </a:r>
          </a:p>
          <a:p>
            <a:pPr lvl="1"/>
            <a:r>
              <a:rPr lang="en-US" dirty="0">
                <a:hlinkClick r:id="rId3"/>
              </a:rPr>
              <a:t>http://hapi.fhir.org/</a:t>
            </a:r>
            <a:endParaRPr lang="en-US" dirty="0"/>
          </a:p>
          <a:p>
            <a:r>
              <a:rPr lang="en-US" dirty="0" err="1"/>
              <a:t>OntoServer</a:t>
            </a:r>
            <a:r>
              <a:rPr lang="en-US" dirty="0"/>
              <a:t> (CSIRO </a:t>
            </a:r>
            <a:r>
              <a:rPr lang="mr-IN" dirty="0"/>
              <a:t>–</a:t>
            </a:r>
            <a:r>
              <a:rPr lang="en-US" dirty="0"/>
              <a:t> Australia </a:t>
            </a:r>
            <a:r>
              <a:rPr lang="mr-IN" dirty="0"/>
              <a:t>–</a:t>
            </a:r>
            <a:r>
              <a:rPr lang="en-US" dirty="0"/>
              <a:t> Michael Lawley)</a:t>
            </a:r>
          </a:p>
          <a:p>
            <a:pPr lvl="1"/>
            <a:r>
              <a:rPr lang="en-US" u="sng" dirty="0">
                <a:hlinkClick r:id="rId4"/>
              </a:rPr>
              <a:t>https://ontoserver.csiro.au/</a:t>
            </a:r>
            <a:endParaRPr lang="en-US" u="sng" dirty="0">
              <a:hlinkClick r:id="rId5"/>
            </a:endParaRPr>
          </a:p>
          <a:p>
            <a:pPr lvl="1"/>
            <a:r>
              <a:rPr lang="en-US" u="sng" dirty="0">
                <a:hlinkClick r:id="rId5"/>
              </a:rPr>
              <a:t>https://stu3.ontoserver.csiro.au/fhir</a:t>
            </a:r>
            <a:endParaRPr lang="en-US" u="sng" dirty="0"/>
          </a:p>
          <a:p>
            <a:pPr lvl="1"/>
            <a:r>
              <a:rPr lang="en-US" dirty="0">
                <a:hlinkClick r:id="rId6"/>
              </a:rPr>
              <a:t>https://r4.ontoserver.csiro.au/fhir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517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Value Set Authority Center (VSAC) – US National Library of Medicine (NLM)</a:t>
            </a:r>
          </a:p>
          <a:p>
            <a:pPr lvl="1"/>
            <a:r>
              <a:rPr lang="en-US" dirty="0">
                <a:hlinkClick r:id="rId2"/>
              </a:rPr>
              <a:t>https://cts.nlm.nih.gov/fhir/</a:t>
            </a:r>
            <a:endParaRPr lang="en-US" dirty="0"/>
          </a:p>
          <a:p>
            <a:r>
              <a:rPr lang="en-US" dirty="0" err="1"/>
              <a:t>Terminz</a:t>
            </a:r>
            <a:r>
              <a:rPr lang="en-US" dirty="0"/>
              <a:t> (Patients First </a:t>
            </a:r>
            <a:r>
              <a:rPr lang="mr-IN" dirty="0"/>
              <a:t>–</a:t>
            </a:r>
            <a:r>
              <a:rPr lang="en-US" dirty="0"/>
              <a:t> New Zealand </a:t>
            </a:r>
            <a:r>
              <a:rPr lang="mr-IN" dirty="0"/>
              <a:t>–</a:t>
            </a:r>
            <a:r>
              <a:rPr lang="en-US" dirty="0"/>
              <a:t> Peter Jordan)</a:t>
            </a:r>
          </a:p>
          <a:p>
            <a:pPr lvl="1"/>
            <a:r>
              <a:rPr lang="en-US" dirty="0">
                <a:hlinkClick r:id="rId3"/>
              </a:rPr>
              <a:t>https://terminz.azurewebsites.net/fhir</a:t>
            </a:r>
            <a:endParaRPr lang="en-US" dirty="0"/>
          </a:p>
          <a:p>
            <a:r>
              <a:rPr lang="en-US" dirty="0"/>
              <a:t>Link to other publicly available FHIR servers (general and terminology)</a:t>
            </a:r>
          </a:p>
          <a:p>
            <a:pPr lvl="1"/>
            <a:r>
              <a:rPr lang="en-US" dirty="0">
                <a:hlinkClick r:id="rId4"/>
              </a:rPr>
              <a:t>https://confluence.hl7.org/display/FHIR/Public+Test+Servers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050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clinFHIR</a:t>
            </a:r>
            <a:r>
              <a:rPr lang="en-US" dirty="0"/>
              <a:t> (David Hay)</a:t>
            </a:r>
          </a:p>
          <a:p>
            <a:pPr lvl="1"/>
            <a:r>
              <a:rPr lang="en-US" dirty="0" err="1"/>
              <a:t>CodeSystem</a:t>
            </a:r>
            <a:r>
              <a:rPr lang="en-US" dirty="0"/>
              <a:t> builder</a:t>
            </a:r>
          </a:p>
          <a:p>
            <a:pPr lvl="2"/>
            <a:r>
              <a:rPr lang="en-US" dirty="0">
                <a:hlinkClick r:id="rId2"/>
              </a:rPr>
              <a:t>http://clinfhir.com/codeSystem.html</a:t>
            </a:r>
            <a:endParaRPr lang="en-US" dirty="0"/>
          </a:p>
          <a:p>
            <a:pPr lvl="1"/>
            <a:r>
              <a:rPr lang="en-US" dirty="0" err="1"/>
              <a:t>ValueSet</a:t>
            </a:r>
            <a:r>
              <a:rPr lang="en-US" dirty="0"/>
              <a:t> explorer</a:t>
            </a:r>
          </a:p>
          <a:p>
            <a:pPr lvl="2"/>
            <a:r>
              <a:rPr lang="en-US" dirty="0">
                <a:hlinkClick r:id="rId3"/>
              </a:rPr>
              <a:t>http://clinfhir.com/valuesetCreator.html</a:t>
            </a:r>
            <a:endParaRPr lang="en-US" dirty="0"/>
          </a:p>
          <a:p>
            <a:pPr lvl="1"/>
            <a:r>
              <a:rPr lang="en-US" dirty="0"/>
              <a:t>Query Tool</a:t>
            </a:r>
          </a:p>
          <a:p>
            <a:pPr lvl="2"/>
            <a:r>
              <a:rPr lang="en-US" dirty="0">
                <a:hlinkClick r:id="rId4"/>
              </a:rPr>
              <a:t>http://clinfhir.com/query.html</a:t>
            </a:r>
            <a:endParaRPr lang="en-US" dirty="0"/>
          </a:p>
          <a:p>
            <a:r>
              <a:rPr lang="en-US" dirty="0"/>
              <a:t>Postman</a:t>
            </a:r>
          </a:p>
          <a:p>
            <a:pPr lvl="1"/>
            <a:r>
              <a:rPr lang="en-US" dirty="0">
                <a:hlinkClick r:id="rId5"/>
              </a:rPr>
              <a:t>https://www.getpostman.com/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0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25616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Shrimp SNOMED CT browser (CSIRO)</a:t>
            </a:r>
          </a:p>
          <a:p>
            <a:pPr lvl="1"/>
            <a:r>
              <a:rPr lang="en-US" dirty="0">
                <a:hlinkClick r:id="rId2"/>
              </a:rPr>
              <a:t>http://ontoserver.csiro.au/shrimp</a:t>
            </a:r>
            <a:endParaRPr lang="en-US" dirty="0"/>
          </a:p>
          <a:p>
            <a:r>
              <a:rPr lang="en-US" dirty="0"/>
              <a:t>CSIRO Value Set Comparison Tool</a:t>
            </a:r>
          </a:p>
          <a:p>
            <a:pPr lvl="1"/>
            <a:r>
              <a:rPr lang="en-US" dirty="0">
                <a:hlinkClick r:id="rId3"/>
              </a:rPr>
              <a:t>http://ontoserver.csiro.au/vstool</a:t>
            </a:r>
            <a:endParaRPr lang="en-US" dirty="0"/>
          </a:p>
          <a:p>
            <a:r>
              <a:rPr lang="en-US" dirty="0"/>
              <a:t>FHIR Tools release page</a:t>
            </a:r>
          </a:p>
          <a:p>
            <a:pPr lvl="1"/>
            <a:r>
              <a:rPr lang="en-US" dirty="0">
                <a:hlinkClick r:id="rId4"/>
              </a:rPr>
              <a:t>http://www.healthintersections.com.au/FhirServer/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656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097280"/>
            <a:ext cx="8228883" cy="29290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Connect with the FHIR community:</a:t>
            </a:r>
            <a:br>
              <a:rPr lang="en-AU" dirty="0"/>
            </a:br>
            <a:r>
              <a:rPr lang="en-AU" dirty="0"/>
              <a:t>FHIR </a:t>
            </a:r>
            <a:r>
              <a:rPr lang="en-AU" dirty="0" err="1"/>
              <a:t>Zulip</a:t>
            </a:r>
            <a:r>
              <a:rPr lang="en-AU" dirty="0"/>
              <a:t> chat terminology stream</a:t>
            </a:r>
          </a:p>
          <a:p>
            <a:pPr marL="0" indent="0">
              <a:buNone/>
            </a:pP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dirty="0"/>
              <a:t>Or ask me:</a:t>
            </a:r>
            <a:br>
              <a:rPr lang="en-AU" dirty="0"/>
            </a:br>
            <a:r>
              <a:rPr lang="en-AU" dirty="0"/>
              <a:t>Rob Hausam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rob@hausamconsulting.com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75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TOPICS</a:t>
            </a:r>
            <a:br>
              <a:rPr lang="en-CA" dirty="0"/>
            </a:br>
            <a:r>
              <a:rPr lang="en-CA" dirty="0"/>
              <a:t>(for further 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0113-D9CD-084B-9377-0FE8E6D4A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986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Topics</a:t>
            </a:r>
            <a:br>
              <a:rPr lang="en-US" dirty="0"/>
            </a:br>
            <a:r>
              <a:rPr lang="en-US" dirty="0"/>
              <a:t>(time and interest permitting)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</a:t>
            </a:r>
          </a:p>
          <a:p>
            <a:r>
              <a:rPr lang="en-US" dirty="0"/>
              <a:t>$find-matches</a:t>
            </a:r>
          </a:p>
          <a:p>
            <a:r>
              <a:rPr lang="en-US" dirty="0"/>
              <a:t>$closure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20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 are those whose specification can be predicted based on the grammar of the underlying code system, and the known structure of the URL that identifies them</a:t>
            </a:r>
          </a:p>
          <a:p>
            <a:r>
              <a:rPr lang="en-US" dirty="0"/>
              <a:t>Example - SNOMED CT has common sets of implicit value sets defined: 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Subsumption</a:t>
            </a:r>
            <a:r>
              <a:rPr lang="en-US" dirty="0"/>
              <a:t>, By Reference Set, etc.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http://hl7.org/fhir/snomedct.html#implicit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073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Implicit value sets do not use complex queries</a:t>
            </a:r>
          </a:p>
          <a:p>
            <a:pPr lvl="1"/>
            <a:r>
              <a:rPr lang="en-US"/>
              <a:t>Allows a single URL to serve as a value set definition that defines a value set, and can serve as the basis for the $expansion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545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 $expand Example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SNOMED CT subtypes of 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https://r4.ontoserver.csiro.au/fhir/ValueSet/$expand?url=http%3A%2F%2Fsnomed.info%2Fsct%3Ffhir_vs=isa%2F233604007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http://tx.fhir.org/r4/ValueSet/$expand?url=http%3A%2F%2Fsnomed.info%2Fsct%3Ffhir_vs=isa%2F233604007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https://terminz.azurewebsites.net/fhir/ValueSet/$expand?url=http%3A%2F%2Fsnomed.info%2Fsct%3Ffhir_vs=isa%2F233604007&amp;_format=json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839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$find-matches</a:t>
            </a:r>
            <a:br>
              <a:rPr lang="en-CA" dirty="0"/>
            </a:br>
            <a:r>
              <a:rPr lang="en-CA" dirty="0"/>
              <a:t>(formerly $compose)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Given a set of properties (and text), return one or more possible matching codes</a:t>
            </a:r>
          </a:p>
          <a:p>
            <a:r>
              <a:rPr lang="en-US" dirty="0"/>
              <a:t>This operation takes a set of properties, and examines the code system looking for codes in the code system that match a set of known properties.</a:t>
            </a:r>
            <a:endParaRPr lang="en-CA" dirty="0"/>
          </a:p>
          <a:p>
            <a:r>
              <a:rPr lang="en-CA" dirty="0"/>
              <a:t>Example use:</a:t>
            </a:r>
          </a:p>
          <a:p>
            <a:pPr lvl="1"/>
            <a:r>
              <a:rPr lang="en-CA" dirty="0"/>
              <a:t>SNOMED Composition - provide multiple properties, and ask for a single pre-coordinated code that represents the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561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Closure –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Find any observations for male patients over the age of 50 who attended a particular clinic within a particular 2 week period, with a diagnosis of gout, and who had an elevated serum creatinine</a:t>
            </a:r>
          </a:p>
          <a:p>
            <a:r>
              <a:rPr lang="en-AU"/>
              <a:t>Some of this is terminology based, some isn’t</a:t>
            </a:r>
          </a:p>
          <a:p>
            <a:r>
              <a:rPr lang="en-AU"/>
              <a:t>How do you make this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503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– the problem and the FHIR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Both "diagnosis of gout" and "serum creatinine" involve value set and/or </a:t>
            </a:r>
            <a:r>
              <a:rPr lang="en-US" err="1"/>
              <a:t>subsumption</a:t>
            </a:r>
            <a:r>
              <a:rPr lang="en-US"/>
              <a:t> queries (against SNOMED CT and LOINC respectively)</a:t>
            </a:r>
          </a:p>
          <a:p>
            <a:r>
              <a:rPr lang="en-US"/>
              <a:t>Generate a </a:t>
            </a:r>
            <a:r>
              <a:rPr lang="en-US" err="1"/>
              <a:t>subsumption</a:t>
            </a:r>
            <a:r>
              <a:rPr lang="en-US"/>
              <a:t> closure table on the fly, as new codes are seen</a:t>
            </a:r>
          </a:p>
          <a:p>
            <a:pPr lvl="1"/>
            <a:r>
              <a:rPr lang="en-US"/>
              <a:t>Terminology server does terminological reasoning</a:t>
            </a:r>
          </a:p>
          <a:p>
            <a:pPr lvl="1"/>
            <a:r>
              <a:rPr lang="en-US"/>
              <a:t>Client does closure table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0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F20F-943D-F746-8E12-FD8D7F8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2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Searching</a:t>
            </a:r>
            <a:r>
              <a:rPr lang="en-US" dirty="0"/>
              <a:t> and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45BB-2A6E-5A44-9FE1-7B078367D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Arial" panose="020B0604020202020204" pitchFamily="34" charset="0"/>
              </a:rPr>
              <a:t>Terminology-Based Search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Terminology Service</a:t>
            </a:r>
          </a:p>
          <a:p>
            <a:r>
              <a:rPr lang="en-US" dirty="0"/>
              <a:t>Scenarios and Strategies for Using Terminology Services</a:t>
            </a:r>
            <a:endParaRPr lang="en-US" altLang="zh-CN" dirty="0">
              <a:cs typeface="Arial" panose="020B0604020202020204" pitchFamily="34" charset="0"/>
            </a:endParaRPr>
          </a:p>
          <a:p>
            <a:r>
              <a:rPr lang="en-US" altLang="zh-CN" dirty="0">
                <a:cs typeface="Arial" panose="020B0604020202020204" pitchFamily="34" charset="0"/>
              </a:rPr>
              <a:t>References for Servers and Tools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Additional Topics (For Further Learning)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FD480-752E-0140-95BF-B60B6749C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DEB3-8428-CA44-87DE-7F3198696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544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$closure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For every new code encountered by the client in a context:</a:t>
            </a:r>
          </a:p>
          <a:p>
            <a:r>
              <a:rPr lang="en-AU" dirty="0"/>
              <a:t>Ask the server what relationships exist with codes already in that context</a:t>
            </a:r>
          </a:p>
          <a:p>
            <a:r>
              <a:rPr lang="en-AU" dirty="0"/>
              <a:t>Put them all in a ‘closure’ table</a:t>
            </a:r>
          </a:p>
          <a:p>
            <a:pPr lvl="1"/>
            <a:r>
              <a:rPr lang="en-AU" dirty="0"/>
              <a:t>Concept table (key : system : code : display)</a:t>
            </a:r>
          </a:p>
          <a:p>
            <a:pPr lvl="1"/>
            <a:r>
              <a:rPr lang="en-AU" dirty="0"/>
              <a:t>Closure table (</a:t>
            </a:r>
            <a:r>
              <a:rPr lang="en-AU" dirty="0" err="1"/>
              <a:t>keySource</a:t>
            </a:r>
            <a:r>
              <a:rPr lang="en-AU" dirty="0"/>
              <a:t>, </a:t>
            </a:r>
            <a:r>
              <a:rPr lang="en-AU" dirty="0" err="1"/>
              <a:t>keyDest</a:t>
            </a:r>
            <a:r>
              <a:rPr lang="en-AU" dirty="0"/>
              <a:t>)</a:t>
            </a:r>
          </a:p>
          <a:p>
            <a:r>
              <a:rPr lang="en-AU" dirty="0"/>
              <a:t>Can include joins on this table as part of other queries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9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Terminology-based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28C-A88F-2644-84D0-6226827A2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17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Exact match: </a:t>
            </a:r>
            <a:r>
              <a:rPr lang="en-CA" dirty="0" err="1"/>
              <a:t>system|code</a:t>
            </a:r>
            <a:br>
              <a:rPr lang="en-CA" dirty="0"/>
            </a:br>
            <a:r>
              <a:rPr lang="en-CA" dirty="0"/>
              <a:t>(SNOMED CT|</a:t>
            </a:r>
            <a:r>
              <a:rPr lang="en-US" dirty="0"/>
              <a:t>Hypertensive disorder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2"/>
              </a:rPr>
              <a:t>https://fhir.hausamconsulting.com/r4/Condition?code=http%3A%2F%2Fsnomed.info%2Fsct|38341003</a:t>
            </a:r>
            <a:endParaRPr lang="en-CA" dirty="0"/>
          </a:p>
          <a:p>
            <a:pPr lvl="1"/>
            <a:r>
              <a:rPr lang="en-CA" dirty="0"/>
              <a:t>Code, any system: code</a:t>
            </a:r>
            <a:br>
              <a:rPr lang="en-CA" dirty="0"/>
            </a:br>
            <a:r>
              <a:rPr lang="en-CA" dirty="0"/>
              <a:t>(LOINC </a:t>
            </a:r>
            <a:r>
              <a:rPr lang="en-US" dirty="0"/>
              <a:t>Body weight Measured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3"/>
              </a:rPr>
              <a:t>http://hapi.fhir.org/baseR4/Observation?code=3141-9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1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System, any code: system|</a:t>
            </a:r>
            <a:br>
              <a:rPr lang="en-CA" dirty="0"/>
            </a:br>
            <a:r>
              <a:rPr lang="en-CA" dirty="0"/>
              <a:t>(SNOMED CT)</a:t>
            </a:r>
          </a:p>
          <a:p>
            <a:pPr lvl="2"/>
            <a:r>
              <a:rPr lang="en-CA" dirty="0">
                <a:hlinkClick r:id="rId2"/>
              </a:rPr>
              <a:t>http://hapi.fhir.org/baseR4/AllergyIntolerance?code=http%3A%2F%2Fsnomed.info%2Fsct|</a:t>
            </a:r>
            <a:endParaRPr lang="en-CA" dirty="0"/>
          </a:p>
          <a:p>
            <a:pPr lvl="1"/>
            <a:r>
              <a:rPr lang="en-CA" dirty="0"/>
              <a:t>No system property exists, code: |code</a:t>
            </a:r>
          </a:p>
          <a:p>
            <a:pPr lvl="2"/>
            <a:r>
              <a:rPr lang="en-GB" dirty="0">
                <a:hlinkClick r:id="rId3"/>
              </a:rPr>
              <a:t>https://fhir.hausamconsulting.com/r4/AllergyIntolerance?code=|allergy4387</a:t>
            </a:r>
            <a:endParaRPr lang="en-CA" dirty="0"/>
          </a:p>
          <a:p>
            <a:pPr lvl="2"/>
            <a:r>
              <a:rPr lang="en-CA" dirty="0"/>
              <a:t>This is expected to be quite rare</a:t>
            </a:r>
          </a:p>
          <a:p>
            <a:pPr lvl="3"/>
            <a:r>
              <a:rPr lang="en-CA" dirty="0"/>
              <a:t>Why would you want to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56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7 FHIR Template Education_Webinars 2019" id="{B28E51EB-B8EE-4E4F-A9DA-4571B2AB418A}" vid="{791F76BA-4D7E-8448-BAD3-99E869B32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38775</TotalTime>
  <Words>3713</Words>
  <Application>Microsoft Macintosh PowerPoint</Application>
  <PresentationFormat>On-screen Show (16:9)</PresentationFormat>
  <Paragraphs>396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Wingdings</vt:lpstr>
      <vt:lpstr>Office Theme</vt:lpstr>
      <vt:lpstr>Understanding and Using Terminology in HL7® FHIR®</vt:lpstr>
      <vt:lpstr>This presentation</vt:lpstr>
      <vt:lpstr>Tutorial Learning Objectives covered</vt:lpstr>
      <vt:lpstr>Questions From Part 1?</vt:lpstr>
      <vt:lpstr>Tutorial Learning Objectives</vt:lpstr>
      <vt:lpstr>Part 2 Topics Searching and Services</vt:lpstr>
      <vt:lpstr>Terminology-based Search</vt:lpstr>
      <vt:lpstr>Search parameters</vt:lpstr>
      <vt:lpstr>Search parameters</vt:lpstr>
      <vt:lpstr>Search parameters</vt:lpstr>
      <vt:lpstr>Search parameters</vt:lpstr>
      <vt:lpstr>Search parameters</vt:lpstr>
      <vt:lpstr>Search parameters</vt:lpstr>
      <vt:lpstr>Terminology SERVICE</vt:lpstr>
      <vt:lpstr>Terminology Service Rationale</vt:lpstr>
      <vt:lpstr>Terminology Service Rationale</vt:lpstr>
      <vt:lpstr>Application Needs</vt:lpstr>
      <vt:lpstr>Application Needs</vt:lpstr>
      <vt:lpstr>Terminology Service Operations - Overview</vt:lpstr>
      <vt:lpstr>$expand</vt:lpstr>
      <vt:lpstr>$expand (cont.)</vt:lpstr>
      <vt:lpstr>$expand examples</vt:lpstr>
      <vt:lpstr>$expand examples (cont.)</vt:lpstr>
      <vt:lpstr>$validate-code</vt:lpstr>
      <vt:lpstr>$validate-code example</vt:lpstr>
      <vt:lpstr>$lookup</vt:lpstr>
      <vt:lpstr>$lookup</vt:lpstr>
      <vt:lpstr>$lookup example</vt:lpstr>
      <vt:lpstr>$subsumes</vt:lpstr>
      <vt:lpstr>$subsumes example</vt:lpstr>
      <vt:lpstr>$translate</vt:lpstr>
      <vt:lpstr>$translate example (1)</vt:lpstr>
      <vt:lpstr>$translate example (1)</vt:lpstr>
      <vt:lpstr>$translate example (2)</vt:lpstr>
      <vt:lpstr>$translate example (2)</vt:lpstr>
      <vt:lpstr>Some Useful Ideas</vt:lpstr>
      <vt:lpstr>Other Useful Ideas</vt:lpstr>
      <vt:lpstr>Scenarios and strategies for using Terminology serviceS</vt:lpstr>
      <vt:lpstr>Data entry interface</vt:lpstr>
      <vt:lpstr>Creating a profile</vt:lpstr>
      <vt:lpstr>Analyzing or validating coded data</vt:lpstr>
      <vt:lpstr>Exploring concept relationships</vt:lpstr>
      <vt:lpstr>Tutorial Learning Objectives covered</vt:lpstr>
      <vt:lpstr>Tutorial Learning Objectives covered</vt:lpstr>
      <vt:lpstr>Final Questions and Answers </vt:lpstr>
      <vt:lpstr>References for Servers and tools</vt:lpstr>
      <vt:lpstr>Some Publicly Available Terminology Servers</vt:lpstr>
      <vt:lpstr>Some Publicly Available Terminology Servers</vt:lpstr>
      <vt:lpstr>Some Useful Tools</vt:lpstr>
      <vt:lpstr>Some Useful Tools (cont.)</vt:lpstr>
      <vt:lpstr>More Questions?</vt:lpstr>
      <vt:lpstr>additional TOPICS (for further learning)</vt:lpstr>
      <vt:lpstr>Additional Topics (time and interest permitting)</vt:lpstr>
      <vt:lpstr>Implicit Value Sets</vt:lpstr>
      <vt:lpstr>Implicit Value Sets (cont.)</vt:lpstr>
      <vt:lpstr>Implicit Value Set $expand Example URL</vt:lpstr>
      <vt:lpstr>$find-matches (formerly $compose)</vt:lpstr>
      <vt:lpstr>Closure – why do we need it?</vt:lpstr>
      <vt:lpstr>Closure – the problem and the FHIR approach</vt:lpstr>
      <vt:lpstr>$closure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Robert Hausam</dc:creator>
  <cp:lastModifiedBy>Robert Hausam</cp:lastModifiedBy>
  <cp:revision>171</cp:revision>
  <dcterms:created xsi:type="dcterms:W3CDTF">2019-05-01T16:23:47Z</dcterms:created>
  <dcterms:modified xsi:type="dcterms:W3CDTF">2021-09-15T06:18:39Z</dcterms:modified>
</cp:coreProperties>
</file>