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451" r:id="rId2"/>
    <p:sldId id="257" r:id="rId3"/>
    <p:sldId id="458" r:id="rId4"/>
    <p:sldId id="320" r:id="rId5"/>
    <p:sldId id="394" r:id="rId6"/>
    <p:sldId id="471" r:id="rId7"/>
    <p:sldId id="461" r:id="rId8"/>
    <p:sldId id="460" r:id="rId9"/>
    <p:sldId id="399" r:id="rId10"/>
    <p:sldId id="341" r:id="rId11"/>
    <p:sldId id="396" r:id="rId12"/>
    <p:sldId id="397" r:id="rId13"/>
    <p:sldId id="400" r:id="rId14"/>
    <p:sldId id="436" r:id="rId15"/>
    <p:sldId id="440" r:id="rId16"/>
    <p:sldId id="462" r:id="rId17"/>
    <p:sldId id="292" r:id="rId18"/>
    <p:sldId id="293" r:id="rId19"/>
    <p:sldId id="294" r:id="rId20"/>
    <p:sldId id="334" r:id="rId21"/>
    <p:sldId id="295" r:id="rId22"/>
    <p:sldId id="298" r:id="rId23"/>
    <p:sldId id="299" r:id="rId24"/>
    <p:sldId id="296" r:id="rId25"/>
    <p:sldId id="401" r:id="rId26"/>
    <p:sldId id="297" r:id="rId27"/>
    <p:sldId id="326" r:id="rId28"/>
    <p:sldId id="323" r:id="rId29"/>
    <p:sldId id="324" r:id="rId30"/>
    <p:sldId id="325" r:id="rId31"/>
    <p:sldId id="369" r:id="rId32"/>
    <p:sldId id="327" r:id="rId33"/>
    <p:sldId id="328" r:id="rId34"/>
    <p:sldId id="452" r:id="rId35"/>
    <p:sldId id="342" r:id="rId36"/>
    <p:sldId id="347" r:id="rId37"/>
    <p:sldId id="349" r:id="rId38"/>
    <p:sldId id="343" r:id="rId39"/>
    <p:sldId id="331" r:id="rId40"/>
    <p:sldId id="348" r:id="rId41"/>
    <p:sldId id="344" r:id="rId42"/>
    <p:sldId id="300" r:id="rId43"/>
    <p:sldId id="305" r:id="rId44"/>
    <p:sldId id="302" r:id="rId45"/>
    <p:sldId id="332" r:id="rId46"/>
    <p:sldId id="333" r:id="rId47"/>
    <p:sldId id="402" r:id="rId48"/>
    <p:sldId id="404" r:id="rId49"/>
    <p:sldId id="449" r:id="rId50"/>
    <p:sldId id="403" r:id="rId51"/>
    <p:sldId id="429" r:id="rId52"/>
    <p:sldId id="441" r:id="rId53"/>
    <p:sldId id="456" r:id="rId54"/>
    <p:sldId id="439" r:id="rId55"/>
    <p:sldId id="457" r:id="rId56"/>
    <p:sldId id="464" r:id="rId57"/>
    <p:sldId id="351" r:id="rId58"/>
    <p:sldId id="437" r:id="rId59"/>
    <p:sldId id="438" r:id="rId60"/>
    <p:sldId id="336" r:id="rId61"/>
    <p:sldId id="352" r:id="rId62"/>
    <p:sldId id="353" r:id="rId63"/>
    <p:sldId id="354" r:id="rId64"/>
    <p:sldId id="304" r:id="rId65"/>
    <p:sldId id="306" r:id="rId66"/>
    <p:sldId id="307" r:id="rId67"/>
    <p:sldId id="416" r:id="rId68"/>
    <p:sldId id="387" r:id="rId69"/>
    <p:sldId id="337" r:id="rId70"/>
    <p:sldId id="419" r:id="rId71"/>
    <p:sldId id="381" r:id="rId72"/>
    <p:sldId id="389" r:id="rId73"/>
    <p:sldId id="338" r:id="rId74"/>
    <p:sldId id="384" r:id="rId75"/>
    <p:sldId id="382" r:id="rId76"/>
    <p:sldId id="418" r:id="rId77"/>
    <p:sldId id="385" r:id="rId78"/>
    <p:sldId id="359" r:id="rId79"/>
    <p:sldId id="386" r:id="rId80"/>
    <p:sldId id="383" r:id="rId81"/>
    <p:sldId id="388" r:id="rId82"/>
    <p:sldId id="466" r:id="rId83"/>
    <p:sldId id="433" r:id="rId84"/>
    <p:sldId id="420" r:id="rId85"/>
    <p:sldId id="421" r:id="rId86"/>
    <p:sldId id="424" r:id="rId87"/>
    <p:sldId id="422" r:id="rId88"/>
    <p:sldId id="423" r:id="rId89"/>
    <p:sldId id="425" r:id="rId90"/>
    <p:sldId id="426" r:id="rId91"/>
    <p:sldId id="470" r:id="rId92"/>
    <p:sldId id="450" r:id="rId93"/>
    <p:sldId id="427" r:id="rId94"/>
    <p:sldId id="371" r:id="rId95"/>
    <p:sldId id="417" r:id="rId96"/>
    <p:sldId id="370" r:id="rId97"/>
    <p:sldId id="434" r:id="rId98"/>
    <p:sldId id="467" r:id="rId99"/>
    <p:sldId id="364" r:id="rId100"/>
    <p:sldId id="376" r:id="rId101"/>
    <p:sldId id="377" r:id="rId102"/>
    <p:sldId id="378" r:id="rId103"/>
    <p:sldId id="379" r:id="rId104"/>
    <p:sldId id="375" r:id="rId105"/>
    <p:sldId id="372" r:id="rId106"/>
    <p:sldId id="373" r:id="rId107"/>
    <p:sldId id="374" r:id="rId10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/>
    <p:restoredTop sz="94663"/>
  </p:normalViewPr>
  <p:slideViewPr>
    <p:cSldViewPr snapToGrid="0" snapToObjects="1">
      <p:cViewPr varScale="1">
        <p:scale>
          <a:sx n="158" d="100"/>
          <a:sy n="158" d="100"/>
        </p:scale>
        <p:origin x="208" y="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3/11/20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3/11/20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2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6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85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91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17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3/11/20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2CDF0B0-A759-4719-BF33-87C7C8CE7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8519" y="3137003"/>
            <a:ext cx="2299496" cy="5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14379B-79D8-4E01-A174-5D4B00882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713832" y="2842625"/>
            <a:ext cx="76996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350"/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" y="4644583"/>
            <a:ext cx="62865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67544" y="1167594"/>
            <a:ext cx="8352928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13" descr="HL7 Internation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627534"/>
            <a:ext cx="6624736" cy="194421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100393" y="4288319"/>
            <a:ext cx="792088" cy="59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4049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5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04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6966000" cy="864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468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876620" y="4174495"/>
            <a:ext cx="1008112" cy="70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108A-7415-F748-BC28-935EE8FA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57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9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76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8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E59F13-943D-4C46-A00E-418D8CC1F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91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B66CF8-832C-4CE1-9A73-924AF46E4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28B7-8FFE-40C0-AB9D-40D2DD1AC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8228883" cy="2929042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F9242-E8C9-4014-A4C2-51663B50D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C6923-967C-4866-ADFC-41A7D0559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C06DB7-30F5-4F0E-9F86-4F4CFAE6B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3/11/20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l7.org/fhir/terminology-module.html" TargetMode="Externa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hl7.org/fhir/snomedct.html#implicit" TargetMode="Externa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3/ValueSet/$expand?url=http://snomed.info/sct?fhir_vs%3Disa/233604007" TargetMode="External"/><Relationship Id="rId2" Type="http://schemas.openxmlformats.org/officeDocument/2006/relationships/hyperlink" Target="https://ontoserver.csiro.au/stu3-latest/ValueSet/$expand?url=http%3A%2F%2Fsnomed.info%2Fsct%3Ffhir_vs=isa%2F2336040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rminz.azurewebsites.net/fhir/ValueSet/$expand?url=http%3A%2F%2Fsnomed.info%2Fsct%3Ffhir_vs=isa%2F233604007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deed.en_GB" TargetMode="External"/><Relationship Id="rId2" Type="http://schemas.openxmlformats.org/officeDocument/2006/relationships/hyperlink" Target="https://github.com/FHIR/documents/blob/master/presentations/2020-03%20Webinars/FHIR%20Terminology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myhospital.org/codes/labresults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l7.org/fhir/STU3/consent.html#resource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fhirtest.uhn.ca/baseDstu3/Observation?code=3141-9" TargetMode="External"/><Relationship Id="rId2" Type="http://schemas.openxmlformats.org/officeDocument/2006/relationships/hyperlink" Target="https://fhir.hausamconsulting.com/r4/Condition?code=http%3A%2F%2Fsnomed.info%2Fsct%7C38341003" TargetMode="Externa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fhir.hausamconsulting.com/r4/AllergyIntolerance?code=%7Callergy4387" TargetMode="External"/><Relationship Id="rId2" Type="http://schemas.openxmlformats.org/officeDocument/2006/relationships/hyperlink" Target="http://fhirtest.uhn.ca/baseDstu3/AllergyIntolerance?code=http%3A%2F%2Fsnomed.info%2Fsct%7C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hirtest.uhn.ca/baseDstu3/Condition?code:text=angin" TargetMode="External"/><Relationship Id="rId2" Type="http://schemas.openxmlformats.org/officeDocument/2006/relationships/hyperlink" Target="http://fhirtest.uhn.ca/baseDstu3/Condition?code:text=angin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fhirtest.uhn.ca/baseDstu3/Condition?severity:not=255604002" TargetMode="External"/><Relationship Id="rId4" Type="http://schemas.openxmlformats.org/officeDocument/2006/relationships/hyperlink" Target="http://fhirtest.uhn.ca/baseDstu3/AllergyIntolerance?code:text=aspiri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fhir.org/r3/Condition?code:in=http://hl7.org/fhir/ValueSet/condition-code" TargetMode="External"/><Relationship Id="rId2" Type="http://schemas.openxmlformats.org/officeDocument/2006/relationships/hyperlink" Target="http://fhir.hausamconsulting.com/r4/Condition?code:in=http%3A%2F%2Ffhir.hausamconsulting.com%2FbaseR4%2FValueSet%2Fupper-respiratory-infection" TargetMode="Externa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fhirtest.uhn.ca/baseDstu3/Condition?code:above=http://snomed.info/sct|1481000119100" TargetMode="External"/><Relationship Id="rId2" Type="http://schemas.openxmlformats.org/officeDocument/2006/relationships/hyperlink" Target="http://fhirtest.uhn.ca/baseDstu3/Condition?code:below=http://snomed.info/sct|44054006" TargetMode="Externa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fhirtest.uhn.ca/baseDstu3/ValueSet/procedure-category/$expand" TargetMode="External"/><Relationship Id="rId2" Type="http://schemas.openxmlformats.org/officeDocument/2006/relationships/hyperlink" Target="http://fhirtest.uhn.ca/baseDstu3/ValueSet/procedure-category" TargetMode="Externa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fhirtest.uhn.ca/baseDstu3/ValueSet/observation-category" TargetMode="External"/><Relationship Id="rId2" Type="http://schemas.openxmlformats.org/officeDocument/2006/relationships/hyperlink" Target="http://test.fhir.org/r3/ValueSet/condition-categor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fhirtest.uhn.ca/baseDstu3/ValueSet/route-codes/$expand" TargetMode="External"/><Relationship Id="rId5" Type="http://schemas.openxmlformats.org/officeDocument/2006/relationships/hyperlink" Target="http://fhirtest.uhn.ca/baseDstu3/ValueSet/route-codes" TargetMode="External"/><Relationship Id="rId4" Type="http://schemas.openxmlformats.org/officeDocument/2006/relationships/hyperlink" Target="http://fhirtest.uhn.ca/baseDstu3/ValueSet/observation-category/$expand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/CodeSystem/$validate-code?system=http://snomed.info/sct&amp;code=233604007" TargetMode="External"/><Relationship Id="rId2" Type="http://schemas.openxmlformats.org/officeDocument/2006/relationships/hyperlink" Target="http://fhirtest.uhn.ca/baseDstu3/ValueSet/$validate-code?url=http://hl7.org/fhir/ValueSet/condition-category&amp;system=http://hl7.org/fhir/condition-category&amp;code=problem-list-item" TargetMode="Externa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3/CodeSystem/$lookup?system=http://snomed.info/sct&amp;code=233604007" TargetMode="External"/><Relationship Id="rId2" Type="http://schemas.openxmlformats.org/officeDocument/2006/relationships/hyperlink" Target="http://fhirtest.uhn.ca/baseDstu3/CodeSystem/$lookup?system=http://snomed.info/sct&amp;code=233604007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erminz.azurewebsites.net/fhir/CodeSystem/$lookup?system=http://snomed.info/sct&amp;code=233604007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3/CodeSystem/$subsumes?system=http://snomed.info/sct&amp;codeA=235856003&amp;codeB=3738000" TargetMode="External"/><Relationship Id="rId2" Type="http://schemas.openxmlformats.org/officeDocument/2006/relationships/hyperlink" Target="http://tx.fhir.org/r3/CodeSystem/$subsumes?system=http://snomed.info/sct&amp;codeA=3738000&amp;codeB=23585600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x.fhir.org/r3/CodeSystem/$subsumes?system=http://snomed.info/sct&amp;codeA=83072009&amp;codeB=373800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nceptMap/50293" TargetMode="External"/><Relationship Id="rId2" Type="http://schemas.openxmlformats.org/officeDocument/2006/relationships/hyperlink" Target="http://its.patientsfirst.org.nz/RestService.svc/Terminz/ConceptMap/$translate?system=http://hl7.org/fhir/address-use&amp;code=home&amp;source=http://hl7.org/fhir/ValueSet/address-use&amp;target=http://hl7.org/fhir/ValueSet/v3-AddressUs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hapi.fhir.org/baseR4/ConceptMap/$translate?system=urn:uuid:6b15b79f-10f4-48c6-a343-79066121b86b&amp;code=contended&amp;source=urn:uuid:6b15b79f-10f4-48c6-a343-79066121b86b&amp;target=urn:uuid:65802352-0507-41da-bc6d-0672995af417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hapi.fhir.org/baseR4/CodeSystem?url=urn:uuid:6b15b79f-10f4-48c6-a343-79066121b86b" TargetMode="External"/><Relationship Id="rId2" Type="http://schemas.openxmlformats.org/officeDocument/2006/relationships/hyperlink" Target="http://its.patientsfirst.org.nz/RestService.svc/Terminz/ConceptMap/$translate?system=http://hl7.org/fhir/address-use&amp;code=home&amp;source=http://hl7.org/fhir/ValueSet/address-use&amp;target=http://hl7.org/fhir/ValueSet/v3-AddressUs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its.patientsfirst.org.nz/RestService.svc/Terminz/ConceptMap?source=http://hl7.org/fhir/ValueSet/address-use&amp;target=http://hl7.org/fhir/ValueSet/v3-AddressUse" TargetMode="External"/><Relationship Id="rId4" Type="http://schemas.openxmlformats.org/officeDocument/2006/relationships/hyperlink" Target="http://hapi.fhir.org/baseR4/CodeSystem?url=urn:uuid:65802352-0507-41da-bc6d-0672995af417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/ConceptMap/$translate?system=http://hl7.org/fhir/address-use&amp;code=home&amp;source=http://hl7.org/fhir/ValueSet/address-use&amp;target=http://terminology.hl7.org/ValueSet/v3-AddressUse" TargetMode="External"/><Relationship Id="rId2" Type="http://schemas.openxmlformats.org/officeDocument/2006/relationships/hyperlink" Target="https://terminz.azurewebsites.net/fhir/ConceptMap?source=http://hl7.org/fhir/ValueSet/address-use&amp;target=http://terminology.hl7.org/ValueSet/v3-AddressUse" TargetMode="Externa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hl7.org/fhir/http.html#transaction" TargetMode="Externa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tx.fhir.org/r4" TargetMode="External"/><Relationship Id="rId7" Type="http://schemas.openxmlformats.org/officeDocument/2006/relationships/hyperlink" Target="https://r4.ontoserver.csiro.au/fhir" TargetMode="External"/><Relationship Id="rId2" Type="http://schemas.openxmlformats.org/officeDocument/2006/relationships/hyperlink" Target="http://tx.fhir.org/r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ntoserver.csiro.au/" TargetMode="External"/><Relationship Id="rId5" Type="http://schemas.openxmlformats.org/officeDocument/2006/relationships/hyperlink" Target="http://fhirtest.uhn.ca/home?serverId=home_r4&amp;pretty=true" TargetMode="External"/><Relationship Id="rId4" Type="http://schemas.openxmlformats.org/officeDocument/2006/relationships/hyperlink" Target="http://fhirtest.uhn.ca/home?serverId=home_21&amp;pretty=true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inz.azurewebsites.net/fhir" TargetMode="External"/><Relationship Id="rId2" Type="http://schemas.openxmlformats.org/officeDocument/2006/relationships/hyperlink" Target="https://cts.nlm.nih.gov/fhi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fluence.hl7.org/display/FHIR/Test+Servers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clinfhir.com/valuesetCreator.html" TargetMode="External"/><Relationship Id="rId2" Type="http://schemas.openxmlformats.org/officeDocument/2006/relationships/hyperlink" Target="http://clinfhir.com/codeSystem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etpostman.com/" TargetMode="External"/><Relationship Id="rId4" Type="http://schemas.openxmlformats.org/officeDocument/2006/relationships/hyperlink" Target="http://clinfhir.com/query.html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ontoserver.csiro.au/vstool" TargetMode="External"/><Relationship Id="rId2" Type="http://schemas.openxmlformats.org/officeDocument/2006/relationships/hyperlink" Target="http://ontoserver.csiro.au/shrimp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althintersections.com.au/FhirServer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rob@hausamconsulting.com" TargetMode="External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616E-F8D3-3B42-BCAD-971522D05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Understanding and Using Terminology in </a:t>
            </a:r>
            <a:r>
              <a:rPr lang="en-US" dirty="0"/>
              <a:t>HL7</a:t>
            </a:r>
            <a:r>
              <a:rPr lang="en-US" baseline="30000" dirty="0"/>
              <a:t>®</a:t>
            </a:r>
            <a:r>
              <a:rPr lang="en-US" dirty="0"/>
              <a:t> FHIR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A92B-043F-4445-A012-E550D1324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099" y="3721208"/>
            <a:ext cx="4619625" cy="412750"/>
          </a:xfrm>
        </p:spPr>
        <p:txBody>
          <a:bodyPr/>
          <a:lstStyle/>
          <a:p>
            <a:r>
              <a:rPr lang="en-US" dirty="0"/>
              <a:t>Rob Hausam MD</a:t>
            </a:r>
          </a:p>
          <a:p>
            <a:endParaRPr lang="en-US" dirty="0"/>
          </a:p>
          <a:p>
            <a:r>
              <a:rPr lang="en-US" dirty="0"/>
              <a:t>HL7 Webinar</a:t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8F07-F27A-154F-B666-A710E361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004765-DE8A-D541-BF05-A0DEDC59E7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2020-03-12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188720"/>
            <a:ext cx="8228883" cy="2929042"/>
          </a:xfrm>
        </p:spPr>
        <p:txBody>
          <a:bodyPr/>
          <a:lstStyle/>
          <a:p>
            <a:r>
              <a:rPr lang="en-US" dirty="0"/>
              <a:t>Level 2 on the Home page</a:t>
            </a:r>
          </a:p>
          <a:p>
            <a:r>
              <a:rPr lang="en-US" dirty="0"/>
              <a:t>The primary organizing place in the FHIR specification for terminology specifications, guidance and content</a:t>
            </a:r>
          </a:p>
          <a:p>
            <a:r>
              <a:rPr lang="en-US" dirty="0">
                <a:hlinkClick r:id="rId2"/>
              </a:rPr>
              <a:t>http://hl7.org/fhir/terminology-module.html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6A131-3CE2-9F48-968D-B93588724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330FC-55C9-7B4A-BC35-141FE12B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2" y="2926080"/>
            <a:ext cx="7667625" cy="1619250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6CBF8A4B-05E9-4444-BDBC-433EDE8D36DE}"/>
              </a:ext>
            </a:extLst>
          </p:cNvPr>
          <p:cNvSpPr/>
          <p:nvPr/>
        </p:nvSpPr>
        <p:spPr bwMode="auto">
          <a:xfrm>
            <a:off x="5598114" y="3145536"/>
            <a:ext cx="960120" cy="411845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411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Topics</a:t>
            </a:r>
            <a:br>
              <a:rPr lang="en-US" dirty="0"/>
            </a:br>
            <a:r>
              <a:rPr lang="en-US" dirty="0"/>
              <a:t>(time and interest permitting)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value sets</a:t>
            </a:r>
          </a:p>
          <a:p>
            <a:r>
              <a:rPr lang="en-US" dirty="0"/>
              <a:t>$find-matches</a:t>
            </a:r>
          </a:p>
          <a:p>
            <a:r>
              <a:rPr lang="en-US" dirty="0"/>
              <a:t>$closure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2804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Implicit value sets are those whose specification can be predicted based on the grammar of the underlying code system, and the known structure of the URL that identifies them</a:t>
            </a:r>
          </a:p>
          <a:p>
            <a:r>
              <a:rPr lang="en-US" dirty="0"/>
              <a:t>Example - SNOMED CT has common sets of implicit value sets defined: 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Subsumption</a:t>
            </a:r>
            <a:r>
              <a:rPr lang="en-US" dirty="0"/>
              <a:t>, By Reference Set, etc.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http://hl7.org/fhir/snomedct.html#implicit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5271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Implicit value sets do not use complex queries</a:t>
            </a:r>
          </a:p>
          <a:p>
            <a:pPr lvl="1"/>
            <a:r>
              <a:rPr lang="en-US"/>
              <a:t>Allows a single URL to serve as a value set definition that defines a value set, and can serve as the basis for the $expansion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8014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Value Set $expand Example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SNOMED CT subtypes of “Pneumonia” (</a:t>
            </a:r>
            <a:r>
              <a:rPr lang="is-IS" dirty="0"/>
              <a:t>233604007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https://ontoserver.csiro.au/stu3-latest/ValueSet/$expand?url=http%3A%2F%2Fsnomed.info%2Fsct%3Ffhir_vs=isa%2F233604007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http://tx.fhir.org/r3/ValueSet/$expand?url=http%3A%2F%2Fsnomed.info%2Fsct%3Ffhir_vs%3Disa%2F233604007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https://terminz.azurewebsites.net/fhir/ValueSet/$expand?url=http%3A%2F%2Fsnomed.info%2Fsct%3Ffhir_vs=isa%2F233604007</a:t>
            </a:r>
            <a:endParaRPr lang="en-US" dirty="0"/>
          </a:p>
          <a:p>
            <a:pPr marL="85725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Note: It is easier to view the </a:t>
            </a:r>
            <a:r>
              <a:rPr lang="en-US" sz="1800" dirty="0" err="1">
                <a:solidFill>
                  <a:srgbClr val="00B050"/>
                </a:solidFill>
              </a:rPr>
              <a:t>Terminz</a:t>
            </a:r>
            <a:r>
              <a:rPr lang="en-US" sz="1800" dirty="0">
                <a:solidFill>
                  <a:srgbClr val="00B050"/>
                </a:solidFill>
              </a:rPr>
              <a:t> server output in Postman or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another tool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6016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$find-matches</a:t>
            </a:r>
            <a:br>
              <a:rPr lang="en-CA" dirty="0"/>
            </a:br>
            <a:r>
              <a:rPr lang="en-CA" dirty="0"/>
              <a:t>(formerly $compose)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Given a set of properties (and text), return one or more possible matching codes</a:t>
            </a:r>
          </a:p>
          <a:p>
            <a:r>
              <a:rPr lang="en-US" dirty="0"/>
              <a:t>This operation takes a set of properties, and examines the code system looking for codes in the code system that match a set of known properties.</a:t>
            </a:r>
            <a:endParaRPr lang="en-CA" dirty="0"/>
          </a:p>
          <a:p>
            <a:r>
              <a:rPr lang="en-CA" dirty="0"/>
              <a:t>Example use:</a:t>
            </a:r>
          </a:p>
          <a:p>
            <a:pPr lvl="1"/>
            <a:r>
              <a:rPr lang="en-CA" dirty="0"/>
              <a:t>SNOMED Composition - provide multiple properties, and ask for a single pre-coordinated code that represents the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128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Closure – why do we need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Find any observations for male patients over the age of 50 who attended a particular clinic within a particular 2 week period, with a diagnosis of gout, and who had an elevated serum creatinine</a:t>
            </a:r>
          </a:p>
          <a:p>
            <a:r>
              <a:rPr lang="en-AU"/>
              <a:t>Some of this is terminology based, some isn’t</a:t>
            </a:r>
          </a:p>
          <a:p>
            <a:r>
              <a:rPr lang="en-AU"/>
              <a:t>How do you make this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9718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Closure – the problem and the FHIR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Both "diagnosis of gout" and "serum creatinine" involve value set and/or </a:t>
            </a:r>
            <a:r>
              <a:rPr lang="en-US" err="1"/>
              <a:t>subsumption</a:t>
            </a:r>
            <a:r>
              <a:rPr lang="en-US"/>
              <a:t> queries (against SNOMED CT and LOINC respectively)</a:t>
            </a:r>
          </a:p>
          <a:p>
            <a:r>
              <a:rPr lang="en-US"/>
              <a:t>Generate a </a:t>
            </a:r>
            <a:r>
              <a:rPr lang="en-US" err="1"/>
              <a:t>subsumption</a:t>
            </a:r>
            <a:r>
              <a:rPr lang="en-US"/>
              <a:t> closure table on the fly, as new codes are seen</a:t>
            </a:r>
          </a:p>
          <a:p>
            <a:pPr lvl="1"/>
            <a:r>
              <a:rPr lang="en-US"/>
              <a:t>Terminology server does terminological reasoning</a:t>
            </a:r>
          </a:p>
          <a:p>
            <a:pPr lvl="1"/>
            <a:r>
              <a:rPr lang="en-US"/>
              <a:t>Client does closure table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910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$closure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For every new code encountered by the client in a context:</a:t>
            </a:r>
          </a:p>
          <a:p>
            <a:r>
              <a:rPr lang="en-AU" dirty="0"/>
              <a:t>Ask the server what relationships exist with codes already in that context</a:t>
            </a:r>
          </a:p>
          <a:p>
            <a:r>
              <a:rPr lang="en-AU" dirty="0"/>
              <a:t>Put them all in a ‘closure’ table</a:t>
            </a:r>
          </a:p>
          <a:p>
            <a:pPr lvl="1"/>
            <a:r>
              <a:rPr lang="en-AU" dirty="0"/>
              <a:t>Concept table (key : system : code : display)</a:t>
            </a:r>
          </a:p>
          <a:p>
            <a:pPr lvl="1"/>
            <a:r>
              <a:rPr lang="en-AU" dirty="0"/>
              <a:t>Closure table (</a:t>
            </a:r>
            <a:r>
              <a:rPr lang="en-AU" dirty="0" err="1"/>
              <a:t>keySource</a:t>
            </a:r>
            <a:r>
              <a:rPr lang="en-AU" dirty="0"/>
              <a:t>, </a:t>
            </a:r>
            <a:r>
              <a:rPr lang="en-AU" dirty="0" err="1"/>
              <a:t>keyDest</a:t>
            </a:r>
            <a:r>
              <a:rPr lang="en-AU" dirty="0"/>
              <a:t>)</a:t>
            </a:r>
          </a:p>
          <a:p>
            <a:r>
              <a:rPr lang="en-AU" dirty="0"/>
              <a:t>Can include joins on this table as part of other queries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49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AF31F-E32A-164C-BC15-EC3BB696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49844"/>
            <a:ext cx="5886654" cy="4598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59230-AE9E-4B45-AABC-E0DA82955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935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Terminologies link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Terminologies link </a:t>
            </a:r>
          </a:p>
          <a:p>
            <a:pPr lvl="1"/>
            <a:r>
              <a:rPr lang="en-US"/>
              <a:t>The last link on the right in the top-level (red) navigation bar</a:t>
            </a:r>
          </a:p>
          <a:p>
            <a:pPr lvl="1"/>
            <a:r>
              <a:rPr lang="en-US"/>
              <a:t>The quick and easy way to get to the terminology content in the</a:t>
            </a:r>
            <a:br>
              <a:rPr lang="en-US"/>
            </a:br>
            <a:r>
              <a:rPr lang="en-US"/>
              <a:t>FHIR specification – code systems, value sets, concept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C096-193F-6145-BE13-A19B70BF0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0E92B-2160-694C-88F7-9A3251BC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4170"/>
            <a:ext cx="7667625" cy="14859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C64DDFA-ECBA-EC4A-8D24-90630FD43AD5}"/>
              </a:ext>
            </a:extLst>
          </p:cNvPr>
          <p:cNvSpPr/>
          <p:nvPr/>
        </p:nvSpPr>
        <p:spPr bwMode="auto">
          <a:xfrm>
            <a:off x="6084168" y="3597864"/>
            <a:ext cx="960120" cy="411845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8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D5090-289B-A94F-8ABF-50C59568B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192D8-05E5-B54D-85F2-C0BC852B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70944"/>
            <a:ext cx="6912768" cy="46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7D8C2-9225-C24B-82B4-BA451E3A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9B6B-9146-AC4C-A0C6-6A6FBADD55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136" y="246888"/>
            <a:ext cx="6965950" cy="863600"/>
          </a:xfrm>
        </p:spPr>
        <p:txBody>
          <a:bodyPr/>
          <a:lstStyle/>
          <a:p>
            <a:r>
              <a:rPr lang="en-US" dirty="0"/>
              <a:t>FHIR </a:t>
            </a:r>
            <a:r>
              <a:rPr lang="en-US" dirty="0" err="1"/>
              <a:t>Zulip</a:t>
            </a:r>
            <a:r>
              <a:rPr lang="en-US" dirty="0"/>
              <a:t> chat Terminology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7A5D-491A-3B4C-8853-79844CB64B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480" y="1371600"/>
            <a:ext cx="8382000" cy="3468688"/>
          </a:xfrm>
        </p:spPr>
        <p:txBody>
          <a:bodyPr/>
          <a:lstStyle/>
          <a:p>
            <a:pPr marL="0" indent="0">
              <a:buNone/>
            </a:pPr>
            <a:r>
              <a:rPr lang="en-AU" sz="2250" dirty="0"/>
              <a:t>		</a:t>
            </a: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27D2C-6044-FB4D-8911-B0433224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743495"/>
            <a:ext cx="4876887" cy="33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Coded Data in </a:t>
            </a:r>
            <a:r>
              <a:rPr lang="en-US" dirty="0" err="1"/>
              <a:t>fhir</a:t>
            </a:r>
            <a:endParaRPr lang="en-C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B0511C-BC71-5F49-BB0A-6BF3F6338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11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E727-DA3E-5F44-ACC5-4C823B22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DC2C-C909-6040-A0B5-2AD167C5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code is a symbol used to represent a specific meaning or idea (i.e. “concept”)</a:t>
            </a:r>
          </a:p>
          <a:p>
            <a:pPr lvl="1"/>
            <a:r>
              <a:rPr lang="en-US" dirty="0"/>
              <a:t>195967001 = “Asthma (disorder)” (SNOMED CT)</a:t>
            </a:r>
          </a:p>
          <a:p>
            <a:pPr lvl="1"/>
            <a:r>
              <a:rPr lang="en-US" dirty="0" err="1"/>
              <a:t>fhir</a:t>
            </a:r>
            <a:r>
              <a:rPr lang="en-US" dirty="0"/>
              <a:t>-structure = “FHIR Structure” (FHIR ‘definition-use’)</a:t>
            </a:r>
          </a:p>
          <a:p>
            <a:r>
              <a:rPr lang="en-US" dirty="0"/>
              <a:t>Ideally it “should” be a meaningless identifier, but FHIR chose (semi) meaningful codes (implementer friendly)</a:t>
            </a:r>
          </a:p>
          <a:p>
            <a:r>
              <a:rPr lang="en-US" dirty="0"/>
              <a:t>No separate ‘Code’ resource currently exists in FHIR (but it is being discussed)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57AA6-B405-9940-B72F-F7FEC367E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392A8-E418-4345-BC40-062ADF4A8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73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C8B2EB-ADE7-9942-A6D6-A67DE9A3B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619750" y="1543050"/>
            <a:ext cx="3524250" cy="2703513"/>
          </a:xfrm>
          <a:noFill/>
        </p:spPr>
        <p:txBody>
          <a:bodyPr/>
          <a:lstStyle/>
          <a:p>
            <a:r>
              <a:rPr lang="en-AU" sz="1500" dirty="0"/>
              <a:t>SNOMED CT / LOINC / ICD-10</a:t>
            </a:r>
          </a:p>
          <a:p>
            <a:r>
              <a:rPr lang="en-AU" sz="1500" dirty="0" err="1"/>
              <a:t>RxNorm</a:t>
            </a:r>
            <a:r>
              <a:rPr lang="en-AU" sz="1500" dirty="0"/>
              <a:t>, NDF-RT, ICPC, ICF, CPT, CVX, NUCC HCPT, ATC, ANZSCO  (+ 100s more)</a:t>
            </a:r>
          </a:p>
          <a:p>
            <a:r>
              <a:rPr lang="en-AU" sz="1500" dirty="0"/>
              <a:t>HL7 V2 tables, V3 code systems</a:t>
            </a:r>
          </a:p>
          <a:p>
            <a:r>
              <a:rPr lang="en-AU" sz="1500" dirty="0"/>
              <a:t>A drug formulary</a:t>
            </a:r>
          </a:p>
          <a:p>
            <a:r>
              <a:rPr lang="en-AU" sz="1500" dirty="0"/>
              <a:t>Options for a config table in an application </a:t>
            </a:r>
          </a:p>
          <a:p>
            <a:r>
              <a:rPr lang="en-AU" sz="1500" dirty="0"/>
              <a:t>A list of </a:t>
            </a:r>
            <a:r>
              <a:rPr lang="en-AU" sz="1500" dirty="0" err="1"/>
              <a:t>enums</a:t>
            </a:r>
            <a:r>
              <a:rPr lang="en-AU" sz="1500" dirty="0"/>
              <a:t> in a java class</a:t>
            </a:r>
          </a:p>
          <a:p>
            <a:r>
              <a:rPr lang="en-AU" sz="1500" dirty="0"/>
              <a:t>Country codes (ISO 3166)</a:t>
            </a:r>
          </a:p>
          <a:p>
            <a:endParaRPr lang="en-AU" sz="1500" dirty="0"/>
          </a:p>
          <a:p>
            <a:endParaRPr lang="en-AU" sz="15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1CBEC9-7FE7-724F-BCEE-550834F4A5EC}"/>
              </a:ext>
            </a:extLst>
          </p:cNvPr>
          <p:cNvSpPr/>
          <p:nvPr/>
        </p:nvSpPr>
        <p:spPr>
          <a:xfrm>
            <a:off x="1803654" y="1597914"/>
            <a:ext cx="1620180" cy="2269998"/>
          </a:xfrm>
          <a:prstGeom prst="roundRect">
            <a:avLst/>
          </a:prstGeom>
          <a:solidFill>
            <a:srgbClr val="407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Code System</a:t>
            </a:r>
          </a:p>
          <a:p>
            <a:pPr algn="ctr"/>
            <a:r>
              <a:rPr lang="en-AU" sz="1200" i="1" dirty="0"/>
              <a:t>Defines a set of concepts with a coherent meaning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Code</a:t>
            </a:r>
            <a:br>
              <a:rPr lang="en-AU" sz="1200" dirty="0"/>
            </a:br>
            <a:r>
              <a:rPr lang="en-AU" sz="1200" dirty="0"/>
              <a:t>Display</a:t>
            </a:r>
          </a:p>
          <a:p>
            <a:pPr algn="ctr"/>
            <a:r>
              <a:rPr lang="en-AU" sz="1200" dirty="0"/>
              <a:t>Definition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e.g. SNOMED CT</a:t>
            </a:r>
          </a:p>
        </p:txBody>
      </p:sp>
    </p:spTree>
    <p:extLst>
      <p:ext uri="{BB962C8B-B14F-4D97-AF65-F5344CB8AC3E}">
        <p14:creationId xmlns:p14="http://schemas.microsoft.com/office/powerpoint/2010/main" val="238225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Value Set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7BC2A3-5904-3646-BFBE-C1510FD53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472113" y="3057525"/>
            <a:ext cx="3671887" cy="1836738"/>
          </a:xfrm>
          <a:prstGeom prst="rect">
            <a:avLst/>
          </a:prstGeom>
        </p:spPr>
        <p:txBody>
          <a:bodyPr/>
          <a:lstStyle/>
          <a:p>
            <a:r>
              <a:rPr lang="en-AU" sz="1500" dirty="0"/>
              <a:t>“European country codes”</a:t>
            </a:r>
          </a:p>
          <a:p>
            <a:r>
              <a:rPr lang="en-AU" sz="1500" dirty="0"/>
              <a:t>“The LOINC codes that I use”</a:t>
            </a:r>
          </a:p>
          <a:p>
            <a:r>
              <a:rPr lang="en-AU" sz="1500" dirty="0"/>
              <a:t>All LOINC order codes</a:t>
            </a:r>
          </a:p>
          <a:p>
            <a:r>
              <a:rPr lang="en-AU" sz="1500" dirty="0"/>
              <a:t>A particular SNOMED CT hierarchy</a:t>
            </a:r>
          </a:p>
          <a:p>
            <a:r>
              <a:rPr lang="en-AU" sz="1500" dirty="0"/>
              <a:t>Substance codes plus “No known allergy”</a:t>
            </a:r>
          </a:p>
          <a:p>
            <a:endParaRPr lang="en-AU" sz="1500" dirty="0"/>
          </a:p>
          <a:p>
            <a:endParaRPr lang="en-AU" sz="1500" dirty="0"/>
          </a:p>
          <a:p>
            <a:endParaRPr lang="en-AU" sz="15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262371-F1F6-3542-B15E-A87A98E5A399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Code System</a:t>
            </a:r>
          </a:p>
          <a:p>
            <a:pPr algn="ctr"/>
            <a:r>
              <a:rPr lang="en-AU" sz="1200" i="1" dirty="0"/>
              <a:t>Defines a set of concepts with a coherent meaning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Code</a:t>
            </a:r>
            <a:br>
              <a:rPr lang="en-AU" sz="1200" dirty="0"/>
            </a:br>
            <a:r>
              <a:rPr lang="en-AU" sz="1200" dirty="0"/>
              <a:t>Display</a:t>
            </a:r>
          </a:p>
          <a:p>
            <a:pPr algn="ctr"/>
            <a:r>
              <a:rPr lang="en-AU" sz="1200" dirty="0"/>
              <a:t>Definition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e.g. SNOMED CT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42CA96-152D-9F4D-ABF1-6F0A3CD5442B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8544BF-CBB9-9445-B45D-AC1A43057CC9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C776F3-AA93-974D-AAD3-840644FC00F3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</p:spTree>
    <p:extLst>
      <p:ext uri="{BB962C8B-B14F-4D97-AF65-F5344CB8AC3E}">
        <p14:creationId xmlns:p14="http://schemas.microsoft.com/office/powerpoint/2010/main" val="206884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Code System </a:t>
            </a:r>
            <a:r>
              <a:rPr lang="en-AU" b="1" dirty="0"/>
              <a:t>vs.</a:t>
            </a:r>
            <a:r>
              <a:rPr lang="en-AU" dirty="0"/>
              <a:t> Value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100" dirty="0"/>
              <a:t>Why do we need both?</a:t>
            </a:r>
          </a:p>
          <a:p>
            <a:r>
              <a:rPr lang="en-AU" sz="2100" dirty="0"/>
              <a:t>These can be mixed (and misunderstood) in common usage</a:t>
            </a:r>
          </a:p>
          <a:p>
            <a:pPr lvl="1"/>
            <a:r>
              <a:rPr lang="en-AU" sz="1725" dirty="0"/>
              <a:t>Especially for a value set that is “all codes” from the code system</a:t>
            </a:r>
          </a:p>
          <a:p>
            <a:r>
              <a:rPr lang="en-CA" sz="2175" dirty="0"/>
              <a:t>A value set can contain codes from more than one code system</a:t>
            </a:r>
          </a:p>
          <a:p>
            <a:pPr lvl="1"/>
            <a:r>
              <a:rPr lang="en-CA" sz="1725" dirty="0"/>
              <a:t>But it’s </a:t>
            </a:r>
            <a:r>
              <a:rPr lang="en-CA" sz="1725" b="1" dirty="0"/>
              <a:t>usually</a:t>
            </a:r>
            <a:r>
              <a:rPr lang="en-CA" sz="1725" dirty="0"/>
              <a:t> not a great idea</a:t>
            </a:r>
            <a:endParaRPr lang="en-AU" sz="1725" dirty="0"/>
          </a:p>
          <a:p>
            <a:r>
              <a:rPr lang="en-AU" sz="2100" dirty="0"/>
              <a:t>Separate the </a:t>
            </a:r>
            <a:r>
              <a:rPr lang="en-AU" sz="2100" b="1" dirty="0"/>
              <a:t>definition</a:t>
            </a:r>
            <a:r>
              <a:rPr lang="en-AU" sz="2100" dirty="0"/>
              <a:t> of a concept (code system) and the </a:t>
            </a:r>
            <a:r>
              <a:rPr lang="en-AU" sz="2100" b="1" dirty="0"/>
              <a:t>use </a:t>
            </a:r>
            <a:r>
              <a:rPr lang="en-AU" sz="2100" dirty="0"/>
              <a:t>of a concept (value set)</a:t>
            </a:r>
          </a:p>
          <a:p>
            <a:pPr lvl="1"/>
            <a:r>
              <a:rPr lang="en-AU" sz="1800" dirty="0"/>
              <a:t>Keep this straight to avoid getting into trouble when you exchange data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CEE14BF-3604-7C42-9349-5F5A98A631D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07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This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Can be downloaded here:</a:t>
            </a:r>
          </a:p>
          <a:p>
            <a:pPr lvl="1"/>
            <a:r>
              <a:rPr lang="en-US" sz="1800" dirty="0">
                <a:hlinkClick r:id="rId2"/>
              </a:rPr>
              <a:t>https://github.com/FHIR/documents/blob/master/presentations/2020-03%20Webinars/FHIR%20Terminology.pptx</a:t>
            </a:r>
            <a:endParaRPr lang="en-US" sz="1800" dirty="0"/>
          </a:p>
          <a:p>
            <a:pPr lvl="0"/>
            <a:r>
              <a:rPr lang="en-US" noProof="0" dirty="0"/>
              <a:t>Is licensed for use under the Creative Commons, specifically:</a:t>
            </a:r>
          </a:p>
          <a:p>
            <a:pPr lvl="1"/>
            <a:r>
              <a:rPr lang="en-US" u="sng" noProof="0" dirty="0">
                <a:hlinkClick r:id="rId3"/>
              </a:rPr>
              <a:t>Creative Commons Attribution 3.0 Unported License</a:t>
            </a:r>
            <a:endParaRPr lang="en-US" u="sng" noProof="0" dirty="0"/>
          </a:p>
          <a:p>
            <a:pPr lvl="1"/>
            <a:r>
              <a:rPr lang="en-US" noProof="0" dirty="0"/>
              <a:t>(Do with it as you wish – just give credit)</a:t>
            </a:r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1" y="3816512"/>
            <a:ext cx="91984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3539" y="4223785"/>
            <a:ext cx="318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Acknowledgements: Grahame Grieve, Lloyd McKenzie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7C7C89-201F-7C4A-A4A1-0533EB17546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7151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Code System </a:t>
            </a:r>
            <a:r>
              <a:rPr lang="en-AU" b="1" dirty="0"/>
              <a:t>vs.</a:t>
            </a:r>
            <a:r>
              <a:rPr lang="en-AU" dirty="0"/>
              <a:t> Value Set</a:t>
            </a:r>
            <a:br>
              <a:rPr lang="en-AU" dirty="0"/>
            </a:br>
            <a:r>
              <a:rPr lang="en-CA" dirty="0"/>
              <a:t>Take Home Points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Code systems </a:t>
            </a:r>
            <a:r>
              <a:rPr lang="en-CA" dirty="0"/>
              <a:t>define </a:t>
            </a:r>
            <a:r>
              <a:rPr lang="en-CA" b="1" dirty="0"/>
              <a:t>symbols</a:t>
            </a:r>
            <a:r>
              <a:rPr lang="en-CA" dirty="0"/>
              <a:t> with </a:t>
            </a:r>
            <a:r>
              <a:rPr lang="en-CA" b="1" dirty="0"/>
              <a:t>specific meanings</a:t>
            </a:r>
          </a:p>
          <a:p>
            <a:pPr lvl="1"/>
            <a:r>
              <a:rPr lang="en-CA" dirty="0"/>
              <a:t>E.g. LOINC, SNOMED, ICD-10, IETF language codes, local lab result codes, etc.</a:t>
            </a:r>
          </a:p>
          <a:p>
            <a:r>
              <a:rPr lang="en-CA" b="1" dirty="0"/>
              <a:t>Value sets </a:t>
            </a:r>
            <a:r>
              <a:rPr lang="en-CA" dirty="0"/>
              <a:t>define </a:t>
            </a:r>
            <a:r>
              <a:rPr lang="en-CA" b="1" dirty="0"/>
              <a:t>collections of codes </a:t>
            </a:r>
            <a:r>
              <a:rPr lang="en-CA" dirty="0"/>
              <a:t>for use in a </a:t>
            </a:r>
            <a:r>
              <a:rPr lang="en-CA" b="1" dirty="0"/>
              <a:t>particular context</a:t>
            </a:r>
          </a:p>
          <a:p>
            <a:pPr lvl="1"/>
            <a:r>
              <a:rPr lang="en-CA" dirty="0"/>
              <a:t>E.g. Codes for vital signs, codes for procedures</a:t>
            </a:r>
          </a:p>
          <a:p>
            <a:pPr lvl="1"/>
            <a:r>
              <a:rPr lang="en-CA" dirty="0"/>
              <a:t>Can come from a single code system or multiple code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5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11">
            <a:extLst>
              <a:ext uri="{FF2B5EF4-FFF2-40B4-BE49-F238E27FC236}">
                <a16:creationId xmlns:a16="http://schemas.microsoft.com/office/drawing/2014/main" id="{1FF561A1-BB3B-5A4A-BA27-BBCFC8C11764}"/>
              </a:ext>
            </a:extLst>
          </p:cNvPr>
          <p:cNvSpPr/>
          <p:nvPr/>
        </p:nvSpPr>
        <p:spPr bwMode="auto">
          <a:xfrm>
            <a:off x="5761050" y="1815696"/>
            <a:ext cx="639609" cy="467553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Binding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60B334-2B1E-704D-9E1A-25C583B8E63C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 System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Defines a set of concepts with a coherent meaning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SNOMED 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74572-D480-E84F-9216-3C32995772E6}"/>
              </a:ext>
            </a:extLst>
          </p:cNvPr>
          <p:cNvSpPr txBox="1"/>
          <p:nvPr/>
        </p:nvSpPr>
        <p:spPr>
          <a:xfrm>
            <a:off x="5829301" y="18996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318F9C-DAE9-AD40-8059-FD5ED92E06B2}"/>
              </a:ext>
            </a:extLst>
          </p:cNvPr>
          <p:cNvSpPr/>
          <p:nvPr/>
        </p:nvSpPr>
        <p:spPr>
          <a:xfrm>
            <a:off x="6487668" y="1316736"/>
            <a:ext cx="1846338" cy="1508760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2F528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Definition 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element, binding characteristics and value set reference</a:t>
            </a: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Condition.code</a:t>
            </a:r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303339-A9CC-744F-8A50-04CFE4C4693F}"/>
              </a:ext>
            </a:extLst>
          </p:cNvPr>
          <p:cNvCxnSpPr>
            <a:cxnSpLocks/>
          </p:cNvCxnSpPr>
          <p:nvPr/>
        </p:nvCxnSpPr>
        <p:spPr>
          <a:xfrm flipH="1">
            <a:off x="5650993" y="2146554"/>
            <a:ext cx="826622" cy="0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DF709A-49E3-D54B-9CB2-253EB1E091A3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4EC1C-17E7-BC4A-AA08-B197B70857B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B0260E-6FAE-1E4B-9A60-135420525F41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9B35AF6-067A-1644-A9DE-A5C94FED6B04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42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on Bindings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Bindings identify the codes that are allowed to be used for a given element</a:t>
            </a:r>
          </a:p>
          <a:p>
            <a:r>
              <a:rPr lang="en-CA" dirty="0"/>
              <a:t>Bindings can be to a:</a:t>
            </a:r>
          </a:p>
          <a:p>
            <a:pPr lvl="1"/>
            <a:r>
              <a:rPr lang="en-CA" b="1" dirty="0"/>
              <a:t>Value set</a:t>
            </a:r>
          </a:p>
          <a:p>
            <a:pPr lvl="2"/>
            <a:r>
              <a:rPr lang="en-US" dirty="0"/>
              <a:t>By convention a binding is to a value set – not directly to a code system</a:t>
            </a:r>
            <a:endParaRPr lang="en-CA" dirty="0"/>
          </a:p>
          <a:p>
            <a:pPr lvl="1"/>
            <a:r>
              <a:rPr lang="en-CA" b="1" dirty="0"/>
              <a:t>Reference</a:t>
            </a:r>
            <a:r>
              <a:rPr lang="en-CA" dirty="0"/>
              <a:t> (to an “inferred” value set)</a:t>
            </a:r>
          </a:p>
          <a:p>
            <a:pPr lvl="2"/>
            <a:r>
              <a:rPr lang="en-CA" dirty="0"/>
              <a:t>E.g. Mime types</a:t>
            </a:r>
          </a:p>
          <a:p>
            <a:pPr lvl="1"/>
            <a:r>
              <a:rPr lang="en-CA" b="1" dirty="0"/>
              <a:t>Description</a:t>
            </a:r>
            <a:r>
              <a:rPr lang="en-CA" dirty="0"/>
              <a:t> only</a:t>
            </a:r>
          </a:p>
          <a:p>
            <a:pPr lvl="2"/>
            <a:r>
              <a:rPr lang="en-CA" dirty="0"/>
              <a:t>This must be populated if no reference is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35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Binding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1800" b="1" dirty="0"/>
              <a:t>example</a:t>
            </a:r>
            <a:r>
              <a:rPr lang="en-CA" sz="1800" dirty="0"/>
              <a:t>: These codes just give an idea of what you might use</a:t>
            </a:r>
          </a:p>
          <a:p>
            <a:pPr lvl="1"/>
            <a:r>
              <a:rPr lang="en-CA" sz="1500" dirty="0"/>
              <a:t>No expectation (or recommendation) of use</a:t>
            </a:r>
            <a:endParaRPr lang="en-CA" sz="1800" b="1" dirty="0"/>
          </a:p>
          <a:p>
            <a:r>
              <a:rPr lang="en-CA" sz="1800" b="1" dirty="0"/>
              <a:t>preferred</a:t>
            </a:r>
            <a:r>
              <a:rPr lang="en-CA" sz="1800" dirty="0"/>
              <a:t>: You SHOULD use the specified codes</a:t>
            </a:r>
          </a:p>
          <a:p>
            <a:pPr lvl="1"/>
            <a:r>
              <a:rPr lang="en-CA" sz="1500" dirty="0"/>
              <a:t>But if you have a good reason, you can use something else instead </a:t>
            </a:r>
            <a:r>
              <a:rPr lang="mr-IN" sz="1500" dirty="0"/>
              <a:t>–</a:t>
            </a:r>
            <a:r>
              <a:rPr lang="en-CA" sz="1500" dirty="0"/>
              <a:t> it is not required to use the specified codes in order to be conformant</a:t>
            </a:r>
            <a:endParaRPr lang="en-CA" sz="1800" b="1" dirty="0"/>
          </a:p>
          <a:p>
            <a:r>
              <a:rPr lang="en-CA" sz="1800" b="1" dirty="0"/>
              <a:t>extensible</a:t>
            </a:r>
            <a:r>
              <a:rPr lang="en-CA" sz="1800" dirty="0"/>
              <a:t>: You must use the specified codes if they apply</a:t>
            </a:r>
          </a:p>
          <a:p>
            <a:pPr lvl="1"/>
            <a:r>
              <a:rPr lang="en-CA" sz="1500" dirty="0"/>
              <a:t>Free to use other codes or text if the value set doesn’t cover the concept</a:t>
            </a:r>
            <a:endParaRPr lang="en-CA" sz="1800" b="1" dirty="0"/>
          </a:p>
          <a:p>
            <a:r>
              <a:rPr lang="en-CA" sz="1800" b="1" dirty="0"/>
              <a:t>required</a:t>
            </a:r>
            <a:r>
              <a:rPr lang="en-CA" sz="1800" dirty="0"/>
              <a:t>: You must use the specified codes</a:t>
            </a:r>
          </a:p>
          <a:p>
            <a:pPr lvl="1"/>
            <a:r>
              <a:rPr lang="en-CA" sz="1500" dirty="0"/>
              <a:t>Or omit the element if no code applies for the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58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Coded Data (instance)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5747C-7763-DA46-A985-8A41DA664D3A}"/>
              </a:ext>
            </a:extLst>
          </p:cNvPr>
          <p:cNvSpPr txBox="1"/>
          <p:nvPr/>
        </p:nvSpPr>
        <p:spPr>
          <a:xfrm>
            <a:off x="1023527" y="3969643"/>
            <a:ext cx="3180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</a:t>
            </a:r>
            <a:r>
              <a:rPr lang="en-US" sz="1600" dirty="0"/>
              <a:t> reference from a coded data instance directly to a value set (except by the </a:t>
            </a:r>
            <a:r>
              <a:rPr lang="en-GB" sz="1600" dirty="0" err="1"/>
              <a:t>valueset</a:t>
            </a:r>
            <a:r>
              <a:rPr lang="en-GB" sz="1600" dirty="0"/>
              <a:t>-reference</a:t>
            </a:r>
            <a:r>
              <a:rPr lang="en-US" sz="1600" dirty="0"/>
              <a:t> extension)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AC5F24-1E79-0848-9A11-C67869F6C97A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 System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Defines a set of concepts with a coherent meaning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SNOMED 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73B5F-8B6C-7743-B052-DAF2D9C74177}"/>
              </a:ext>
            </a:extLst>
          </p:cNvPr>
          <p:cNvSpPr txBox="1"/>
          <p:nvPr/>
        </p:nvSpPr>
        <p:spPr>
          <a:xfrm>
            <a:off x="5829301" y="18996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A82BE61-F276-CA4D-98DE-F1A6C66E7605}"/>
              </a:ext>
            </a:extLst>
          </p:cNvPr>
          <p:cNvSpPr/>
          <p:nvPr/>
        </p:nvSpPr>
        <p:spPr>
          <a:xfrm>
            <a:off x="4162806" y="3175254"/>
            <a:ext cx="2372614" cy="1645920"/>
          </a:xfrm>
          <a:prstGeom prst="roundRect">
            <a:avLst/>
          </a:prstGeom>
          <a:solidFill>
            <a:srgbClr val="843C0C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(instance)</a:t>
            </a:r>
          </a:p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Coded Data Type</a:t>
            </a:r>
            <a:r>
              <a:rPr lang="en-AU" sz="101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AU" sz="101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code/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Coding/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CodeableConcept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263204007 |Fracture of shaft of ulna|</a:t>
            </a: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29B045-DF4E-BE4D-B914-54075AECC0A4}"/>
              </a:ext>
            </a:extLst>
          </p:cNvPr>
          <p:cNvCxnSpPr>
            <a:cxnSpLocks/>
          </p:cNvCxnSpPr>
          <p:nvPr/>
        </p:nvCxnSpPr>
        <p:spPr>
          <a:xfrm flipH="1" flipV="1">
            <a:off x="3422142" y="3387852"/>
            <a:ext cx="716408" cy="473582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3D11D-8B6E-C948-83B1-75368DC6CA29}"/>
              </a:ext>
            </a:extLst>
          </p:cNvPr>
          <p:cNvSpPr txBox="1"/>
          <p:nvPr/>
        </p:nvSpPr>
        <p:spPr>
          <a:xfrm rot="1889056">
            <a:off x="3500374" y="3383168"/>
            <a:ext cx="743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Refers</a:t>
            </a:r>
            <a:r>
              <a:rPr lang="en-AU" sz="1200" dirty="0"/>
              <a:t> to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4CE44E-6698-AD44-880E-C3189F01E309}"/>
              </a:ext>
            </a:extLst>
          </p:cNvPr>
          <p:cNvCxnSpPr>
            <a:cxnSpLocks/>
            <a:stCxn id="26" idx="3"/>
            <a:endCxn id="31" idx="2"/>
          </p:cNvCxnSpPr>
          <p:nvPr/>
        </p:nvCxnSpPr>
        <p:spPr>
          <a:xfrm flipV="1">
            <a:off x="6535420" y="2825496"/>
            <a:ext cx="875417" cy="1172718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2E3D41-DE05-4C42-BE8D-96AA98C7D50D}"/>
              </a:ext>
            </a:extLst>
          </p:cNvPr>
          <p:cNvSpPr txBox="1"/>
          <p:nvPr/>
        </p:nvSpPr>
        <p:spPr>
          <a:xfrm rot="18410870">
            <a:off x="6380125" y="3177428"/>
            <a:ext cx="961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Conforms</a:t>
            </a:r>
            <a:r>
              <a:rPr lang="en-AU" sz="1200" dirty="0"/>
              <a:t> to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7552BF-F6FA-3649-B545-F96FC86D544F}"/>
              </a:ext>
            </a:extLst>
          </p:cNvPr>
          <p:cNvSpPr/>
          <p:nvPr/>
        </p:nvSpPr>
        <p:spPr>
          <a:xfrm>
            <a:off x="6487668" y="1316736"/>
            <a:ext cx="1846338" cy="1508760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2F528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Definition 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element, binding characteristics and value set reference</a:t>
            </a: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Condition.code</a:t>
            </a:r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D4E7A9-1B62-7F4A-A3B8-72227280FB2F}"/>
              </a:ext>
            </a:extLst>
          </p:cNvPr>
          <p:cNvCxnSpPr>
            <a:cxnSpLocks/>
          </p:cNvCxnSpPr>
          <p:nvPr/>
        </p:nvCxnSpPr>
        <p:spPr>
          <a:xfrm flipH="1">
            <a:off x="5650993" y="2146554"/>
            <a:ext cx="826622" cy="0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6FE62F8-D65D-FE44-96D5-7A88DCDA3164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2CE090-58B8-CA4D-9974-69FA8C9F9E08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9CBEDA-62D3-8E4F-B2AD-92081784A975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EB027D2-11BD-2D4B-AC33-5884726DC843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97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EDBC-A27D-804F-B614-E27039BC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vs. Data element instance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3FC9-4A67-8842-8600-636C5B421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051560"/>
            <a:ext cx="8228883" cy="292904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binding</a:t>
            </a:r>
            <a:r>
              <a:rPr lang="en-US" dirty="0"/>
              <a:t> specifies a </a:t>
            </a:r>
            <a:r>
              <a:rPr lang="en-US" b="1" dirty="0">
                <a:solidFill>
                  <a:srgbClr val="407742"/>
                </a:solidFill>
              </a:rPr>
              <a:t>value set</a:t>
            </a:r>
          </a:p>
          <a:p>
            <a:pPr lvl="1"/>
            <a:r>
              <a:rPr lang="en-US" dirty="0" err="1"/>
              <a:t>Observation.code</a:t>
            </a:r>
            <a:r>
              <a:rPr lang="en-US" dirty="0"/>
              <a:t> is bound to:</a:t>
            </a:r>
          </a:p>
          <a:p>
            <a:pPr lvl="2"/>
            <a:r>
              <a:rPr lang="en-GB" dirty="0" err="1"/>
              <a:t>valueSetReference</a:t>
            </a:r>
            <a:r>
              <a:rPr lang="en-GB" dirty="0"/>
              <a:t> </a:t>
            </a:r>
            <a:r>
              <a:rPr lang="en-US" dirty="0"/>
              <a:t>= </a:t>
            </a:r>
            <a:r>
              <a:rPr lang="en-GB" dirty="0">
                <a:solidFill>
                  <a:srgbClr val="407742"/>
                </a:solidFill>
              </a:rPr>
              <a:t>http://hl7.org/</a:t>
            </a:r>
            <a:r>
              <a:rPr lang="en-GB" dirty="0" err="1">
                <a:solidFill>
                  <a:srgbClr val="407742"/>
                </a:solidFill>
              </a:rPr>
              <a:t>fhir</a:t>
            </a:r>
            <a:r>
              <a:rPr lang="en-GB" dirty="0">
                <a:solidFill>
                  <a:srgbClr val="407742"/>
                </a:solidFill>
              </a:rPr>
              <a:t>/</a:t>
            </a:r>
            <a:r>
              <a:rPr lang="en-GB" dirty="0" err="1">
                <a:solidFill>
                  <a:srgbClr val="407742"/>
                </a:solidFill>
              </a:rPr>
              <a:t>ValueSet</a:t>
            </a:r>
            <a:r>
              <a:rPr lang="en-GB" dirty="0">
                <a:solidFill>
                  <a:srgbClr val="407742"/>
                </a:solidFill>
              </a:rPr>
              <a:t>/observation-codes</a:t>
            </a:r>
            <a:endParaRPr lang="en-US" dirty="0">
              <a:solidFill>
                <a:srgbClr val="407742"/>
              </a:solidFill>
            </a:endParaRPr>
          </a:p>
          <a:p>
            <a:pPr lvl="3"/>
            <a:r>
              <a:rPr lang="en-US" dirty="0"/>
              <a:t>Definition of ‘</a:t>
            </a:r>
            <a:r>
              <a:rPr lang="en-GB" dirty="0"/>
              <a:t>observation-codes</a:t>
            </a:r>
            <a:r>
              <a:rPr lang="en-US" dirty="0"/>
              <a:t>’ = “</a:t>
            </a:r>
            <a:r>
              <a:rPr lang="en-GB" dirty="0"/>
              <a:t>This value set includes all LOINC codes”</a:t>
            </a:r>
            <a:endParaRPr lang="en-US" dirty="0"/>
          </a:p>
          <a:p>
            <a:r>
              <a:rPr lang="en-US" dirty="0"/>
              <a:t>A data </a:t>
            </a:r>
            <a:r>
              <a:rPr lang="en-US" b="1" dirty="0"/>
              <a:t>element</a:t>
            </a:r>
            <a:r>
              <a:rPr lang="en-US" dirty="0"/>
              <a:t> instance specifies a </a:t>
            </a:r>
            <a:r>
              <a:rPr lang="en-US" b="1" dirty="0">
                <a:solidFill>
                  <a:srgbClr val="407DD6"/>
                </a:solidFill>
              </a:rPr>
              <a:t>code system</a:t>
            </a:r>
          </a:p>
          <a:p>
            <a:pPr lvl="2"/>
            <a:r>
              <a:rPr lang="en-US" dirty="0" err="1"/>
              <a:t>Observation.code.coding.system</a:t>
            </a:r>
            <a:r>
              <a:rPr lang="en-US" dirty="0"/>
              <a:t> = </a:t>
            </a:r>
            <a:r>
              <a:rPr lang="en-GB" dirty="0">
                <a:solidFill>
                  <a:srgbClr val="407DD6"/>
                </a:solidFill>
              </a:rPr>
              <a:t>http://</a:t>
            </a:r>
            <a:r>
              <a:rPr lang="en-GB" dirty="0" err="1">
                <a:solidFill>
                  <a:srgbClr val="407DD6"/>
                </a:solidFill>
              </a:rPr>
              <a:t>loinc.org</a:t>
            </a:r>
            <a:r>
              <a:rPr lang="en-US" dirty="0">
                <a:solidFill>
                  <a:srgbClr val="407DD6"/>
                </a:solidFill>
              </a:rPr>
              <a:t> </a:t>
            </a:r>
          </a:p>
          <a:p>
            <a:pPr lvl="2"/>
            <a:r>
              <a:rPr lang="en-US" dirty="0" err="1"/>
              <a:t>Observation.code.coding.code</a:t>
            </a:r>
            <a:r>
              <a:rPr lang="en-US" dirty="0"/>
              <a:t> = </a:t>
            </a:r>
            <a:r>
              <a:rPr lang="en-GB" dirty="0"/>
              <a:t>15074-8</a:t>
            </a:r>
          </a:p>
          <a:p>
            <a:pPr lvl="2"/>
            <a:r>
              <a:rPr lang="en-US" dirty="0" err="1"/>
              <a:t>Observation.code.coding.display</a:t>
            </a:r>
            <a:r>
              <a:rPr lang="en-US" dirty="0"/>
              <a:t> = </a:t>
            </a:r>
            <a:br>
              <a:rPr lang="en-US" dirty="0"/>
            </a:br>
            <a:r>
              <a:rPr lang="en-GB" dirty="0"/>
              <a:t>Glucose [Moles/volume] in Blood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7474B-EE11-AB4F-826F-02CC96584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8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Referring to a code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/>
              <a:t>Each “use of a code” (a reference into a code system) has 4 properties:</a:t>
            </a:r>
          </a:p>
          <a:p>
            <a:r>
              <a:rPr lang="en-AU" b="1"/>
              <a:t>system</a:t>
            </a:r>
            <a:r>
              <a:rPr lang="en-AU"/>
              <a:t>: URL of the code system</a:t>
            </a:r>
          </a:p>
          <a:p>
            <a:r>
              <a:rPr lang="en-AU" b="1"/>
              <a:t>version</a:t>
            </a:r>
            <a:r>
              <a:rPr lang="en-AU"/>
              <a:t>: stated version of the code system (optional)</a:t>
            </a:r>
          </a:p>
          <a:p>
            <a:r>
              <a:rPr lang="en-AU" b="1"/>
              <a:t>code</a:t>
            </a:r>
            <a:r>
              <a:rPr lang="en-AU"/>
              <a:t>: the symbol defined for the concept (code/expression)</a:t>
            </a:r>
          </a:p>
          <a:p>
            <a:r>
              <a:rPr lang="en-AU" b="1"/>
              <a:t>display</a:t>
            </a:r>
            <a:r>
              <a:rPr lang="en-AU"/>
              <a:t>: a human readable representation of the concept (optional – primarily for debugging/display)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9D06C5-B1F7-F342-9897-E6BD3CF7889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67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URL vs. Object Identifier (OID)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CA" dirty="0"/>
              <a:t>In v2, you could identify code systems (and identifier systems) in a variety of ways</a:t>
            </a:r>
          </a:p>
          <a:p>
            <a:pPr lvl="1"/>
            <a:r>
              <a:rPr lang="en-CA" dirty="0"/>
              <a:t>typically a local string</a:t>
            </a:r>
          </a:p>
          <a:p>
            <a:r>
              <a:rPr lang="en-CA" dirty="0"/>
              <a:t>In v3 you had to use OIDs</a:t>
            </a:r>
          </a:p>
          <a:p>
            <a:pPr lvl="1"/>
            <a:r>
              <a:rPr lang="en-CA" dirty="0"/>
              <a:t>E.g. 2.14.1237.937.25.58</a:t>
            </a:r>
          </a:p>
          <a:p>
            <a:r>
              <a:rPr lang="en-CA" dirty="0"/>
              <a:t>In FHIR, we use </a:t>
            </a:r>
            <a:r>
              <a:rPr lang="en-CA" b="1" dirty="0"/>
              <a:t>URLs</a:t>
            </a:r>
          </a:p>
          <a:p>
            <a:pPr lvl="1"/>
            <a:r>
              <a:rPr lang="en-CA" dirty="0"/>
              <a:t>E.g. </a:t>
            </a:r>
            <a:r>
              <a:rPr lang="en-CA" dirty="0">
                <a:hlinkClick r:id="rId2"/>
              </a:rPr>
              <a:t>http://myhospital.org/codes/labresults</a:t>
            </a:r>
            <a:endParaRPr lang="en-CA" dirty="0"/>
          </a:p>
          <a:p>
            <a:pPr lvl="1"/>
            <a:r>
              <a:rPr lang="en-CA" dirty="0"/>
              <a:t>Can also use urn:oid:2.14.1237.937.25.58</a:t>
            </a:r>
          </a:p>
          <a:p>
            <a:pPr lvl="2"/>
            <a:r>
              <a:rPr lang="en-CA" dirty="0"/>
              <a:t>If you really want to </a:t>
            </a:r>
            <a:r>
              <a:rPr lang="en-CA" dirty="0">
                <a:sym typeface="Wingdings"/>
              </a:rPr>
              <a:t>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27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4572000" y="2130552"/>
            <a:ext cx="3150281" cy="1671484"/>
            <a:chOff x="5220072" y="3356992"/>
            <a:chExt cx="3240360" cy="1656184"/>
          </a:xfrm>
        </p:grpSpPr>
        <p:sp>
          <p:nvSpPr>
            <p:cNvPr id="5" name="Rectangle 4"/>
            <p:cNvSpPr/>
            <p:nvPr/>
          </p:nvSpPr>
          <p:spPr bwMode="auto">
            <a:xfrm>
              <a:off x="6228184" y="3356992"/>
              <a:ext cx="2232248" cy="1224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Human-readable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Potentially resolvable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No training required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220072" y="4581128"/>
              <a:ext cx="1008112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525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‘code’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Just a code</a:t>
            </a:r>
          </a:p>
          <a:p>
            <a:pPr lvl="1"/>
            <a:r>
              <a:rPr lang="en-CA" dirty="0"/>
              <a:t>Code system is fixed</a:t>
            </a:r>
          </a:p>
          <a:p>
            <a:pPr lvl="1"/>
            <a:r>
              <a:rPr lang="en-CA" dirty="0"/>
              <a:t>Value set is fixed (required</a:t>
            </a:r>
            <a:br>
              <a:rPr lang="en-CA" dirty="0"/>
            </a:br>
            <a:r>
              <a:rPr lang="en-CA" dirty="0"/>
              <a:t>binding)</a:t>
            </a:r>
          </a:p>
          <a:p>
            <a:pPr lvl="1"/>
            <a:r>
              <a:rPr lang="en-CA" dirty="0"/>
              <a:t>Display name is known</a:t>
            </a:r>
          </a:p>
          <a:p>
            <a:r>
              <a:rPr lang="en-CA" dirty="0"/>
              <a:t>Used for “structural” elements</a:t>
            </a:r>
          </a:p>
          <a:p>
            <a:pPr lvl="1"/>
            <a:r>
              <a:rPr lang="en-CA" dirty="0"/>
              <a:t>Essential to fundamental interoperability</a:t>
            </a:r>
          </a:p>
          <a:p>
            <a:pPr lvl="1"/>
            <a:r>
              <a:rPr lang="en-CA" dirty="0"/>
              <a:t>Reasonable to standardize at international level</a:t>
            </a:r>
          </a:p>
          <a:p>
            <a:pPr lvl="1"/>
            <a:r>
              <a:rPr lang="en-CA" dirty="0"/>
              <a:t>E.g. ‘status’, ‘</a:t>
            </a:r>
            <a:r>
              <a:rPr lang="en-CA" dirty="0" err="1"/>
              <a:t>Bundle.type</a:t>
            </a:r>
            <a:r>
              <a:rPr lang="en-CA" dirty="0"/>
              <a:t>’,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FFF33-5866-204F-88B0-FBE59D24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2" y="1385728"/>
            <a:ext cx="2074655" cy="14043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950042" y="1323323"/>
            <a:ext cx="756084" cy="73759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05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if I need a different ‘code’?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‘code’ data elements aren’t extensible</a:t>
            </a:r>
          </a:p>
          <a:p>
            <a:pPr lvl="1"/>
            <a:r>
              <a:rPr lang="en-CA"/>
              <a:t>Can’t send your own custom codes</a:t>
            </a:r>
          </a:p>
          <a:p>
            <a:r>
              <a:rPr lang="en-CA"/>
              <a:t>If coded element is optional</a:t>
            </a:r>
          </a:p>
          <a:p>
            <a:pPr lvl="1"/>
            <a:r>
              <a:rPr lang="en-CA"/>
              <a:t>Omit the element and just send an extension</a:t>
            </a:r>
          </a:p>
          <a:p>
            <a:r>
              <a:rPr lang="en-CA"/>
              <a:t>If coded element is </a:t>
            </a:r>
            <a:r>
              <a:rPr lang="en-CA" err="1"/>
              <a:t>minOccurs</a:t>
            </a:r>
            <a:r>
              <a:rPr lang="en-CA"/>
              <a:t>=1</a:t>
            </a:r>
          </a:p>
          <a:p>
            <a:pPr lvl="1"/>
            <a:r>
              <a:rPr lang="en-CA"/>
              <a:t>Choose the code closest matching your need</a:t>
            </a:r>
          </a:p>
          <a:p>
            <a:pPr lvl="1"/>
            <a:r>
              <a:rPr lang="en-CA"/>
              <a:t>Send additional semantics as an extension</a:t>
            </a:r>
          </a:p>
          <a:p>
            <a:pPr lvl="1"/>
            <a:r>
              <a:rPr lang="en-CA"/>
              <a:t>Consider submitting a change request for inclusion in a future version of FHIR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50" b="1" dirty="0"/>
              <a:t>Name:</a:t>
            </a:r>
            <a:r>
              <a:rPr lang="en-US" sz="2250" dirty="0"/>
              <a:t> Rob Hausam MD</a:t>
            </a:r>
          </a:p>
          <a:p>
            <a:r>
              <a:rPr lang="en-US" sz="2250" b="1" dirty="0"/>
              <a:t>Company:</a:t>
            </a:r>
            <a:r>
              <a:rPr lang="en-US" sz="2250" dirty="0"/>
              <a:t> Hausam Consulting LLC</a:t>
            </a:r>
          </a:p>
          <a:p>
            <a:r>
              <a:rPr lang="en-US" sz="2250" b="1" dirty="0"/>
              <a:t>Background:</a:t>
            </a:r>
          </a:p>
          <a:p>
            <a:pPr lvl="1"/>
            <a:r>
              <a:rPr lang="en-US" noProof="0" dirty="0"/>
              <a:t>Co-chair of Vocabulary and Orders and Observations WGs</a:t>
            </a:r>
          </a:p>
          <a:p>
            <a:pPr lvl="1"/>
            <a:r>
              <a:rPr lang="en-US" noProof="0" dirty="0"/>
              <a:t>FHIR </a:t>
            </a:r>
            <a:r>
              <a:rPr lang="en-US" dirty="0"/>
              <a:t>specification</a:t>
            </a:r>
            <a:r>
              <a:rPr lang="en-US" noProof="0" dirty="0"/>
              <a:t> and Terminology Module editor</a:t>
            </a:r>
          </a:p>
          <a:p>
            <a:pPr lvl="1"/>
            <a:r>
              <a:rPr lang="en-US" dirty="0"/>
              <a:t>Actively in</a:t>
            </a:r>
            <a:r>
              <a:rPr lang="en-US" noProof="0" dirty="0" err="1"/>
              <a:t>volved</a:t>
            </a:r>
            <a:r>
              <a:rPr lang="en-US" noProof="0" dirty="0"/>
              <a:t> in HL7 and terminology standards/development and modeling for 18+ years</a:t>
            </a:r>
          </a:p>
          <a:p>
            <a:pPr lvl="1"/>
            <a:r>
              <a:rPr lang="en-US" dirty="0"/>
              <a:t>SNOMED on FHIR project co-lead</a:t>
            </a:r>
          </a:p>
          <a:p>
            <a:pPr lvl="2"/>
            <a:r>
              <a:rPr lang="en-US" sz="1800" dirty="0"/>
              <a:t>Joint project of HL7 and SNOMED International</a:t>
            </a:r>
            <a:endParaRPr lang="en-US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5487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5307973" cy="2929042"/>
          </a:xfrm>
        </p:spPr>
        <p:txBody>
          <a:bodyPr/>
          <a:lstStyle/>
          <a:p>
            <a:r>
              <a:rPr lang="en-CA" dirty="0"/>
              <a:t>code + system</a:t>
            </a:r>
          </a:p>
          <a:p>
            <a:r>
              <a:rPr lang="en-CA" dirty="0"/>
              <a:t>Not often used directly</a:t>
            </a:r>
          </a:p>
          <a:p>
            <a:pPr lvl="1"/>
            <a:r>
              <a:rPr lang="en-CA" dirty="0"/>
              <a:t>Example: </a:t>
            </a:r>
            <a:r>
              <a:rPr lang="en-CA" dirty="0">
                <a:hlinkClick r:id="rId2"/>
              </a:rPr>
              <a:t>Consent.purpose</a:t>
            </a:r>
            <a:endParaRPr lang="en-CA" dirty="0"/>
          </a:p>
          <a:p>
            <a:pPr lvl="1"/>
            <a:r>
              <a:rPr lang="en-CA" dirty="0"/>
              <a:t>In most cases, if you need one Coding, you probably also need translations and/or original text </a:t>
            </a:r>
            <a:r>
              <a:rPr lang="en-CA" dirty="0">
                <a:sym typeface="Wingdings"/>
              </a:rPr>
              <a:t></a:t>
            </a:r>
            <a:r>
              <a:rPr lang="en-CA" dirty="0" err="1"/>
              <a:t>CodeableConcept</a:t>
            </a:r>
            <a:endParaRPr lang="en-CA" dirty="0"/>
          </a:p>
          <a:p>
            <a:r>
              <a:rPr lang="en-CA" dirty="0"/>
              <a:t>Question: Why is everything optional?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30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32CEF-69D9-CC4D-9A1A-81DCF167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0" y="1297172"/>
            <a:ext cx="2626195" cy="27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5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</a:t>
            </a:r>
            <a:r>
              <a:rPr lang="mr-IN"/>
              <a:t>–</a:t>
            </a:r>
            <a:r>
              <a:rPr lang="en-US"/>
              <a:t> Element Optionality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Version, display and </a:t>
            </a:r>
            <a:r>
              <a:rPr lang="en-US" dirty="0" err="1"/>
              <a:t>userSelected</a:t>
            </a:r>
            <a:r>
              <a:rPr lang="en-US" dirty="0"/>
              <a:t> provide additional optional information</a:t>
            </a:r>
          </a:p>
          <a:p>
            <a:r>
              <a:rPr lang="en-US" dirty="0"/>
              <a:t>System is present with no code</a:t>
            </a:r>
          </a:p>
          <a:p>
            <a:pPr lvl="1"/>
            <a:r>
              <a:rPr lang="en-US" dirty="0"/>
              <a:t>Means there is no suitable code in the system which can be used to represent the concept</a:t>
            </a:r>
          </a:p>
          <a:p>
            <a:r>
              <a:rPr lang="en-US" dirty="0"/>
              <a:t>Only the code is present (and not the system)</a:t>
            </a:r>
          </a:p>
          <a:p>
            <a:pPr lvl="1"/>
            <a:r>
              <a:rPr lang="en-US" dirty="0"/>
              <a:t>Could occur, but rare and best avoided </a:t>
            </a:r>
          </a:p>
          <a:p>
            <a:pPr lvl="1"/>
            <a:r>
              <a:rPr lang="en-US" dirty="0"/>
              <a:t>Must be able to infer the system by context or no useful processing can be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742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CodeableConcept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Potentially multiple ‘Coding’ elements, all are “equal”</a:t>
            </a:r>
          </a:p>
          <a:p>
            <a:pPr lvl="1"/>
            <a:r>
              <a:rPr lang="en-CA" dirty="0"/>
              <a:t>One can be “user selected”</a:t>
            </a:r>
          </a:p>
          <a:p>
            <a:pPr lvl="2"/>
            <a:r>
              <a:rPr lang="en-CA" dirty="0" err="1"/>
              <a:t>Coding.userSelected</a:t>
            </a:r>
            <a:r>
              <a:rPr lang="en-CA" dirty="0"/>
              <a:t> (</a:t>
            </a:r>
            <a:r>
              <a:rPr lang="en-CA" dirty="0" err="1"/>
              <a:t>boolean</a:t>
            </a:r>
            <a:r>
              <a:rPr lang="en-CA" dirty="0"/>
              <a:t>)</a:t>
            </a:r>
          </a:p>
          <a:p>
            <a:r>
              <a:rPr lang="en-CA" dirty="0"/>
              <a:t>To maximize interoperability, </a:t>
            </a:r>
            <a:br>
              <a:rPr lang="en-CA" dirty="0"/>
            </a:br>
            <a:r>
              <a:rPr lang="en-CA" dirty="0"/>
              <a:t>send all of the </a:t>
            </a:r>
            <a:r>
              <a:rPr lang="en-CA" dirty="0" err="1"/>
              <a:t>Codings</a:t>
            </a:r>
            <a:r>
              <a:rPr lang="en-CA" dirty="0"/>
              <a:t> that you know</a:t>
            </a:r>
          </a:p>
          <a:p>
            <a:r>
              <a:rPr lang="en-CA" dirty="0"/>
              <a:t>Text: Representation of the concept as entered or chosen by the user</a:t>
            </a:r>
          </a:p>
          <a:p>
            <a:pPr lvl="1"/>
            <a:r>
              <a:rPr lang="en-CA" sz="1725" dirty="0"/>
              <a:t>Text and </a:t>
            </a:r>
            <a:r>
              <a:rPr lang="en-CA" sz="1725" dirty="0" err="1"/>
              <a:t>Coding.display</a:t>
            </a:r>
            <a:r>
              <a:rPr lang="en-CA" sz="1725" dirty="0"/>
              <a:t> are fallbacks for systems that don’t recognize your code, so it is good practice to include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32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67B9F-46EC-0147-B5D7-C656B15D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70" y="2077429"/>
            <a:ext cx="2719316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9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use for coded data in an extension?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The default is CodeableConcept – it’s the safest for subsequent migration and interoperability</a:t>
            </a:r>
          </a:p>
          <a:p>
            <a:r>
              <a:rPr lang="en-CA"/>
              <a:t>Use Coding only if translations don’t make sense (not just if you don’t currently have a need)</a:t>
            </a:r>
          </a:p>
          <a:p>
            <a:r>
              <a:rPr lang="en-CA"/>
              <a:t>Use ‘code’ if (and only if): </a:t>
            </a:r>
          </a:p>
          <a:p>
            <a:pPr lvl="1"/>
            <a:r>
              <a:rPr lang="en-CA"/>
              <a:t>It is essential that everyone use the same codes</a:t>
            </a:r>
          </a:p>
          <a:p>
            <a:pPr lvl="1"/>
            <a:r>
              <a:rPr lang="en-CA"/>
              <a:t>You can define a set of codes that sufficiently cover the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1368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5012A-B5BA-9F46-9B07-3E3FA06AC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648" y="1161288"/>
            <a:ext cx="3879312" cy="251926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Coding</a:t>
            </a:r>
          </a:p>
          <a:p>
            <a:r>
              <a:rPr lang="en-CA" dirty="0"/>
              <a:t>code</a:t>
            </a:r>
          </a:p>
          <a:p>
            <a:r>
              <a:rPr lang="en-CA" dirty="0"/>
              <a:t>system</a:t>
            </a:r>
          </a:p>
          <a:p>
            <a:r>
              <a:rPr lang="en-CA" dirty="0"/>
              <a:t>display (for code), version, primary, </a:t>
            </a:r>
            <a:r>
              <a:rPr lang="en-CA" dirty="0" err="1"/>
              <a:t>valueSet</a:t>
            </a:r>
            <a:endParaRPr lang="en-CA" dirty="0"/>
          </a:p>
          <a:p>
            <a:r>
              <a:rPr lang="en-CA" dirty="0"/>
              <a:t>Represents a meaning/concept</a:t>
            </a:r>
          </a:p>
          <a:p>
            <a:pPr lvl="1"/>
            <a:r>
              <a:rPr lang="en-CA" dirty="0"/>
              <a:t>Can cover real things such as countries, states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9DCF8-3086-5D41-8F96-EA36E5FC7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3123" y="1161288"/>
            <a:ext cx="3878748" cy="251926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Identifier</a:t>
            </a:r>
          </a:p>
          <a:p>
            <a:r>
              <a:rPr lang="en-CA" dirty="0"/>
              <a:t>value</a:t>
            </a:r>
          </a:p>
          <a:p>
            <a:r>
              <a:rPr lang="en-CA" dirty="0"/>
              <a:t>system</a:t>
            </a:r>
          </a:p>
          <a:p>
            <a:r>
              <a:rPr lang="en-CA" dirty="0"/>
              <a:t>label (for system), use, period, assigner</a:t>
            </a:r>
          </a:p>
          <a:p>
            <a:r>
              <a:rPr lang="en-CA" dirty="0"/>
              <a:t>Represents an “identity”, but can also identify a “kind”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AF1C0-FDC5-374D-85C6-2A6C2904C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B4016-E37C-4047-8219-F6E76C6FC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C8C58F-352C-DF4A-8A7B-F4017DEB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/>
          <a:lstStyle/>
          <a:p>
            <a:r>
              <a:rPr lang="en-CA" sz="3000" dirty="0"/>
              <a:t>Codes vs. Identifiers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64737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terminology 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1D72985-EF95-D542-A687-975CB524F1C7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867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CodeSystem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Declares the existence of a code system and its key properties:</a:t>
            </a:r>
          </a:p>
          <a:p>
            <a:pPr lvl="1"/>
            <a:r>
              <a:rPr lang="en-US"/>
              <a:t>Identifying URL and version</a:t>
            </a:r>
          </a:p>
          <a:p>
            <a:pPr lvl="1"/>
            <a:r>
              <a:rPr lang="en-US"/>
              <a:t>Description, copyright, publication date, and other metadata</a:t>
            </a:r>
          </a:p>
          <a:p>
            <a:pPr lvl="1"/>
            <a:r>
              <a:rPr lang="en-US"/>
              <a:t>Whether case sensitive and version safe</a:t>
            </a:r>
          </a:p>
          <a:p>
            <a:pPr lvl="1"/>
            <a:r>
              <a:rPr lang="en-US"/>
              <a:t>Whether a compositional grammar is defined</a:t>
            </a:r>
          </a:p>
          <a:p>
            <a:pPr lvl="1"/>
            <a:r>
              <a:rPr lang="en-US"/>
              <a:t>Filters for use in a </a:t>
            </a:r>
            <a:r>
              <a:rPr lang="en-US" err="1"/>
              <a:t>ValueSet.compose</a:t>
            </a:r>
            <a:r>
              <a:rPr lang="en-US"/>
              <a:t> element</a:t>
            </a:r>
          </a:p>
          <a:p>
            <a:pPr lvl="1"/>
            <a:r>
              <a:rPr lang="en-US"/>
              <a:t>Code system-defined concept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644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May</a:t>
            </a:r>
            <a:r>
              <a:rPr lang="en-US" dirty="0"/>
              <a:t> list some or all of the concepts in the code system, along with their basic properties (code, display, definition), designations, and additional properties</a:t>
            </a:r>
            <a:endParaRPr lang="en-US" b="1" dirty="0"/>
          </a:p>
          <a:p>
            <a:r>
              <a:rPr lang="en-US" b="1" dirty="0"/>
              <a:t>Not</a:t>
            </a:r>
            <a:r>
              <a:rPr lang="en-US" dirty="0"/>
              <a:t> intended to support the process of maintaining a code system</a:t>
            </a:r>
          </a:p>
          <a:p>
            <a:r>
              <a:rPr lang="en-US" b="1" dirty="0"/>
              <a:t>Not</a:t>
            </a:r>
            <a:r>
              <a:rPr lang="en-US" dirty="0"/>
              <a:t> intended for </a:t>
            </a:r>
            <a:r>
              <a:rPr lang="en-US" b="1" dirty="0"/>
              <a:t>distributing</a:t>
            </a:r>
            <a:r>
              <a:rPr lang="en-US" dirty="0"/>
              <a:t> important existing (large) code systems (e.g., SNOMED CT, LOINC, </a:t>
            </a:r>
            <a:r>
              <a:rPr lang="en-US" dirty="0" err="1"/>
              <a:t>RxNorm</a:t>
            </a:r>
            <a:r>
              <a:rPr lang="en-US" dirty="0"/>
              <a:t>, ICD family,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029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A370855-1D6E-DF4A-B06E-412F91905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5553" y="118872"/>
            <a:ext cx="4848447" cy="62388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CodeSystem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CC583-A3F0-134E-AE80-D633E3F9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" y="697409"/>
            <a:ext cx="8420807" cy="36076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A7031C-23EA-BF41-85E0-13F8C9CDCA05}"/>
              </a:ext>
            </a:extLst>
          </p:cNvPr>
          <p:cNvSpPr txBox="1"/>
          <p:nvPr/>
        </p:nvSpPr>
        <p:spPr>
          <a:xfrm>
            <a:off x="629562" y="2222692"/>
            <a:ext cx="1187298" cy="577081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Changed data type to ‘canonical’ in R4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759669-4CF2-F54B-A739-76D5247FE2BF}"/>
              </a:ext>
            </a:extLst>
          </p:cNvPr>
          <p:cNvSpPr txBox="1"/>
          <p:nvPr/>
        </p:nvSpPr>
        <p:spPr>
          <a:xfrm>
            <a:off x="1200150" y="4224240"/>
            <a:ext cx="3245639" cy="738664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Added code system ‘supplements’ in R4 – a reference to an additional code system used to “supplement” the primary code system with additional properties, descriptions, etc.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120D2E-9FBC-D341-A0C9-D832E9D3BCF4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8921" y="3804576"/>
            <a:ext cx="709173" cy="4196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ECE145-2140-DA44-9C8F-6146C584CAF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1816860" y="2511233"/>
            <a:ext cx="891234" cy="6692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ED977-900F-744F-994F-2F4ACF4B556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1816860" y="2511233"/>
            <a:ext cx="891234" cy="1293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377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Code system definition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5" y="874427"/>
            <a:ext cx="3641650" cy="42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2159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252728"/>
            <a:ext cx="8228883" cy="2929042"/>
          </a:xfrm>
        </p:spPr>
        <p:txBody>
          <a:bodyPr/>
          <a:lstStyle/>
          <a:p>
            <a:r>
              <a:rPr lang="en-US" dirty="0"/>
              <a:t>Value sets use </a:t>
            </a:r>
            <a:r>
              <a:rPr lang="en-US" dirty="0" err="1"/>
              <a:t>CodeSystem</a:t>
            </a:r>
            <a:r>
              <a:rPr lang="en-US" dirty="0"/>
              <a:t> resources by referring to them via their canonical URLs</a:t>
            </a:r>
          </a:p>
          <a:p>
            <a:r>
              <a:rPr lang="en-US" dirty="0"/>
              <a:t>Value sets are used in </a:t>
            </a:r>
            <a:r>
              <a:rPr lang="en-US" dirty="0" err="1"/>
              <a:t>ElementDefinition</a:t>
            </a:r>
            <a:r>
              <a:rPr lang="en-US" dirty="0"/>
              <a:t> and Questionnaire resources to specify the allowable contents for coded elements</a:t>
            </a:r>
          </a:p>
          <a:p>
            <a:r>
              <a:rPr lang="en-US" dirty="0"/>
              <a:t>Aligned with Value Set Definition (VSD) spec</a:t>
            </a:r>
          </a:p>
          <a:p>
            <a:pPr lvl="1"/>
            <a:r>
              <a:rPr lang="en-US" dirty="0"/>
              <a:t>Not all VSD elements are in the base resource</a:t>
            </a:r>
          </a:p>
          <a:p>
            <a:pPr lvl="1"/>
            <a:r>
              <a:rPr lang="en-US" dirty="0"/>
              <a:t>Some are defined as part of </a:t>
            </a:r>
            <a:r>
              <a:rPr lang="en-US" dirty="0" err="1"/>
              <a:t>ValueSet</a:t>
            </a:r>
            <a:r>
              <a:rPr lang="en-US" dirty="0"/>
              <a:t> extensions</a:t>
            </a:r>
          </a:p>
          <a:p>
            <a:pPr lvl="1"/>
            <a:r>
              <a:rPr lang="en-US" dirty="0" err="1"/>
              <a:t>ValueSet.compose</a:t>
            </a:r>
            <a:r>
              <a:rPr lang="en-US" dirty="0"/>
              <a:t> = VSD "Content Logical Definition” (CLD)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21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AEF5-EB95-A844-823E-D809E7C1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17" y="198271"/>
            <a:ext cx="5691170" cy="464217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DF04946-DCC4-AB46-A280-6EC376E36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4717" y="303212"/>
            <a:ext cx="2509284" cy="137673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ValueSet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288B7-EE29-FA4A-AB6B-40F541FA2197}"/>
              </a:ext>
            </a:extLst>
          </p:cNvPr>
          <p:cNvSpPr txBox="1"/>
          <p:nvPr/>
        </p:nvSpPr>
        <p:spPr>
          <a:xfrm>
            <a:off x="179134" y="4128013"/>
            <a:ext cx="1584554" cy="41549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Changed data type to ‘canonical’ in R4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3D3625-C0F2-044D-8ED0-715CBA55037F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 flipH="1">
            <a:off x="971411" y="3975906"/>
            <a:ext cx="792278" cy="152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012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Value Set Parts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AU" dirty="0"/>
              <a:t>Meta data</a:t>
            </a:r>
          </a:p>
          <a:p>
            <a:pPr lvl="1"/>
            <a:r>
              <a:rPr lang="en-AU" dirty="0" err="1"/>
              <a:t>url</a:t>
            </a:r>
            <a:r>
              <a:rPr lang="en-AU" dirty="0"/>
              <a:t>, identifier, version, name, title, status, experimental, date, publisher, contact, description, </a:t>
            </a:r>
            <a:r>
              <a:rPr lang="en-AU" dirty="0" err="1"/>
              <a:t>useContext</a:t>
            </a:r>
            <a:r>
              <a:rPr lang="en-AU" dirty="0"/>
              <a:t>, jurisdiction, immutable, purpose, copyright, extensible</a:t>
            </a:r>
          </a:p>
          <a:p>
            <a:r>
              <a:rPr lang="en-AU" dirty="0"/>
              <a:t>Logical definition (.compose):</a:t>
            </a:r>
          </a:p>
          <a:p>
            <a:pPr lvl="1"/>
            <a:r>
              <a:rPr lang="en-AU" dirty="0"/>
              <a:t>Codes to include/exclude – by system, list or filter</a:t>
            </a:r>
          </a:p>
          <a:p>
            <a:pPr lvl="1"/>
            <a:r>
              <a:rPr lang="en-AU" dirty="0"/>
              <a:t>Specify other value sets to include/exclude </a:t>
            </a:r>
          </a:p>
          <a:p>
            <a:r>
              <a:rPr lang="en-AU" dirty="0"/>
              <a:t>Expansion (.expansion)</a:t>
            </a:r>
          </a:p>
          <a:p>
            <a:pPr lvl="1"/>
            <a:r>
              <a:rPr lang="en-AU" dirty="0"/>
              <a:t>What’s actually in the value set </a:t>
            </a:r>
            <a:r>
              <a:rPr lang="en-AU" i="1" dirty="0"/>
              <a:t>today, under local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058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Set Versions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AU" dirty="0"/>
              <a:t>Versions are important to understand and use, when needed</a:t>
            </a:r>
          </a:p>
          <a:p>
            <a:r>
              <a:rPr lang="en-AU" dirty="0"/>
              <a:t>A value set that doesn’t use </a:t>
            </a:r>
            <a:r>
              <a:rPr lang="en-AU" dirty="0" err="1"/>
              <a:t>ValueSet.compose.include.version</a:t>
            </a:r>
            <a:r>
              <a:rPr lang="en-AU" dirty="0"/>
              <a:t> has </a:t>
            </a:r>
            <a:r>
              <a:rPr lang="en-AU" b="1" dirty="0"/>
              <a:t>unknown content (</a:t>
            </a:r>
            <a:r>
              <a:rPr lang="en-AU" dirty="0"/>
              <a:t>even if it lists the codes explicitly)</a:t>
            </a:r>
          </a:p>
          <a:p>
            <a:r>
              <a:rPr lang="en-AU" dirty="0"/>
              <a:t>If you don’t decide on a version, the decision and the results are delegated to run time</a:t>
            </a:r>
          </a:p>
          <a:p>
            <a:r>
              <a:rPr lang="en-AU" dirty="0"/>
              <a:t>But, this is a very common thing to do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70D582A-502A-AD45-A2BA-18053632D903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378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AU" dirty="0"/>
              <a:t>Name the code system (‘system’, with optional ‘version’)</a:t>
            </a:r>
          </a:p>
          <a:p>
            <a:r>
              <a:rPr lang="en-AU" dirty="0"/>
              <a:t>If just a ‘system’, then all codes are included</a:t>
            </a:r>
          </a:p>
          <a:p>
            <a:r>
              <a:rPr lang="en-AU" dirty="0"/>
              <a:t>List codes</a:t>
            </a:r>
          </a:p>
          <a:p>
            <a:pPr lvl="1"/>
            <a:r>
              <a:rPr lang="en-AU" dirty="0"/>
              <a:t>Can provide alternate descriptions</a:t>
            </a:r>
          </a:p>
          <a:p>
            <a:r>
              <a:rPr lang="en-AU" dirty="0"/>
              <a:t>Select codes by property (‘filter’) </a:t>
            </a:r>
          </a:p>
          <a:p>
            <a:pPr lvl="1"/>
            <a:r>
              <a:rPr lang="en-AU" dirty="0"/>
              <a:t>Property Name – defined by the code system</a:t>
            </a:r>
          </a:p>
          <a:p>
            <a:pPr lvl="1"/>
            <a:r>
              <a:rPr lang="en-AU" dirty="0"/>
              <a:t>Operation – ‘=’, ‘is-a’, ‘in’, ‘regex’, etc.</a:t>
            </a:r>
          </a:p>
          <a:p>
            <a:pPr lvl="1"/>
            <a:r>
              <a:rPr lang="en-AU" dirty="0"/>
              <a:t>Value – the value of the property</a:t>
            </a:r>
          </a:p>
          <a:p>
            <a:pPr lvl="1"/>
            <a:r>
              <a:rPr lang="en-AU" dirty="0"/>
              <a:t>e.g., LOINC: COMPONENT = “Sodium”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205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Compose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45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F4CB5-33D6-9742-B1D4-AFD979F7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6" y="828195"/>
            <a:ext cx="7719841" cy="43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2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Expansion</a:t>
            </a:r>
            <a:r>
              <a:rPr lang="en-CA" baseline="0"/>
              <a:t> example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46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D0544-DB06-B14C-81EB-E9157AA7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8" y="988305"/>
            <a:ext cx="4804848" cy="41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0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BC4B-934D-C449-8CE9-40D6F9D7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resources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471181-739E-8E46-AD9E-689DA6400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646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ConceptMap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48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8975" y="822960"/>
            <a:ext cx="8455025" cy="1416050"/>
          </a:xfrm>
        </p:spPr>
        <p:txBody>
          <a:bodyPr/>
          <a:lstStyle/>
          <a:p>
            <a:r>
              <a:rPr lang="en-AU" sz="2800" dirty="0"/>
              <a:t>A list of mappings between concepts from two different value sets (normally from different code systems or models)</a:t>
            </a:r>
          </a:p>
          <a:p>
            <a:r>
              <a:rPr lang="en-AU" sz="2800" dirty="0"/>
              <a:t>Mapping data for the $translate operation </a:t>
            </a:r>
            <a:r>
              <a:rPr lang="en-AU" sz="1400" dirty="0">
                <a:solidFill>
                  <a:srgbClr val="00B050"/>
                </a:solidFill>
              </a:rPr>
              <a:t>(more on this later)</a:t>
            </a:r>
          </a:p>
          <a:p>
            <a:endParaRPr lang="en-AU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B9D0D-166B-6D4B-B555-92F1965E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9" y="2710839"/>
            <a:ext cx="7029450" cy="2085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46464-3BCD-074D-A428-D7969F52102D}"/>
              </a:ext>
            </a:extLst>
          </p:cNvPr>
          <p:cNvSpPr txBox="1"/>
          <p:nvPr/>
        </p:nvSpPr>
        <p:spPr>
          <a:xfrm>
            <a:off x="2240705" y="4810563"/>
            <a:ext cx="5940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 mapping between the FHIR and HL7 v3 </a:t>
            </a:r>
            <a:r>
              <a:rPr lang="en-US" sz="1050" dirty="0" err="1"/>
              <a:t>AddressUse</a:t>
            </a:r>
            <a:r>
              <a:rPr lang="en-US" sz="1050" dirty="0"/>
              <a:t> Code systems</a:t>
            </a:r>
          </a:p>
        </p:txBody>
      </p:sp>
    </p:spTree>
    <p:extLst>
      <p:ext uri="{BB962C8B-B14F-4D97-AF65-F5344CB8AC3E}">
        <p14:creationId xmlns:p14="http://schemas.microsoft.com/office/powerpoint/2010/main" val="506336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49</a:t>
            </a:fld>
            <a:endParaRPr lang="en-CA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A370855-1D6E-DF4A-B06E-412F91905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9740" y="214313"/>
            <a:ext cx="5114260" cy="62388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ConceptMap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69892-BE3B-A14A-BCF4-A09689044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2" y="775302"/>
            <a:ext cx="7419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</a:t>
            </a:r>
            <a:r>
              <a:rPr lang="en-US" b="1" dirty="0"/>
              <a:t>Searching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79264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NamingSystem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5D479-5878-0F46-A77D-F6913D1F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03" y="2533381"/>
            <a:ext cx="6029325" cy="23336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D9023D-1BFD-9040-887F-4C43890D47C4}"/>
              </a:ext>
            </a:extLst>
          </p:cNvPr>
          <p:cNvSpPr txBox="1">
            <a:spLocks/>
          </p:cNvSpPr>
          <p:nvPr/>
        </p:nvSpPr>
        <p:spPr bwMode="auto">
          <a:xfrm>
            <a:off x="384048" y="1371600"/>
            <a:ext cx="8454426" cy="141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325" dirty="0"/>
              <a:t>Identifies the existence of a code or identifier system</a:t>
            </a:r>
            <a:endParaRPr lang="en-CA" sz="2100" dirty="0"/>
          </a:p>
          <a:p>
            <a:r>
              <a:rPr lang="en-GB" sz="2325" dirty="0"/>
              <a:t>Typically defined by 3rd parties (other than the code or identifier system "owner”)</a:t>
            </a:r>
            <a:endParaRPr lang="en-CA" sz="21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781251-9CED-8E44-BDF6-AEFD2C089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998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6D59-C9BA-344C-8958-538FD7BB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TerminologyCapabilities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9D9F-D055-8F45-B754-17B4271B7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Provides the ability for a terminology server to describe the details of what the terminology service supports</a:t>
            </a:r>
            <a:endParaRPr lang="en-GB" dirty="0"/>
          </a:p>
          <a:p>
            <a:r>
              <a:rPr lang="en-GB" dirty="0"/>
              <a:t>Resource added in R4 </a:t>
            </a:r>
            <a:r>
              <a:rPr lang="en-GB" dirty="0">
                <a:solidFill>
                  <a:srgbClr val="C00000"/>
                </a:solidFill>
              </a:rPr>
              <a:t>(draft – FMM 0)</a:t>
            </a:r>
          </a:p>
          <a:p>
            <a:r>
              <a:rPr lang="en-US" dirty="0"/>
              <a:t>In addition to the overall server capability statement (</a:t>
            </a:r>
            <a:r>
              <a:rPr lang="en-US" dirty="0" err="1"/>
              <a:t>CapabilityStatement</a:t>
            </a:r>
            <a:r>
              <a:rPr lang="en-US" dirty="0"/>
              <a:t> resource)</a:t>
            </a:r>
          </a:p>
          <a:p>
            <a:pPr lvl="1"/>
            <a:r>
              <a:rPr lang="en-US" dirty="0"/>
              <a:t>Server ‘/metadata’ endpoint</a:t>
            </a:r>
          </a:p>
          <a:p>
            <a:r>
              <a:rPr lang="en-US" dirty="0"/>
              <a:t>Return server terminology capabilities</a:t>
            </a:r>
          </a:p>
          <a:p>
            <a:pPr lvl="1"/>
            <a:r>
              <a:rPr lang="en-US" dirty="0"/>
              <a:t>GET [base]/</a:t>
            </a:r>
            <a:r>
              <a:rPr lang="en-US" dirty="0" err="1"/>
              <a:t>metadata?mode</a:t>
            </a:r>
            <a:r>
              <a:rPr lang="en-US" dirty="0"/>
              <a:t>=terminology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9D1D-13AB-1C46-B430-DB5E55B83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079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52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08BF1-705A-5149-9F1C-2894A945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493459"/>
            <a:ext cx="7879935" cy="453931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DF04946-DCC4-AB46-A280-6EC376E36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9713" y="0"/>
            <a:ext cx="7761767" cy="701675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TerminologyCapabilities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</p:spTree>
    <p:extLst>
      <p:ext uri="{BB962C8B-B14F-4D97-AF65-F5344CB8AC3E}">
        <p14:creationId xmlns:p14="http://schemas.microsoft.com/office/powerpoint/2010/main" val="22298126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Learning 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3292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B07-8F30-A043-B66C-1270CD8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Questions?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D643-B33A-2C45-861E-3CE1CD641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1C7F-474F-2744-846B-9AD7B80A4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691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Tutorial Learning 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Searching</a:t>
            </a:r>
            <a:r>
              <a:rPr lang="en-US" b="1" dirty="0"/>
              <a:t>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28801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F20F-943D-F746-8E12-FD8D7F8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2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Searching</a:t>
            </a:r>
            <a:r>
              <a:rPr lang="en-US" dirty="0"/>
              <a:t> and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445BB-2A6E-5A44-9FE1-7B078367D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Arial" panose="020B0604020202020204" pitchFamily="34" charset="0"/>
              </a:rPr>
              <a:t>Terminology-Based Search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Terminology Service</a:t>
            </a:r>
          </a:p>
          <a:p>
            <a:r>
              <a:rPr lang="en-US" dirty="0"/>
              <a:t>Scenarios and Strategies for Using Terminology Services</a:t>
            </a:r>
            <a:endParaRPr lang="en-US" altLang="zh-CN" dirty="0">
              <a:cs typeface="Arial" panose="020B0604020202020204" pitchFamily="34" charset="0"/>
            </a:endParaRPr>
          </a:p>
          <a:p>
            <a:r>
              <a:rPr lang="en-US" altLang="zh-CN" dirty="0">
                <a:cs typeface="Arial" panose="020B0604020202020204" pitchFamily="34" charset="0"/>
              </a:rPr>
              <a:t>References for Servers and Tools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Additional Topics (For Further Learning)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FD480-752E-0140-95BF-B60B6749C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DEB3-8428-CA44-87DE-7F3198696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464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Terminology-based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28C-A88F-2644-84D0-6226827A2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76133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Token</a:t>
            </a:r>
          </a:p>
          <a:p>
            <a:pPr lvl="1"/>
            <a:r>
              <a:rPr lang="en-CA" dirty="0"/>
              <a:t>Exact match: </a:t>
            </a:r>
            <a:r>
              <a:rPr lang="en-CA" dirty="0" err="1"/>
              <a:t>system|code</a:t>
            </a:r>
            <a:br>
              <a:rPr lang="en-CA" dirty="0"/>
            </a:br>
            <a:r>
              <a:rPr lang="en-CA" dirty="0"/>
              <a:t>(SNOMED CT|</a:t>
            </a:r>
            <a:r>
              <a:rPr lang="en-US" dirty="0"/>
              <a:t>Hypertensive disorder</a:t>
            </a:r>
            <a:r>
              <a:rPr lang="en-CA" dirty="0"/>
              <a:t>)</a:t>
            </a:r>
          </a:p>
          <a:p>
            <a:pPr lvl="2"/>
            <a:r>
              <a:rPr lang="en-CA" dirty="0">
                <a:hlinkClick r:id="rId2"/>
              </a:rPr>
              <a:t>https://fhir.hausamconsulting.com/r4/Condition?code=http%3A%2F%2Fsnomed.info%2Fsct|38341003</a:t>
            </a:r>
            <a:endParaRPr lang="en-CA" dirty="0"/>
          </a:p>
          <a:p>
            <a:pPr lvl="1"/>
            <a:r>
              <a:rPr lang="en-CA" dirty="0"/>
              <a:t>Code, any system: code</a:t>
            </a:r>
            <a:br>
              <a:rPr lang="en-CA" dirty="0"/>
            </a:br>
            <a:r>
              <a:rPr lang="en-CA" dirty="0"/>
              <a:t>(LOINC </a:t>
            </a:r>
            <a:r>
              <a:rPr lang="en-US" dirty="0"/>
              <a:t>Body weight Measured</a:t>
            </a:r>
            <a:r>
              <a:rPr lang="en-CA" dirty="0"/>
              <a:t>)</a:t>
            </a:r>
          </a:p>
          <a:p>
            <a:pPr lvl="2"/>
            <a:r>
              <a:rPr lang="en-CA" dirty="0">
                <a:hlinkClick r:id="rId3"/>
              </a:rPr>
              <a:t>http://fhirtest.uhn.ca/baseDstu3/Observation?code=3141-9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787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Token</a:t>
            </a:r>
          </a:p>
          <a:p>
            <a:pPr lvl="1"/>
            <a:r>
              <a:rPr lang="en-CA" dirty="0"/>
              <a:t>System, any code: system|</a:t>
            </a:r>
            <a:br>
              <a:rPr lang="en-CA" dirty="0"/>
            </a:br>
            <a:r>
              <a:rPr lang="en-CA" dirty="0"/>
              <a:t>(SNOMED CT)</a:t>
            </a:r>
          </a:p>
          <a:p>
            <a:pPr lvl="2"/>
            <a:r>
              <a:rPr lang="en-CA" dirty="0">
                <a:hlinkClick r:id="rId2"/>
              </a:rPr>
              <a:t>http://fhirtest.uhn.ca/baseDstu3/AllergyIntolerance?code=http%3A%2F%2Fsnomed.info%2Fsct%7C</a:t>
            </a:r>
            <a:endParaRPr lang="en-CA" dirty="0"/>
          </a:p>
          <a:p>
            <a:pPr lvl="1"/>
            <a:r>
              <a:rPr lang="en-CA" dirty="0"/>
              <a:t>No system property exists, code: |code</a:t>
            </a:r>
          </a:p>
          <a:p>
            <a:pPr lvl="2"/>
            <a:r>
              <a:rPr lang="en-GB" dirty="0">
                <a:hlinkClick r:id="rId3"/>
              </a:rPr>
              <a:t>http://fhir.hausamconsulting.com/r4/AllergyIntolerance?code=%7Callergy4387</a:t>
            </a:r>
            <a:endParaRPr lang="en-CA" dirty="0"/>
          </a:p>
          <a:p>
            <a:pPr lvl="2"/>
            <a:r>
              <a:rPr lang="en-CA" dirty="0"/>
              <a:t>This is expected to be quite rare</a:t>
            </a:r>
          </a:p>
          <a:p>
            <a:pPr lvl="3"/>
            <a:r>
              <a:rPr lang="en-CA" dirty="0"/>
              <a:t>Why would you want to do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A88EA-49B5-ED4E-AA58-4A29C483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F6DA3-E017-E942-B8FA-43F33F4ED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C1D7A-DC10-E14E-B402-3A14C26331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ED225-9D4F-2841-945E-8ECA3622F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199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Search on </a:t>
            </a:r>
            <a:r>
              <a:rPr lang="en-CA" dirty="0" err="1">
                <a:ea typeface="+mn-ea"/>
                <a:cs typeface="+mn-cs"/>
              </a:rPr>
              <a:t>CodeableConcept.text</a:t>
            </a:r>
            <a:r>
              <a:rPr lang="en-CA" dirty="0">
                <a:ea typeface="+mn-ea"/>
                <a:cs typeface="+mn-cs"/>
              </a:rPr>
              <a:t> or </a:t>
            </a:r>
            <a:r>
              <a:rPr lang="en-CA" dirty="0" err="1"/>
              <a:t>Coding.display</a:t>
            </a:r>
            <a:r>
              <a:rPr lang="en-CA" dirty="0"/>
              <a:t> or </a:t>
            </a:r>
            <a:r>
              <a:rPr lang="en-CA" dirty="0" err="1"/>
              <a:t>Identifier.type.text</a:t>
            </a:r>
            <a:r>
              <a:rPr lang="en-CA" dirty="0">
                <a:ea typeface="+mn-ea"/>
                <a:cs typeface="+mn-cs"/>
              </a:rPr>
              <a:t>: </a:t>
            </a:r>
            <a:r>
              <a:rPr lang="en-CA" b="1" dirty="0">
                <a:ea typeface="+mn-ea"/>
                <a:cs typeface="+mn-cs"/>
              </a:rPr>
              <a:t>text</a:t>
            </a:r>
          </a:p>
          <a:p>
            <a:pPr lvl="2"/>
            <a:r>
              <a:rPr lang="en-CA" dirty="0">
                <a:hlinkClick r:id="rId2"/>
              </a:rPr>
              <a:t>http://fhirtest.uhn.ca/baseDstu3/Condition?code:text=angina</a:t>
            </a:r>
            <a:endParaRPr lang="en-CA" dirty="0"/>
          </a:p>
          <a:p>
            <a:pPr lvl="2"/>
            <a:r>
              <a:rPr lang="en-CA" dirty="0">
                <a:hlinkClick r:id="rId3"/>
              </a:rPr>
              <a:t>http://fhirtest.uhn.ca/baseDstu3/Condition?code:text=angin</a:t>
            </a:r>
            <a:endParaRPr lang="en-CA" dirty="0"/>
          </a:p>
          <a:p>
            <a:pPr lvl="2"/>
            <a:r>
              <a:rPr lang="en-CA" dirty="0">
                <a:hlinkClick r:id="rId4"/>
              </a:rPr>
              <a:t>http://fhirtest.uhn.ca/baseDstu3/AllergyIntolerance?code:text=aspirin</a:t>
            </a:r>
            <a:endParaRPr lang="en-CA" dirty="0"/>
          </a:p>
          <a:p>
            <a:pPr lvl="1"/>
            <a:r>
              <a:rPr lang="en-CA" dirty="0">
                <a:ea typeface="+mn-ea"/>
                <a:cs typeface="+mn-cs"/>
              </a:rPr>
              <a:t>Exclude resources that match based on token: </a:t>
            </a:r>
            <a:r>
              <a:rPr lang="en-CA" b="1" dirty="0">
                <a:ea typeface="+mn-ea"/>
                <a:cs typeface="+mn-cs"/>
              </a:rPr>
              <a:t>not</a:t>
            </a:r>
          </a:p>
          <a:p>
            <a:pPr lvl="2"/>
            <a:r>
              <a:rPr lang="en-CA" dirty="0">
                <a:hlinkClick r:id="rId5"/>
              </a:rPr>
              <a:t>http://fhirtest.uhn.ca/baseDstu3/Condition?severity:not=255604002</a:t>
            </a:r>
            <a:endParaRPr lang="en-CA" dirty="0"/>
          </a:p>
          <a:p>
            <a:pPr lvl="3"/>
            <a:r>
              <a:rPr lang="en-US" dirty="0"/>
              <a:t>255604002 = “Mild”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239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/>
              <a:t>Value Set-based 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Code in value set: </a:t>
            </a:r>
            <a:r>
              <a:rPr lang="en-CA" b="1" dirty="0">
                <a:ea typeface="+mn-ea"/>
                <a:cs typeface="+mn-cs"/>
              </a:rPr>
              <a:t>in</a:t>
            </a:r>
          </a:p>
          <a:p>
            <a:pPr lvl="2"/>
            <a:r>
              <a:rPr lang="en-CA" dirty="0">
                <a:hlinkClick r:id="rId2"/>
              </a:rPr>
              <a:t>http://fhir.hausamconsulting.com/r4/Condition?code:in=http%3A%2F%2Ffhir.hausamconsulting.com%2FbaseR4%2FValueSet%2Fupper-respiratory-infection</a:t>
            </a:r>
            <a:endParaRPr lang="en-CA" dirty="0">
              <a:ea typeface="+mn-ea"/>
              <a:cs typeface="+mn-cs"/>
              <a:hlinkClick r:id="rId3"/>
            </a:endParaRPr>
          </a:p>
          <a:p>
            <a:pPr lvl="1"/>
            <a:r>
              <a:rPr lang="en-CA" dirty="0">
                <a:ea typeface="+mn-ea"/>
                <a:cs typeface="+mn-cs"/>
              </a:rPr>
              <a:t>Code not in value set: </a:t>
            </a:r>
            <a:r>
              <a:rPr lang="en-CA" b="1" dirty="0">
                <a:ea typeface="+mn-ea"/>
                <a:cs typeface="+mn-cs"/>
              </a:rPr>
              <a:t>not-in</a:t>
            </a:r>
            <a:endParaRPr lang="en-CA" dirty="0">
              <a:ea typeface="+mn-ea"/>
              <a:cs typeface="+mn-cs"/>
            </a:endParaRPr>
          </a:p>
          <a:p>
            <a:pPr lvl="2"/>
            <a:r>
              <a:rPr lang="en-GB" dirty="0"/>
              <a:t>http://fhir.hausamconsulting.com/r4/Condition?code:not-in=http%3A%2F%2Ffhir.hausamconsulting.com%2FbaseR4%2FValueSet%2Fupper-respiratory-infection</a:t>
            </a:r>
            <a:br>
              <a:rPr lang="en-GB" dirty="0"/>
            </a:br>
            <a:r>
              <a:rPr lang="en-GB" dirty="0">
                <a:solidFill>
                  <a:srgbClr val="00B050"/>
                </a:solidFill>
              </a:rPr>
              <a:t>[unable to test ‘not-in’ with current HAPI and other server implementations]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254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Search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pPr rtl="0" eaLnBrk="1" fontAlgn="base" hangingPunct="1"/>
            <a:r>
              <a:rPr lang="en-CA" dirty="0" err="1"/>
              <a:t>Subsumption</a:t>
            </a:r>
            <a:r>
              <a:rPr lang="en-CA" dirty="0"/>
              <a:t>-based Modifiers</a:t>
            </a:r>
          </a:p>
          <a:p>
            <a:pPr lvl="1"/>
            <a:r>
              <a:rPr lang="en-CA" dirty="0">
                <a:ea typeface="+mn-ea"/>
                <a:cs typeface="+mn-cs"/>
              </a:rPr>
              <a:t>Code in a resource </a:t>
            </a:r>
            <a:r>
              <a:rPr lang="en-CA" dirty="0"/>
              <a:t>subsumes the specified search code (e.g. is-a* relationship)</a:t>
            </a:r>
            <a:r>
              <a:rPr lang="en-CA" dirty="0">
                <a:ea typeface="+mn-ea"/>
                <a:cs typeface="+mn-cs"/>
              </a:rPr>
              <a:t>: </a:t>
            </a:r>
            <a:r>
              <a:rPr lang="en-CA" b="1" dirty="0">
                <a:ea typeface="+mn-ea"/>
                <a:cs typeface="+mn-cs"/>
              </a:rPr>
              <a:t>below “</a:t>
            </a:r>
            <a:r>
              <a:rPr lang="en-US" b="1" dirty="0"/>
              <a:t>Diabetes mellitus type 2</a:t>
            </a:r>
            <a:r>
              <a:rPr lang="en-CA" b="1" dirty="0">
                <a:ea typeface="+mn-ea"/>
                <a:cs typeface="+mn-cs"/>
              </a:rPr>
              <a:t>” (</a:t>
            </a:r>
            <a:r>
              <a:rPr lang="en-US" b="1" dirty="0"/>
              <a:t>44054006</a:t>
            </a:r>
            <a:r>
              <a:rPr lang="en-CA" b="1" dirty="0">
                <a:ea typeface="+mn-ea"/>
                <a:cs typeface="+mn-cs"/>
              </a:rPr>
              <a:t>)</a:t>
            </a:r>
          </a:p>
          <a:p>
            <a:pPr lvl="2"/>
            <a:r>
              <a:rPr lang="en-CA" dirty="0">
                <a:hlinkClick r:id="rId2"/>
              </a:rPr>
              <a:t>http://fhirtest.uhn.ca/baseDstu3/Condition?code:below=http://snomed.info/sct|44054006</a:t>
            </a:r>
            <a:endParaRPr lang="en-CA" dirty="0">
              <a:ea typeface="+mn-ea"/>
              <a:cs typeface="+mn-cs"/>
            </a:endParaRPr>
          </a:p>
          <a:p>
            <a:pPr lvl="1"/>
            <a:r>
              <a:rPr lang="en-CA" dirty="0"/>
              <a:t>Code in a resource is subsumed by the specified search code (e.g. is-a* relationship): </a:t>
            </a:r>
            <a:r>
              <a:rPr lang="en-CA" b="1" dirty="0"/>
              <a:t>above “Diabetes mellitus type 2 without retinopathy” (1481000119100)</a:t>
            </a:r>
          </a:p>
          <a:p>
            <a:pPr lvl="2"/>
            <a:r>
              <a:rPr lang="en-CA" dirty="0">
                <a:hlinkClick r:id="rId3"/>
              </a:rPr>
              <a:t>http://fhirtest.uhn.ca/baseDstu3/Condition?code:above=http://snomed.info/sct|1481000119100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221942" y="4703269"/>
            <a:ext cx="47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*’is-a’ relationship includes the code itself</a:t>
            </a:r>
          </a:p>
        </p:txBody>
      </p:sp>
    </p:spTree>
    <p:extLst>
      <p:ext uri="{BB962C8B-B14F-4D97-AF65-F5344CB8AC3E}">
        <p14:creationId xmlns:p14="http://schemas.microsoft.com/office/powerpoint/2010/main" val="527314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Terminology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4A823-B5C7-234E-A145-5ABF1AED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8586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Service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There’s a lot of complexity here:</a:t>
            </a:r>
          </a:p>
          <a:p>
            <a:pPr lvl="1"/>
            <a:r>
              <a:rPr lang="en-AU"/>
              <a:t>Code Systems</a:t>
            </a:r>
          </a:p>
          <a:p>
            <a:pPr lvl="1"/>
            <a:r>
              <a:rPr lang="en-AU"/>
              <a:t>Value Sets </a:t>
            </a:r>
          </a:p>
          <a:p>
            <a:pPr lvl="1"/>
            <a:r>
              <a:rPr lang="en-AU"/>
              <a:t>Bindings</a:t>
            </a:r>
          </a:p>
          <a:p>
            <a:r>
              <a:rPr lang="en-AU"/>
              <a:t>Many (or most) applications are much simpler</a:t>
            </a:r>
          </a:p>
          <a:p>
            <a:pPr lvl="1"/>
            <a:r>
              <a:rPr lang="en-AU"/>
              <a:t>List of codes and displays in some table structure</a:t>
            </a:r>
          </a:p>
          <a:p>
            <a:pPr lvl="1"/>
            <a:r>
              <a:rPr lang="en-AU"/>
              <a:t>This is a known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6765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Service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Delegate the complexity to specialist software</a:t>
            </a:r>
          </a:p>
          <a:p>
            <a:r>
              <a:rPr lang="en-AU"/>
              <a:t>Provide a set of services that do what applications need</a:t>
            </a:r>
          </a:p>
          <a:p>
            <a:r>
              <a:rPr lang="en-AU"/>
              <a:t>It becomes easy to write applications that do terminology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4789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Give me a list of codes</a:t>
            </a:r>
          </a:p>
          <a:p>
            <a:pPr lvl="1"/>
            <a:r>
              <a:rPr lang="en-AU"/>
              <a:t>e.g., to populate my dropdown list </a:t>
            </a:r>
          </a:p>
          <a:p>
            <a:r>
              <a:rPr lang="en-AU"/>
              <a:t>Is this code valid?</a:t>
            </a:r>
          </a:p>
          <a:p>
            <a:pPr lvl="1"/>
            <a:r>
              <a:rPr lang="en-AU"/>
              <a:t>e.g., is the code that I received from an outside source a member of the required value set?</a:t>
            </a:r>
          </a:p>
          <a:p>
            <a:r>
              <a:rPr lang="en-AU"/>
              <a:t>How do I display a code?</a:t>
            </a:r>
          </a:p>
          <a:p>
            <a:pPr lvl="1"/>
            <a:r>
              <a:rPr lang="en-AU"/>
              <a:t>e.g., I need to show the preferred display term for my application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272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Translate this code to a different code system</a:t>
            </a:r>
          </a:p>
          <a:p>
            <a:pPr lvl="1"/>
            <a:r>
              <a:rPr lang="en-AU"/>
              <a:t>e.g., I coded the diagnosis in SNOMED CT and now I need to submit the claim in ICD-10</a:t>
            </a:r>
          </a:p>
          <a:p>
            <a:r>
              <a:rPr lang="en-AU"/>
              <a:t>Integrate terminology search into my application</a:t>
            </a:r>
          </a:p>
          <a:p>
            <a:pPr lvl="1"/>
            <a:r>
              <a:rPr lang="en-AU"/>
              <a:t>e.g., my type-ahead search to enter data into the allergy list needs the value set expansion for the list of codes that should be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8387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Terminology Service Operations -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68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005840"/>
            <a:ext cx="4114800" cy="3468688"/>
          </a:xfrm>
        </p:spPr>
        <p:txBody>
          <a:bodyPr/>
          <a:lstStyle/>
          <a:p>
            <a:r>
              <a:rPr lang="en-AU" dirty="0" err="1"/>
              <a:t>ValueSet</a:t>
            </a:r>
            <a:endParaRPr lang="en-AU" dirty="0"/>
          </a:p>
          <a:p>
            <a:pPr lvl="1"/>
            <a:r>
              <a:rPr lang="en-AU" dirty="0"/>
              <a:t>$expand </a:t>
            </a:r>
          </a:p>
          <a:p>
            <a:pPr lvl="1"/>
            <a:r>
              <a:rPr lang="en-AU" dirty="0"/>
              <a:t>$validate-code</a:t>
            </a:r>
          </a:p>
          <a:p>
            <a:r>
              <a:rPr lang="en-AU" dirty="0" err="1"/>
              <a:t>CodeSystem</a:t>
            </a:r>
            <a:endParaRPr lang="en-AU" dirty="0"/>
          </a:p>
          <a:p>
            <a:pPr lvl="1"/>
            <a:r>
              <a:rPr lang="en-AU" dirty="0"/>
              <a:t>$lookup</a:t>
            </a:r>
          </a:p>
          <a:p>
            <a:pPr lvl="1"/>
            <a:r>
              <a:rPr lang="en-AU" dirty="0"/>
              <a:t>$subsumes</a:t>
            </a:r>
          </a:p>
          <a:p>
            <a:pPr lvl="1"/>
            <a:r>
              <a:rPr lang="en-AU" dirty="0"/>
              <a:t>$find-matches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$validate-code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029200" y="1005840"/>
            <a:ext cx="4114800" cy="3468688"/>
          </a:xfrm>
        </p:spPr>
        <p:txBody>
          <a:bodyPr/>
          <a:lstStyle/>
          <a:p>
            <a:r>
              <a:rPr lang="en-AU" dirty="0" err="1"/>
              <a:t>ConceptMap</a:t>
            </a:r>
            <a:endParaRPr lang="en-AU" dirty="0"/>
          </a:p>
          <a:p>
            <a:pPr lvl="1"/>
            <a:r>
              <a:rPr lang="en-AU" dirty="0"/>
              <a:t>$translate</a:t>
            </a:r>
          </a:p>
          <a:p>
            <a:pPr lvl="1"/>
            <a:r>
              <a:rPr lang="en-AU" dirty="0"/>
              <a:t>$closure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E6B79-EAF1-F645-99AF-F2A8454A7B60}"/>
              </a:ext>
            </a:extLst>
          </p:cNvPr>
          <p:cNvSpPr txBox="1"/>
          <p:nvPr/>
        </p:nvSpPr>
        <p:spPr>
          <a:xfrm>
            <a:off x="4689373" y="3631990"/>
            <a:ext cx="384381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operation was already included in </a:t>
            </a:r>
            <a:r>
              <a:rPr lang="en-US" dirty="0" err="1">
                <a:solidFill>
                  <a:srgbClr val="FF0000"/>
                </a:solidFill>
              </a:rPr>
              <a:t>ValueSet</a:t>
            </a:r>
            <a:r>
              <a:rPr lang="en-US" dirty="0">
                <a:solidFill>
                  <a:srgbClr val="FF0000"/>
                </a:solidFill>
              </a:rPr>
              <a:t>, but is also a new addition for </a:t>
            </a:r>
            <a:r>
              <a:rPr lang="en-US" dirty="0" err="1">
                <a:solidFill>
                  <a:srgbClr val="FF0000"/>
                </a:solidFill>
              </a:rPr>
              <a:t>CodeSystem</a:t>
            </a:r>
            <a:r>
              <a:rPr lang="en-US" dirty="0">
                <a:solidFill>
                  <a:srgbClr val="FF0000"/>
                </a:solidFill>
              </a:rPr>
              <a:t> in R4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81E180-AFA6-7F47-99DC-4B625B412622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3561907" y="4093655"/>
            <a:ext cx="1127466" cy="7040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541852-E3F4-9145-874D-EE02DCDAF840}"/>
              </a:ext>
            </a:extLst>
          </p:cNvPr>
          <p:cNvSpPr txBox="1"/>
          <p:nvPr/>
        </p:nvSpPr>
        <p:spPr>
          <a:xfrm>
            <a:off x="4714141" y="2842427"/>
            <a:ext cx="384381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Renamed in R4 – previously $compose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8476BB-9825-6A41-BA63-0AF9B9C01858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3434316" y="3165593"/>
            <a:ext cx="1279825" cy="10874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44438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$expand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Takes a </a:t>
            </a:r>
            <a:r>
              <a:rPr lang="en-CA" dirty="0" err="1"/>
              <a:t>ValueSet</a:t>
            </a:r>
            <a:r>
              <a:rPr lang="en-CA" dirty="0"/>
              <a:t> reference or resource and returns another </a:t>
            </a:r>
            <a:r>
              <a:rPr lang="en-CA" dirty="0" err="1"/>
              <a:t>ValueSet</a:t>
            </a:r>
            <a:r>
              <a:rPr lang="en-CA" dirty="0"/>
              <a:t> resource containing the expansion (code set)</a:t>
            </a:r>
          </a:p>
          <a:p>
            <a:pPr lvl="1"/>
            <a:r>
              <a:rPr lang="en-CA" dirty="0"/>
              <a:t>Default is the current expansion (as of “now”)</a:t>
            </a:r>
          </a:p>
          <a:p>
            <a:pPr lvl="1"/>
            <a:r>
              <a:rPr lang="en-CA" dirty="0"/>
              <a:t>http://....ValueSet/</a:t>
            </a:r>
            <a:r>
              <a:rPr lang="en-CA" i="1" dirty="0" err="1"/>
              <a:t>someValueSetId</a:t>
            </a:r>
            <a:r>
              <a:rPr lang="en-CA" i="1" dirty="0"/>
              <a:t>/</a:t>
            </a:r>
            <a:r>
              <a:rPr lang="en-CA" dirty="0">
                <a:solidFill>
                  <a:srgbClr val="C00000"/>
                </a:solidFill>
              </a:rPr>
              <a:t>$expand</a:t>
            </a:r>
          </a:p>
          <a:p>
            <a:pPr lvl="1"/>
            <a:r>
              <a:rPr lang="en-CA" dirty="0"/>
              <a:t>http://...</a:t>
            </a:r>
            <a:r>
              <a:rPr lang="en-CA" dirty="0" err="1"/>
              <a:t>ValueSet</a:t>
            </a:r>
            <a:r>
              <a:rPr lang="en-CA" dirty="0"/>
              <a:t>/</a:t>
            </a:r>
            <a:r>
              <a:rPr lang="en-CA" dirty="0">
                <a:solidFill>
                  <a:srgbClr val="C00000"/>
                </a:solidFill>
              </a:rPr>
              <a:t>$</a:t>
            </a:r>
            <a:r>
              <a:rPr lang="en-CA" dirty="0" err="1">
                <a:solidFill>
                  <a:srgbClr val="C00000"/>
                </a:solidFill>
              </a:rPr>
              <a:t>expand</a:t>
            </a:r>
            <a:r>
              <a:rPr lang="en-CA" dirty="0" err="1"/>
              <a:t>?url</a:t>
            </a:r>
            <a:r>
              <a:rPr lang="en-CA" dirty="0"/>
              <a:t>=[</a:t>
            </a:r>
            <a:r>
              <a:rPr lang="en-CA" i="1" dirty="0"/>
              <a:t>someURL</a:t>
            </a:r>
            <a:r>
              <a:rPr lang="en-CA" dirty="0"/>
              <a:t>]</a:t>
            </a:r>
          </a:p>
          <a:p>
            <a:pPr lvl="1"/>
            <a:r>
              <a:rPr lang="en-CA" dirty="0"/>
              <a:t>http://...</a:t>
            </a:r>
            <a:r>
              <a:rPr lang="en-CA" dirty="0" err="1"/>
              <a:t>ValueSet</a:t>
            </a:r>
            <a:r>
              <a:rPr lang="en-CA" dirty="0"/>
              <a:t>/</a:t>
            </a:r>
            <a:r>
              <a:rPr lang="en-CA" dirty="0">
                <a:solidFill>
                  <a:srgbClr val="C00000"/>
                </a:solidFill>
              </a:rPr>
              <a:t>$expand</a:t>
            </a:r>
            <a:r>
              <a:rPr lang="en-CA" dirty="0"/>
              <a:t> (pass </a:t>
            </a:r>
            <a:r>
              <a:rPr lang="en-CA" dirty="0" err="1"/>
              <a:t>ValueSet</a:t>
            </a:r>
            <a:r>
              <a:rPr lang="en-CA" dirty="0"/>
              <a:t> in body)</a:t>
            </a:r>
          </a:p>
          <a:p>
            <a:r>
              <a:rPr lang="en-CA" dirty="0"/>
              <a:t>$expand operation parameters</a:t>
            </a:r>
          </a:p>
          <a:p>
            <a:pPr lvl="1"/>
            <a:r>
              <a:rPr lang="en-CA" dirty="0"/>
              <a:t>Used to configure the behavior of a terminology server when it processes </a:t>
            </a:r>
            <a:r>
              <a:rPr lang="en-CA" dirty="0" err="1"/>
              <a:t>ValueSet</a:t>
            </a:r>
            <a:r>
              <a:rPr lang="en-CA" dirty="0"/>
              <a:t> resources to generate expansions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69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06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EE1-D7ED-124F-8923-B912A60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1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Introduction and Fundamentals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0629-7A15-894A-908B-F56D287CE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Where to Find Terminology in FHIR</a:t>
            </a:r>
          </a:p>
          <a:p>
            <a:r>
              <a:rPr kumimoji="1" lang="en-US" altLang="zh-CN" dirty="0"/>
              <a:t>Representing Coded Data in FHIR</a:t>
            </a:r>
          </a:p>
          <a:p>
            <a:pPr marL="1074420" lvl="1" indent="-514350"/>
            <a:r>
              <a:rPr kumimoji="1" lang="en-US" altLang="zh-CN" dirty="0"/>
              <a:t>Code</a:t>
            </a:r>
          </a:p>
          <a:p>
            <a:pPr marL="1074420" lvl="1" indent="-514350"/>
            <a:r>
              <a:rPr kumimoji="1" lang="en-US" altLang="zh-CN" dirty="0"/>
              <a:t>Code System</a:t>
            </a:r>
          </a:p>
          <a:p>
            <a:pPr marL="1074420" lvl="1" indent="-514350"/>
            <a:r>
              <a:rPr kumimoji="1" lang="en-US" altLang="zh-CN" dirty="0"/>
              <a:t>Value Set</a:t>
            </a:r>
          </a:p>
          <a:p>
            <a:pPr marL="1074420" lvl="1" indent="-514350"/>
            <a:r>
              <a:rPr kumimoji="1" lang="en-US" altLang="zh-CN" dirty="0"/>
              <a:t>Terminology Binding</a:t>
            </a:r>
          </a:p>
          <a:p>
            <a:pPr marL="1074420" lvl="1" indent="-514350"/>
            <a:r>
              <a:rPr kumimoji="1" lang="en-US" altLang="zh-CN" dirty="0"/>
              <a:t>Coded Data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2328E-7C1B-EA45-A454-EFE1B2E31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A8DD-1AB8-7C45-97B1-AC96681E3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16503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$expand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Some additional parameters include:</a:t>
            </a:r>
          </a:p>
          <a:p>
            <a:pPr lvl="1"/>
            <a:r>
              <a:rPr lang="en-CA" b="1" dirty="0"/>
              <a:t>filter</a:t>
            </a:r>
            <a:r>
              <a:rPr lang="en-CA" dirty="0"/>
              <a:t>: Only include concepts with display name containing string</a:t>
            </a:r>
          </a:p>
          <a:p>
            <a:pPr lvl="2"/>
            <a:r>
              <a:rPr lang="en-CA" dirty="0"/>
              <a:t>This is a good way to search for a code</a:t>
            </a:r>
          </a:p>
          <a:p>
            <a:pPr lvl="1"/>
            <a:r>
              <a:rPr lang="en-CA" b="1" dirty="0"/>
              <a:t>date: </a:t>
            </a:r>
            <a:r>
              <a:rPr lang="en-CA" dirty="0"/>
              <a:t>Generate the expansion as of the specified date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2820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$expand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Extensional value set definition (enumerated list)</a:t>
            </a:r>
          </a:p>
          <a:p>
            <a:pPr lvl="1"/>
            <a:r>
              <a:rPr lang="en-US" dirty="0">
                <a:hlinkClick r:id="rId2"/>
              </a:rPr>
              <a:t>http://fhirtest.uhn.ca/baseDstu3/ValueSet/procedure-category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http://fhirtest.uhn.ca/baseDstu3/ValueSet/procedure-category/$expand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679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$expand examples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US" dirty="0" err="1"/>
              <a:t>Intensional</a:t>
            </a:r>
            <a:r>
              <a:rPr lang="en-US" dirty="0"/>
              <a:t> value set definition (code system query based)</a:t>
            </a:r>
          </a:p>
          <a:p>
            <a:pPr lvl="1"/>
            <a:r>
              <a:rPr lang="en-US" dirty="0"/>
              <a:t>“All codes”</a:t>
            </a:r>
            <a:endParaRPr lang="en-US" dirty="0">
              <a:hlinkClick r:id="rId2"/>
            </a:endParaRPr>
          </a:p>
          <a:p>
            <a:pPr lvl="2"/>
            <a:r>
              <a:rPr lang="en-US" dirty="0">
                <a:hlinkClick r:id="rId3"/>
              </a:rPr>
              <a:t>http://fhirtest.uhn.ca/baseDstu3/ValueSet/observation-category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http://fhirtest.uhn.ca/baseDstu3/ValueSet/observation-category/$expand</a:t>
            </a:r>
            <a:endParaRPr lang="en-US" dirty="0"/>
          </a:p>
          <a:p>
            <a:pPr lvl="1"/>
            <a:r>
              <a:rPr lang="en-US" dirty="0"/>
              <a:t>“is-a” hierarchy</a:t>
            </a:r>
          </a:p>
          <a:p>
            <a:pPr lvl="2"/>
            <a:r>
              <a:rPr lang="en-US" dirty="0">
                <a:hlinkClick r:id="rId5"/>
              </a:rPr>
              <a:t>http://fhirtest.uhn.ca/baseDstu3/ValueSet/route-codes</a:t>
            </a:r>
            <a:endParaRPr lang="en-US" dirty="0"/>
          </a:p>
          <a:p>
            <a:pPr lvl="3"/>
            <a:r>
              <a:rPr lang="en-US" dirty="0"/>
              <a:t>284009009 = “Route of administration value”</a:t>
            </a:r>
          </a:p>
          <a:p>
            <a:pPr lvl="2"/>
            <a:r>
              <a:rPr lang="en-US" dirty="0">
                <a:hlinkClick r:id="rId6"/>
              </a:rPr>
              <a:t>http://fhirtest.uhn.ca/baseDstu3/ValueSet/route-codes/$expand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0352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$validate-code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Takes a code/Coding/</a:t>
            </a:r>
            <a:r>
              <a:rPr lang="en-CA" dirty="0" err="1"/>
              <a:t>CodeableConcept</a:t>
            </a:r>
            <a:r>
              <a:rPr lang="en-CA" baseline="0" dirty="0"/>
              <a:t> and checks if it’s valid against a value set </a:t>
            </a:r>
            <a:r>
              <a:rPr lang="en-CA" baseline="0" dirty="0">
                <a:solidFill>
                  <a:srgbClr val="FF0000"/>
                </a:solidFill>
              </a:rPr>
              <a:t>or a code system (as of R4)</a:t>
            </a:r>
            <a:endParaRPr lang="en-CA" baseline="0" dirty="0"/>
          </a:p>
          <a:p>
            <a:pPr lvl="1"/>
            <a:r>
              <a:rPr lang="en-CA" dirty="0"/>
              <a:t>Specify value set (same as for $expand)</a:t>
            </a:r>
          </a:p>
          <a:p>
            <a:pPr lvl="1"/>
            <a:r>
              <a:rPr lang="en-CA" dirty="0"/>
              <a:t>Code to validate – either </a:t>
            </a:r>
            <a:r>
              <a:rPr lang="en-CA" dirty="0" err="1"/>
              <a:t>code+system</a:t>
            </a:r>
            <a:r>
              <a:rPr lang="en-CA" dirty="0"/>
              <a:t> (with or without version, display), Coding or </a:t>
            </a:r>
            <a:r>
              <a:rPr lang="en-CA" dirty="0" err="1"/>
              <a:t>CodeableConcept</a:t>
            </a:r>
            <a:endParaRPr lang="en-CA" dirty="0"/>
          </a:p>
          <a:p>
            <a:pPr lvl="1"/>
            <a:r>
              <a:rPr lang="en-CA" dirty="0"/>
              <a:t>date – date to validate as of</a:t>
            </a:r>
          </a:p>
          <a:p>
            <a:r>
              <a:rPr lang="en-CA" dirty="0"/>
              <a:t>Outputs: true/false</a:t>
            </a:r>
          </a:p>
          <a:p>
            <a:pPr lvl="1"/>
            <a:r>
              <a:rPr lang="en-CA" dirty="0"/>
              <a:t>message if not valid, display names if valid</a:t>
            </a:r>
          </a:p>
          <a:p>
            <a:r>
              <a:rPr lang="en-GB" dirty="0"/>
              <a:t>The primary method for validating coded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1653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$validate-code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FHIR condition-category “problem-list-item”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ValueSet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dirty="0"/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http://fhirtest.uhn.ca/baseDstu3/ValueSet/$validate-code?url=http://hl7.org/fhir/</a:t>
            </a:r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ValueSet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/condition-category&amp;system=http://hl7.org/fhir/condition-category&amp;code=problem-list-item</a:t>
            </a:r>
            <a:endParaRPr lang="en-US" dirty="0"/>
          </a:p>
          <a:p>
            <a:r>
              <a:rPr lang="is-IS" dirty="0"/>
              <a:t>SNOMED CT “Pneumonia” (233604007) </a:t>
            </a:r>
            <a:r>
              <a:rPr lang="is-IS" dirty="0">
                <a:solidFill>
                  <a:srgbClr val="C00000"/>
                </a:solidFill>
              </a:rPr>
              <a:t>(CodeSystem)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https://terminz.azurewebsites.net/fhir/</a:t>
            </a:r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CodeSystem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/$validate-code?system=http://snomed.info/sct&amp;code=233604007</a:t>
            </a:r>
            <a:endParaRPr lang="en-US" dirty="0"/>
          </a:p>
          <a:p>
            <a:pPr marL="68580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Note: It is easier to view the </a:t>
            </a:r>
            <a:r>
              <a:rPr lang="en-US" sz="1800" dirty="0" err="1">
                <a:solidFill>
                  <a:srgbClr val="00B050"/>
                </a:solidFill>
              </a:rPr>
              <a:t>Terminz</a:t>
            </a:r>
            <a:r>
              <a:rPr lang="en-US" sz="1800" dirty="0">
                <a:solidFill>
                  <a:srgbClr val="00B050"/>
                </a:solidFill>
              </a:rPr>
              <a:t> server output in Postman or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another tool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2044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Takes a </a:t>
            </a:r>
            <a:r>
              <a:rPr lang="en-CA" dirty="0" err="1"/>
              <a:t>code+system</a:t>
            </a:r>
            <a:r>
              <a:rPr lang="en-CA" dirty="0"/>
              <a:t>(version) or Coding and returns additional details about the concept</a:t>
            </a:r>
          </a:p>
          <a:p>
            <a:pPr lvl="1"/>
            <a:r>
              <a:rPr lang="en-CA" dirty="0"/>
              <a:t>Name, version, preferred display string, properties (including </a:t>
            </a:r>
            <a:r>
              <a:rPr lang="en-CA" dirty="0" err="1"/>
              <a:t>subproperties</a:t>
            </a:r>
            <a:r>
              <a:rPr lang="en-CA" dirty="0"/>
              <a:t>) and designations (additional representations for the concept)</a:t>
            </a:r>
          </a:p>
          <a:p>
            <a:r>
              <a:rPr lang="en-CA" dirty="0"/>
              <a:t>Some additional parameters include:</a:t>
            </a:r>
          </a:p>
          <a:p>
            <a:pPr lvl="1"/>
            <a:r>
              <a:rPr lang="en-CA" b="1" dirty="0"/>
              <a:t>property</a:t>
            </a:r>
            <a:r>
              <a:rPr lang="en-CA" dirty="0"/>
              <a:t>: Only include concepts with display name containing string</a:t>
            </a:r>
          </a:p>
          <a:p>
            <a:pPr lvl="1"/>
            <a:r>
              <a:rPr lang="en-CA" b="1" dirty="0"/>
              <a:t>date: </a:t>
            </a:r>
            <a:r>
              <a:rPr lang="en-CA" dirty="0"/>
              <a:t>return information as of the specified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1472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$lookup can also be used to determine whether a code exists in the </a:t>
            </a:r>
            <a:r>
              <a:rPr lang="en-GB" err="1"/>
              <a:t>CodeSystem</a:t>
            </a:r>
            <a:endParaRPr lang="en-GB"/>
          </a:p>
          <a:p>
            <a:pPr lvl="1"/>
            <a:r>
              <a:rPr lang="en-GB"/>
              <a:t>Similar capability to using $validate-code with </a:t>
            </a:r>
            <a:r>
              <a:rPr lang="en-GB" err="1"/>
              <a:t>CodeSystem</a:t>
            </a:r>
            <a:r>
              <a:rPr lang="en-GB"/>
              <a:t>, but returns an </a:t>
            </a:r>
            <a:r>
              <a:rPr lang="en-GB" err="1"/>
              <a:t>OperationOutcome</a:t>
            </a:r>
            <a:r>
              <a:rPr lang="en-GB"/>
              <a:t> (error) if the code does not exist</a:t>
            </a:r>
          </a:p>
          <a:p>
            <a:pPr lvl="1"/>
            <a:r>
              <a:rPr lang="en-GB"/>
              <a:t>Returns the details if the lookup is successful</a:t>
            </a:r>
          </a:p>
          <a:p>
            <a:pPr lvl="2"/>
            <a:r>
              <a:rPr lang="en-GB"/>
              <a:t>Only needs one operation, rather than two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9371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$lookup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SNOMED CT </a:t>
            </a:r>
            <a:r>
              <a:rPr lang="en-US" dirty="0"/>
              <a:t>“Pneumonia” (</a:t>
            </a:r>
            <a:r>
              <a:rPr lang="is-IS" dirty="0"/>
              <a:t>233604007</a:t>
            </a:r>
            <a:r>
              <a:rPr lang="en-US" dirty="0"/>
              <a:t>)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Note: Different servers will display different details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http://fhirtest.uhn.ca/baseDstu3/CodeSystem/$lookup?system=http://snomed.info/sct&amp;code=233604007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http://tx.fhir.org/r3/CodeSystem/$lookup?system=http://snomed.info/sct&amp;code=233604007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https://terminz.azurewebsites.net/fhir/CodeSystem/$lookup?system=http://snomed.info/sct&amp;code=233604007</a:t>
            </a:r>
            <a:endParaRPr lang="en-US" dirty="0"/>
          </a:p>
          <a:p>
            <a:pPr marL="85725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Note: It is easier to view the </a:t>
            </a:r>
            <a:r>
              <a:rPr lang="en-US" sz="1800" dirty="0" err="1">
                <a:solidFill>
                  <a:srgbClr val="00B050"/>
                </a:solidFill>
              </a:rPr>
              <a:t>Terminz</a:t>
            </a:r>
            <a:r>
              <a:rPr lang="en-US" sz="1800" dirty="0">
                <a:solidFill>
                  <a:srgbClr val="00B050"/>
                </a:solidFill>
              </a:rPr>
              <a:t> server output in Postman or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another tool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4414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$subsumes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Test whether </a:t>
            </a:r>
            <a:r>
              <a:rPr lang="en-US" dirty="0" err="1"/>
              <a:t>codeA</a:t>
            </a:r>
            <a:r>
              <a:rPr lang="en-US" dirty="0"/>
              <a:t> / </a:t>
            </a:r>
            <a:r>
              <a:rPr lang="en-US" dirty="0" err="1"/>
              <a:t>codingA</a:t>
            </a:r>
            <a:r>
              <a:rPr lang="en-US" dirty="0"/>
              <a:t> subsumes (or is subsumed by) </a:t>
            </a:r>
            <a:r>
              <a:rPr lang="en-US" dirty="0" err="1"/>
              <a:t>codeB</a:t>
            </a:r>
            <a:r>
              <a:rPr lang="en-US" dirty="0"/>
              <a:t> / </a:t>
            </a:r>
            <a:r>
              <a:rPr lang="en-US" dirty="0" err="1"/>
              <a:t>codingB</a:t>
            </a:r>
            <a:endParaRPr lang="en-US" dirty="0"/>
          </a:p>
          <a:p>
            <a:pPr lvl="1"/>
            <a:r>
              <a:rPr lang="en-US" dirty="0"/>
              <a:t>Based on the semantics of </a:t>
            </a:r>
            <a:r>
              <a:rPr lang="en-US" dirty="0" err="1"/>
              <a:t>subsumption</a:t>
            </a:r>
            <a:r>
              <a:rPr lang="en-US" dirty="0"/>
              <a:t> in the underlying code system (e.g. SNOMED CT)</a:t>
            </a:r>
            <a:endParaRPr lang="en-CA" dirty="0"/>
          </a:p>
          <a:p>
            <a:r>
              <a:rPr lang="en-CA" dirty="0"/>
              <a:t>Returns one of four possible codes:</a:t>
            </a:r>
          </a:p>
          <a:p>
            <a:pPr lvl="1"/>
            <a:r>
              <a:rPr lang="en-CA" dirty="0"/>
              <a:t>equivalent, subsumes, subsumed-by, and not-subsumed</a:t>
            </a:r>
          </a:p>
          <a:p>
            <a:r>
              <a:rPr lang="en-CA" dirty="0"/>
              <a:t>If unable to determine the relationship between codes, returns 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1533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$subsumes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SNOMED CT </a:t>
            </a:r>
            <a:r>
              <a:rPr lang="en-US" dirty="0"/>
              <a:t>“Viral hepatitis” (</a:t>
            </a:r>
            <a:r>
              <a:rPr lang="is-IS" dirty="0"/>
              <a:t>3738000</a:t>
            </a:r>
            <a:r>
              <a:rPr lang="en-US" dirty="0"/>
              <a:t>), “Disorder of liver” (</a:t>
            </a:r>
            <a:r>
              <a:rPr lang="is-IS" dirty="0"/>
              <a:t>235856003</a:t>
            </a:r>
            <a:r>
              <a:rPr lang="en-US" dirty="0"/>
              <a:t>)</a:t>
            </a:r>
          </a:p>
          <a:p>
            <a:pPr lvl="1"/>
            <a:r>
              <a:rPr lang="en-GB" dirty="0">
                <a:hlinkClick r:id="rId2"/>
              </a:rPr>
              <a:t>http://tx.fhir.org/r3/CodeSystem/$subsumes?system=http://snomed.info/sct&amp;codeA=3738000&amp;codeB=235856003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http://tx.fhir.org/r3/CodeSystem/$subsumes?system=http://snomed.info/sct&amp;codeA=235856003&amp;codeB=3738000</a:t>
            </a:r>
            <a:endParaRPr lang="en-GB" dirty="0"/>
          </a:p>
          <a:p>
            <a:r>
              <a:rPr lang="en-GB" dirty="0"/>
              <a:t>“Malarial hepatitis” (83072009), </a:t>
            </a:r>
            <a:r>
              <a:rPr lang="en-US" dirty="0"/>
              <a:t>“Viral hepatitis” (</a:t>
            </a:r>
            <a:r>
              <a:rPr lang="is-IS" dirty="0"/>
              <a:t>3738000</a:t>
            </a:r>
            <a:r>
              <a:rPr lang="en-US" dirty="0"/>
              <a:t>)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http://tx.fhir.org/r3/CodeSystem/$subsumes?system=http://snomed.info/sct&amp;codeA=83072009&amp;codeB=3738000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79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87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EE1-D7ED-124F-8923-B912A60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1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Introduction and Fundamentals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0629-7A15-894A-908B-F56D287CE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Primary FHIR Terminology Resources</a:t>
            </a:r>
          </a:p>
          <a:p>
            <a:pPr marL="1074420" lvl="1" indent="-514350"/>
            <a:r>
              <a:rPr kumimoji="1" lang="en-US" altLang="zh-CN" dirty="0" err="1"/>
              <a:t>CodeSystem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ValueSet</a:t>
            </a:r>
            <a:endParaRPr kumimoji="1" lang="en-US" altLang="zh-CN" dirty="0"/>
          </a:p>
          <a:p>
            <a:r>
              <a:rPr kumimoji="1" lang="en-US" altLang="zh-CN" dirty="0"/>
              <a:t>More FHIR Terminology Resources</a:t>
            </a:r>
          </a:p>
          <a:p>
            <a:pPr marL="1074420" lvl="1" indent="-514350"/>
            <a:r>
              <a:rPr kumimoji="1" lang="en-US" altLang="zh-CN" dirty="0" err="1"/>
              <a:t>ConceptMap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NamingSystem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TerminologyCapabilities</a:t>
            </a:r>
            <a:endParaRPr kumimoji="1"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2328E-7C1B-EA45-A454-EFE1B2E31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A8DD-1AB8-7C45-97B1-AC96681E3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3936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$translate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AU" dirty="0"/>
              <a:t>Can you translate this code to another code system?</a:t>
            </a:r>
            <a:endParaRPr lang="en-CA" dirty="0"/>
          </a:p>
          <a:p>
            <a:r>
              <a:rPr lang="en-CA" dirty="0"/>
              <a:t>Uses </a:t>
            </a:r>
            <a:r>
              <a:rPr lang="en-CA" dirty="0" err="1"/>
              <a:t>ConceptMap</a:t>
            </a:r>
            <a:r>
              <a:rPr lang="en-CA" dirty="0"/>
              <a:t> to translate the code(s)</a:t>
            </a:r>
          </a:p>
          <a:p>
            <a:pPr lvl="1"/>
            <a:r>
              <a:rPr lang="en-CA" dirty="0"/>
              <a:t>http://...ConceptMap/id$translate</a:t>
            </a:r>
          </a:p>
          <a:p>
            <a:pPr lvl="1"/>
            <a:r>
              <a:rPr lang="en-CA" dirty="0"/>
              <a:t>code, Coding or </a:t>
            </a:r>
            <a:r>
              <a:rPr lang="en-CA" dirty="0" err="1"/>
              <a:t>CodeableConcept</a:t>
            </a:r>
            <a:r>
              <a:rPr lang="en-CA" dirty="0"/>
              <a:t> passed (as per $validate-code)</a:t>
            </a:r>
          </a:p>
          <a:p>
            <a:r>
              <a:rPr lang="en-CA" dirty="0"/>
              <a:t>Output:</a:t>
            </a:r>
          </a:p>
          <a:p>
            <a:pPr lvl="1"/>
            <a:r>
              <a:rPr lang="en-CA" dirty="0"/>
              <a:t>True if can be translated</a:t>
            </a:r>
          </a:p>
          <a:p>
            <a:pPr lvl="1"/>
            <a:r>
              <a:rPr lang="en-CA" dirty="0"/>
              <a:t>Message if can’t be translated</a:t>
            </a:r>
          </a:p>
          <a:p>
            <a:pPr lvl="1"/>
            <a:r>
              <a:rPr lang="en-CA" dirty="0"/>
              <a:t>Translated coding if it can be translated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414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tutorial example: “emotion mappings”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 err="1"/>
              <a:t>ConceptMap</a:t>
            </a:r>
            <a:r>
              <a:rPr lang="en-US" dirty="0"/>
              <a:t> resource used in the example:</a:t>
            </a:r>
            <a:br>
              <a:rPr lang="en-US" dirty="0"/>
            </a:br>
            <a:r>
              <a:rPr lang="en-US" dirty="0">
                <a:hlinkClick r:id="rId3"/>
              </a:rPr>
              <a:t>http://hapi.fhir.org/baseR4/ConceptMap/50293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http://hapi.fhir.org/baseR4/</a:t>
            </a:r>
            <a:r>
              <a:rPr lang="en-US" dirty="0" err="1">
                <a:hlinkClick r:id="rId4"/>
              </a:rPr>
              <a:t>ConceptMap</a:t>
            </a:r>
            <a:r>
              <a:rPr lang="en-US" dirty="0">
                <a:hlinkClick r:id="rId4"/>
              </a:rPr>
              <a:t>/</a:t>
            </a:r>
            <a:r>
              <a:rPr lang="en-US" b="1" dirty="0">
                <a:hlinkClick r:id="rId4"/>
              </a:rPr>
              <a:t>$translate</a:t>
            </a:r>
            <a:r>
              <a:rPr lang="en-US" dirty="0">
                <a:hlinkClick r:id="rId4"/>
              </a:rPr>
              <a:t>?system=urn:uuid:6b15b79f-10f4-48c6-a343-79066121b86b&amp;code=</a:t>
            </a:r>
            <a:r>
              <a:rPr lang="en-US" b="1" dirty="0">
                <a:hlinkClick r:id="rId4"/>
              </a:rPr>
              <a:t>contended</a:t>
            </a:r>
            <a:r>
              <a:rPr lang="en-US" dirty="0">
                <a:hlinkClick r:id="rId4"/>
              </a:rPr>
              <a:t>&amp;source=urn:uuid:6b15b79f-10f4-48c6-a343-79066121b86b&amp;target=urn:uuid:65802352-0507-41da-bc6d-0672995af417</a:t>
            </a:r>
            <a:endParaRPr lang="en-US" dirty="0"/>
          </a:p>
          <a:p>
            <a:pPr marL="3429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8752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$translate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ConceptMap</a:t>
            </a:r>
            <a:r>
              <a:rPr lang="en-US" dirty="0"/>
              <a:t> tutorial example: “emotion mappings”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/>
              <a:t>Source </a:t>
            </a:r>
            <a:r>
              <a:rPr lang="en-US" dirty="0" err="1"/>
              <a:t>CodeSystem</a:t>
            </a:r>
            <a:r>
              <a:rPr lang="en-US" dirty="0"/>
              <a:t> resource used in the example:</a:t>
            </a:r>
            <a:br>
              <a:rPr lang="en-US" dirty="0"/>
            </a:br>
            <a:r>
              <a:rPr lang="en-US" dirty="0">
                <a:hlinkClick r:id="rId3"/>
              </a:rPr>
              <a:t>http://hapi.fhir.org/baseR4/CodeSystem?url=urn:uuid:6b15b79f-10f4-48c6-a343-79066121b86b</a:t>
            </a:r>
            <a:endParaRPr lang="en-US" dirty="0"/>
          </a:p>
          <a:p>
            <a:pPr lvl="1"/>
            <a:r>
              <a:rPr lang="en-US" dirty="0"/>
              <a:t>Target </a:t>
            </a:r>
            <a:r>
              <a:rPr lang="en-US" dirty="0" err="1"/>
              <a:t>CodeSystem</a:t>
            </a:r>
            <a:r>
              <a:rPr lang="en-US" dirty="0"/>
              <a:t> resource used in the example:</a:t>
            </a:r>
            <a:br>
              <a:rPr lang="en-US" dirty="0"/>
            </a:br>
            <a:r>
              <a:rPr lang="en-US" dirty="0">
                <a:hlinkClick r:id="rId4"/>
              </a:rPr>
              <a:t>http://hapi.fhir.org/baseR4/CodeSystem?url=urn:uuid:65802352-0507-41da-bc6d-0672995af417</a:t>
            </a:r>
            <a:endParaRPr lang="en-US" dirty="0">
              <a:hlinkClick r:id="rId5"/>
            </a:endParaRPr>
          </a:p>
          <a:p>
            <a:pPr marL="3429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7990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$translate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FHIR address-use to V3 </a:t>
            </a:r>
            <a:r>
              <a:rPr lang="en-US" dirty="0" err="1"/>
              <a:t>AddressUse</a:t>
            </a:r>
            <a:r>
              <a:rPr lang="en-US" dirty="0"/>
              <a:t> value sets</a:t>
            </a:r>
          </a:p>
          <a:p>
            <a:pPr lvl="1"/>
            <a:r>
              <a:rPr lang="en-US" dirty="0" err="1"/>
              <a:t>ConceptMap</a:t>
            </a:r>
            <a:r>
              <a:rPr lang="en-US" dirty="0"/>
              <a:t> resource used in the example:</a:t>
            </a:r>
            <a:br>
              <a:rPr lang="en-US" dirty="0"/>
            </a:br>
            <a:r>
              <a:rPr lang="en-US" dirty="0">
                <a:hlinkClick r:id="rId2"/>
              </a:rPr>
              <a:t>https://terminz.azurewebsites.net/fhir/ConceptMap?source=http://hl7.org/fhir/ValueSet/address-use&amp;target=http://terminology.hl7.org/ValueSet/v3-AddressUse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https://terminz.azurewebsites.net/fhir/ConceptMap/</a:t>
            </a:r>
            <a:r>
              <a:rPr lang="en-US" b="1" dirty="0">
                <a:hlinkClick r:id="rId3"/>
              </a:rPr>
              <a:t>$translate</a:t>
            </a:r>
            <a:r>
              <a:rPr lang="en-US" dirty="0">
                <a:hlinkClick r:id="rId3"/>
              </a:rPr>
              <a:t>?system=http://hl7.org/fhir/address-use&amp;code=</a:t>
            </a:r>
            <a:r>
              <a:rPr lang="en-US" b="1" dirty="0">
                <a:hlinkClick r:id="rId3"/>
              </a:rPr>
              <a:t>home</a:t>
            </a:r>
            <a:r>
              <a:rPr lang="en-US" dirty="0">
                <a:hlinkClick r:id="rId3"/>
              </a:rPr>
              <a:t>&amp;source=http://hl7.org/fhir/ValueSet/address-use&amp;target=http://terminology.hl7.org/ValueSet/v3-AddressUse</a:t>
            </a:r>
            <a:endParaRPr lang="en-US" dirty="0"/>
          </a:p>
          <a:p>
            <a:pPr marL="857250" lvl="2" indent="0">
              <a:buNone/>
            </a:pPr>
            <a:r>
              <a:rPr lang="en-US" sz="1800" dirty="0">
                <a:solidFill>
                  <a:srgbClr val="00B050"/>
                </a:solidFill>
              </a:rPr>
              <a:t>Note: It is easier to view the </a:t>
            </a:r>
            <a:r>
              <a:rPr lang="en-US" sz="1800" dirty="0" err="1">
                <a:solidFill>
                  <a:srgbClr val="00B050"/>
                </a:solidFill>
              </a:rPr>
              <a:t>Terminz</a:t>
            </a:r>
            <a:r>
              <a:rPr lang="en-US" sz="1800" dirty="0">
                <a:solidFill>
                  <a:srgbClr val="00B050"/>
                </a:solidFill>
              </a:rPr>
              <a:t> server output in Postman or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rgbClr val="00B050"/>
                </a:solidFill>
              </a:rPr>
              <a:t>another tool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4568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A2B2-4F5C-D04C-B5CE-8199AC5B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823B-9416-8E44-A89D-BF39C8C5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GB" dirty="0"/>
              <a:t>Paging</a:t>
            </a:r>
          </a:p>
          <a:p>
            <a:pPr lvl="1"/>
            <a:r>
              <a:rPr lang="en-GB" dirty="0"/>
              <a:t>Search results can be paged</a:t>
            </a:r>
          </a:p>
          <a:p>
            <a:pPr lvl="2"/>
            <a:r>
              <a:rPr lang="en-GB" dirty="0"/>
              <a:t>http://hl7.org/</a:t>
            </a:r>
            <a:r>
              <a:rPr lang="en-GB" dirty="0" err="1"/>
              <a:t>fhir</a:t>
            </a:r>
            <a:r>
              <a:rPr lang="en-GB" dirty="0"/>
              <a:t>/</a:t>
            </a:r>
            <a:r>
              <a:rPr lang="en-GB" dirty="0" err="1"/>
              <a:t>search.html</a:t>
            </a:r>
            <a:r>
              <a:rPr lang="en-GB" dirty="0"/>
              <a:t>, see the _count parameter</a:t>
            </a:r>
          </a:p>
          <a:p>
            <a:pPr lvl="1"/>
            <a:r>
              <a:rPr lang="en-GB" dirty="0"/>
              <a:t>$expand results have a separate paging mechanism (count, offset)</a:t>
            </a:r>
          </a:p>
          <a:p>
            <a:r>
              <a:rPr lang="en-GB" dirty="0"/>
              <a:t>May improve performance by requesting specific elements</a:t>
            </a:r>
          </a:p>
          <a:p>
            <a:pPr lvl="1"/>
            <a:r>
              <a:rPr lang="en-GB" dirty="0"/>
              <a:t>‘</a:t>
            </a:r>
            <a:r>
              <a:rPr lang="en-GB" dirty="0" err="1"/>
              <a:t>includeDefinition</a:t>
            </a:r>
            <a:r>
              <a:rPr lang="en-GB" dirty="0"/>
              <a:t>’ or ‘</a:t>
            </a:r>
            <a:r>
              <a:rPr lang="en-GB" dirty="0" err="1"/>
              <a:t>includeDesignations</a:t>
            </a:r>
            <a:r>
              <a:rPr lang="en-GB" dirty="0"/>
              <a:t>’ on $expand</a:t>
            </a:r>
          </a:p>
          <a:p>
            <a:pPr lvl="1"/>
            <a:r>
              <a:rPr lang="en-GB" dirty="0"/>
              <a:t>‘property’ to specify which properties to return on $lookup</a:t>
            </a:r>
          </a:p>
          <a:p>
            <a:pPr lvl="1"/>
            <a:r>
              <a:rPr lang="en-GB" dirty="0"/>
              <a:t>‘_elements’ to request specific elements to be returned on search/read operation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455F-A683-BE40-A9EC-D7025DD86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5827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A2B2-4F5C-D04C-B5CE-8199AC5B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A823B-9416-8E44-A89D-BF39C8C5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GB" dirty="0"/>
              <a:t>Batch Processing</a:t>
            </a:r>
          </a:p>
          <a:p>
            <a:pPr lvl="1"/>
            <a:r>
              <a:rPr lang="en-GB" dirty="0"/>
              <a:t>Many terminology operations are small</a:t>
            </a:r>
          </a:p>
          <a:p>
            <a:pPr lvl="1"/>
            <a:r>
              <a:rPr lang="en-GB" dirty="0"/>
              <a:t>It maybe more efficient to send them as a batch and deal with the result when it comes back</a:t>
            </a:r>
          </a:p>
          <a:p>
            <a:pPr lvl="2"/>
            <a:r>
              <a:rPr lang="en-GB" dirty="0">
                <a:hlinkClick r:id="rId2"/>
              </a:rPr>
              <a:t>http://hl7.org/fhir/http.html#transaction</a:t>
            </a:r>
            <a:endParaRPr lang="en-GB" dirty="0"/>
          </a:p>
          <a:p>
            <a:r>
              <a:rPr lang="en-GB" dirty="0"/>
              <a:t>Manage content types (Content-Type, Accept, _format)</a:t>
            </a:r>
          </a:p>
          <a:p>
            <a:pPr lvl="1"/>
            <a:r>
              <a:rPr lang="en-GB" dirty="0"/>
              <a:t>JSON or XML</a:t>
            </a:r>
          </a:p>
          <a:p>
            <a:r>
              <a:rPr lang="en-GB" dirty="0"/>
              <a:t>Accept-Encoding: </a:t>
            </a:r>
            <a:r>
              <a:rPr lang="en-GB" dirty="0" err="1"/>
              <a:t>gzip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455F-A683-BE40-A9EC-D7025DD86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2562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DABF-6A5F-5348-9424-6F594686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and strategies for using Terminology </a:t>
            </a:r>
            <a:r>
              <a:rPr lang="en-US" dirty="0" err="1"/>
              <a:t>serviceS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7EF9EF-EAC0-644E-BC57-0CF0FD700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86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3459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entry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Choose code systems (ideally standard)</a:t>
            </a:r>
          </a:p>
          <a:p>
            <a:r>
              <a:rPr lang="en-US"/>
              <a:t>Choose or define value sets</a:t>
            </a:r>
          </a:p>
          <a:p>
            <a:r>
              <a:rPr lang="en-US"/>
              <a:t>For small value sets, populate a picklist using $expand</a:t>
            </a:r>
          </a:p>
          <a:p>
            <a:r>
              <a:rPr lang="en-US"/>
              <a:t>For large value sets, may use </a:t>
            </a:r>
            <a:r>
              <a:rPr lang="en-GB"/>
              <a:t>$</a:t>
            </a:r>
            <a:r>
              <a:rPr lang="en-GB" err="1"/>
              <a:t>expand?filter</a:t>
            </a:r>
            <a:r>
              <a:rPr lang="en-GB"/>
              <a:t>=xxx for type-ahead search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2246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Choose or define the code systems and value sets</a:t>
            </a:r>
          </a:p>
          <a:p>
            <a:r>
              <a:rPr lang="en-GB"/>
              <a:t>Determine the binding strength</a:t>
            </a:r>
          </a:p>
          <a:p>
            <a:r>
              <a:rPr lang="en-GB"/>
              <a:t>Set up the code system and value set maintenance and update processes</a:t>
            </a:r>
          </a:p>
          <a:p>
            <a:pPr lvl="1"/>
            <a:r>
              <a:rPr lang="en-GB"/>
              <a:t>Concepts can become deprecated over time – watch for this!</a:t>
            </a:r>
          </a:p>
          <a:p>
            <a:pPr lvl="1"/>
            <a:r>
              <a:rPr lang="en-GB"/>
              <a:t>You may be able to use </a:t>
            </a:r>
            <a:r>
              <a:rPr lang="en-GB" err="1"/>
              <a:t>ConceptMaps</a:t>
            </a:r>
            <a:r>
              <a:rPr lang="en-GB"/>
              <a:t> to find the concepts that have changed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5081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Analyzing</a:t>
            </a:r>
            <a:r>
              <a:rPr lang="en-GB" dirty="0"/>
              <a:t> or validating coded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GB" dirty="0"/>
              <a:t>Choose or define the code systems and value sets</a:t>
            </a:r>
          </a:p>
          <a:p>
            <a:r>
              <a:rPr lang="en-GB" dirty="0"/>
              <a:t>Use $validate-code to check whether the codes are valid in your context, and whether the display text is correct</a:t>
            </a:r>
          </a:p>
          <a:p>
            <a:pPr lvl="1"/>
            <a:r>
              <a:rPr lang="en-GB" dirty="0"/>
              <a:t>Clinical systems often allow users to change the display term</a:t>
            </a:r>
          </a:p>
          <a:p>
            <a:r>
              <a:rPr lang="en-GB" dirty="0"/>
              <a:t>Use $translate to map local or non-standard coded data to the standard code systems / value sets for analysis</a:t>
            </a:r>
          </a:p>
          <a:p>
            <a:r>
              <a:rPr lang="en-GB" dirty="0"/>
              <a:t>You may want to use an inline </a:t>
            </a:r>
            <a:r>
              <a:rPr lang="en-GB" dirty="0" err="1"/>
              <a:t>ValueSet</a:t>
            </a:r>
            <a:r>
              <a:rPr lang="en-GB" dirty="0"/>
              <a:t> with $subsumes or $validate-code (or $closure) for categorizing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89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15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DC5B-6C5B-7C47-B162-2CC61D71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Terminology in FHIR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6CD1E1-4F6E-0546-83E1-139CE11B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105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6C30-50D2-4946-B1CF-B5D679CB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concept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0BEA-F11B-724A-8F6D-6D5830A86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You can use $lookup to retrieve the properties and display them in a table (or other useful format)</a:t>
            </a:r>
          </a:p>
          <a:p>
            <a:r>
              <a:rPr lang="en-GB"/>
              <a:t>You can navigate the hierarchy between concepts using the ‘child’ and ‘parent’ properties or by $subsumes (or $closure)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5DE7-A4F6-0744-BE42-D55989C24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479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Learning Objectives covered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Searching</a:t>
            </a:r>
            <a:r>
              <a:rPr lang="en-US" b="1" dirty="0"/>
              <a:t>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99993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59C6-BE69-104A-9BE2-0477C4E8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 and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DF25-9666-C644-BEF9-89CD22006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Has this answered </a:t>
            </a:r>
            <a:r>
              <a:rPr lang="en-US" b="1" dirty="0"/>
              <a:t>your</a:t>
            </a:r>
            <a:r>
              <a:rPr lang="en-US" dirty="0"/>
              <a:t> questions?</a:t>
            </a:r>
          </a:p>
          <a:p>
            <a:pPr lvl="1"/>
            <a:r>
              <a:rPr lang="en-US" dirty="0"/>
              <a:t>Review the list</a:t>
            </a:r>
          </a:p>
          <a:p>
            <a:r>
              <a:rPr lang="en-US" dirty="0"/>
              <a:t>How do </a:t>
            </a:r>
            <a:r>
              <a:rPr lang="en-US" b="1" dirty="0"/>
              <a:t>you</a:t>
            </a:r>
            <a:r>
              <a:rPr lang="en-US" dirty="0"/>
              <a:t> expect to use terminology and terminology services in </a:t>
            </a:r>
            <a:r>
              <a:rPr lang="en-US" b="1" dirty="0"/>
              <a:t>your</a:t>
            </a:r>
            <a:r>
              <a:rPr lang="en-US" dirty="0"/>
              <a:t> applications?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F1BA-88D4-D648-97DB-3305029E3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2139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6E43-0665-FE4A-82F1-E72FC1B9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Servers and tools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FB0337-F4B4-BE4B-979A-E077DAB9B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93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730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Publicly Available Terminology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Health Intersections (Grahame Grieve)</a:t>
            </a:r>
          </a:p>
          <a:p>
            <a:pPr lvl="1"/>
            <a:r>
              <a:rPr lang="en-US" dirty="0">
                <a:hlinkClick r:id="rId2"/>
              </a:rPr>
              <a:t>http://tx.fhir.org/r3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http://tx.fhir.org/r4</a:t>
            </a:r>
            <a:endParaRPr lang="en-US" dirty="0"/>
          </a:p>
          <a:p>
            <a:r>
              <a:rPr lang="en-US" dirty="0"/>
              <a:t>HAPI (University Health Network </a:t>
            </a:r>
            <a:r>
              <a:rPr lang="mr-IN" dirty="0"/>
              <a:t>–</a:t>
            </a:r>
            <a:r>
              <a:rPr lang="en-US" dirty="0"/>
              <a:t> James Agnew)</a:t>
            </a:r>
          </a:p>
          <a:p>
            <a:pPr lvl="1"/>
            <a:r>
              <a:rPr lang="en-US" dirty="0">
                <a:hlinkClick r:id="rId4"/>
              </a:rPr>
              <a:t>http://fhirtest.uhn.ca/home?serverId=home_21&amp;pretty=true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http://fhirtest.uhn.ca/home?serverId=home_r4&amp;pretty=true</a:t>
            </a:r>
            <a:endParaRPr lang="en-US" dirty="0"/>
          </a:p>
          <a:p>
            <a:r>
              <a:rPr lang="en-US" dirty="0" err="1"/>
              <a:t>OntoServer</a:t>
            </a:r>
            <a:r>
              <a:rPr lang="en-US" dirty="0"/>
              <a:t> (CSIRO </a:t>
            </a:r>
            <a:r>
              <a:rPr lang="mr-IN" dirty="0"/>
              <a:t>–</a:t>
            </a:r>
            <a:r>
              <a:rPr lang="en-US" dirty="0"/>
              <a:t> Australia </a:t>
            </a:r>
            <a:r>
              <a:rPr lang="mr-IN" dirty="0"/>
              <a:t>–</a:t>
            </a:r>
            <a:r>
              <a:rPr lang="en-US" dirty="0"/>
              <a:t> Michael Lawley)</a:t>
            </a:r>
          </a:p>
          <a:p>
            <a:pPr lvl="1"/>
            <a:r>
              <a:rPr lang="en-US" u="sng" dirty="0">
                <a:hlinkClick r:id="rId6"/>
              </a:rPr>
              <a:t>https://ontoserver.csiro.au/</a:t>
            </a:r>
            <a:endParaRPr lang="en-US" u="sng" dirty="0"/>
          </a:p>
          <a:p>
            <a:pPr lvl="1"/>
            <a:r>
              <a:rPr lang="en-US" dirty="0">
                <a:hlinkClick r:id="rId7"/>
              </a:rPr>
              <a:t>https://r4.ontoserver.csiro.au/</a:t>
            </a:r>
            <a:r>
              <a:rPr lang="en-US" dirty="0" err="1">
                <a:hlinkClick r:id="rId7"/>
              </a:rPr>
              <a:t>fhir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5232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Publicly Available Terminology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US" dirty="0"/>
              <a:t>Value Set Authority Center (VSAC) – US National Library of Medicine (NLM)</a:t>
            </a:r>
          </a:p>
          <a:p>
            <a:pPr lvl="1"/>
            <a:r>
              <a:rPr lang="en-US" dirty="0">
                <a:hlinkClick r:id="rId2"/>
              </a:rPr>
              <a:t>https://cts.nlm.nih.gov/fhir/</a:t>
            </a:r>
            <a:endParaRPr lang="en-US" dirty="0"/>
          </a:p>
          <a:p>
            <a:r>
              <a:rPr lang="en-US" dirty="0" err="1"/>
              <a:t>Terminz</a:t>
            </a:r>
            <a:r>
              <a:rPr lang="en-US" dirty="0"/>
              <a:t> (Patients First </a:t>
            </a:r>
            <a:r>
              <a:rPr lang="mr-IN" dirty="0"/>
              <a:t>–</a:t>
            </a:r>
            <a:r>
              <a:rPr lang="en-US" dirty="0"/>
              <a:t> New Zealand </a:t>
            </a:r>
            <a:r>
              <a:rPr lang="mr-IN" dirty="0"/>
              <a:t>–</a:t>
            </a:r>
            <a:r>
              <a:rPr lang="en-US" dirty="0"/>
              <a:t> Peter Jordan)</a:t>
            </a:r>
          </a:p>
          <a:p>
            <a:pPr lvl="1"/>
            <a:r>
              <a:rPr lang="en-US" dirty="0">
                <a:hlinkClick r:id="rId3"/>
              </a:rPr>
              <a:t>https://terminz.azurewebsites.net/fhir</a:t>
            </a:r>
            <a:endParaRPr lang="en-US" dirty="0"/>
          </a:p>
          <a:p>
            <a:r>
              <a:rPr lang="en-US" dirty="0"/>
              <a:t>Link to other publicly available FHIR servers (general and terminology)</a:t>
            </a:r>
          </a:p>
          <a:p>
            <a:pPr lvl="1"/>
            <a:r>
              <a:rPr lang="en-US" dirty="0">
                <a:hlinkClick r:id="rId4"/>
              </a:rPr>
              <a:t>https://confluence.hl7.org/display/FHIR/Test+Servers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8125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US" dirty="0" err="1"/>
              <a:t>clinFHIR</a:t>
            </a:r>
            <a:r>
              <a:rPr lang="en-US" dirty="0"/>
              <a:t> (David Hay)</a:t>
            </a:r>
          </a:p>
          <a:p>
            <a:pPr lvl="1"/>
            <a:r>
              <a:rPr lang="en-US" dirty="0" err="1"/>
              <a:t>CodeSystem</a:t>
            </a:r>
            <a:r>
              <a:rPr lang="en-US" dirty="0"/>
              <a:t> builder</a:t>
            </a:r>
          </a:p>
          <a:p>
            <a:pPr lvl="2"/>
            <a:r>
              <a:rPr lang="en-US" dirty="0">
                <a:hlinkClick r:id="rId2"/>
              </a:rPr>
              <a:t>http://clinfhir.com/codeSystem.html</a:t>
            </a:r>
            <a:endParaRPr lang="en-US" dirty="0"/>
          </a:p>
          <a:p>
            <a:pPr lvl="1"/>
            <a:r>
              <a:rPr lang="en-US" dirty="0" err="1"/>
              <a:t>ValueSet</a:t>
            </a:r>
            <a:r>
              <a:rPr lang="en-US" dirty="0"/>
              <a:t> editor</a:t>
            </a:r>
          </a:p>
          <a:p>
            <a:pPr lvl="2"/>
            <a:r>
              <a:rPr lang="en-US" dirty="0">
                <a:hlinkClick r:id="rId3"/>
              </a:rPr>
              <a:t>http://clinfhir.com/valuesetCreator.html</a:t>
            </a:r>
            <a:endParaRPr lang="en-US" dirty="0"/>
          </a:p>
          <a:p>
            <a:pPr lvl="1"/>
            <a:r>
              <a:rPr lang="en-US" dirty="0"/>
              <a:t>Query Tool</a:t>
            </a:r>
          </a:p>
          <a:p>
            <a:pPr lvl="2"/>
            <a:r>
              <a:rPr lang="en-US" dirty="0">
                <a:hlinkClick r:id="rId4"/>
              </a:rPr>
              <a:t>http://clinfhir.com/query.html</a:t>
            </a:r>
            <a:endParaRPr lang="en-US" dirty="0"/>
          </a:p>
          <a:p>
            <a:r>
              <a:rPr lang="en-US" dirty="0"/>
              <a:t>Postman</a:t>
            </a:r>
          </a:p>
          <a:p>
            <a:pPr lvl="1"/>
            <a:r>
              <a:rPr lang="en-US" dirty="0">
                <a:hlinkClick r:id="rId5"/>
              </a:rPr>
              <a:t>https://www.getpostman.com/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7802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Shrimp SNOMED CT browser (CSIRO)</a:t>
            </a:r>
          </a:p>
          <a:p>
            <a:pPr lvl="1"/>
            <a:r>
              <a:rPr lang="en-US" dirty="0">
                <a:hlinkClick r:id="rId2"/>
              </a:rPr>
              <a:t>http://ontoserver.csiro.au/shrimp</a:t>
            </a:r>
            <a:endParaRPr lang="en-US" dirty="0"/>
          </a:p>
          <a:p>
            <a:r>
              <a:rPr lang="en-US" dirty="0"/>
              <a:t>CSIRO Value Set $expand Comparison Tool</a:t>
            </a:r>
          </a:p>
          <a:p>
            <a:pPr lvl="1"/>
            <a:r>
              <a:rPr lang="en-US" dirty="0">
                <a:hlinkClick r:id="rId3"/>
              </a:rPr>
              <a:t>http://ontoserver.csiro.au/vstool</a:t>
            </a:r>
            <a:endParaRPr lang="en-US" dirty="0"/>
          </a:p>
          <a:p>
            <a:r>
              <a:rPr lang="en-US" dirty="0"/>
              <a:t>FHIR Tools release page</a:t>
            </a:r>
          </a:p>
          <a:p>
            <a:pPr lvl="1"/>
            <a:r>
              <a:rPr lang="en-US" dirty="0">
                <a:hlinkClick r:id="rId4"/>
              </a:rPr>
              <a:t>http://www.healthintersections.com.au/FhirServer/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736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097280"/>
            <a:ext cx="8228883" cy="292904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Connect with the FHIR community:</a:t>
            </a:r>
            <a:br>
              <a:rPr lang="en-AU" dirty="0"/>
            </a:br>
            <a:r>
              <a:rPr lang="en-AU" dirty="0"/>
              <a:t>FHIR </a:t>
            </a:r>
            <a:r>
              <a:rPr lang="en-AU" dirty="0" err="1"/>
              <a:t>Zulip</a:t>
            </a:r>
            <a:r>
              <a:rPr lang="en-AU" dirty="0"/>
              <a:t> chat terminology stream</a:t>
            </a:r>
          </a:p>
          <a:p>
            <a:pPr marL="0" indent="0">
              <a:buNone/>
            </a:pP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0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dirty="0"/>
              <a:t>Or ask me:</a:t>
            </a:r>
            <a:br>
              <a:rPr lang="en-AU" dirty="0"/>
            </a:br>
            <a:r>
              <a:rPr lang="en-AU" dirty="0"/>
              <a:t>Rob Hausam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rob@hausamconsulting.com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98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9781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TOPICS</a:t>
            </a:r>
            <a:br>
              <a:rPr lang="en-CA" dirty="0"/>
            </a:br>
            <a:r>
              <a:rPr lang="en-CA" dirty="0"/>
              <a:t>(for further 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0113-D9CD-084B-9377-0FE8E6D4A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99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66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L7 FHIR Template Education_Webinars 2019" id="{B28E51EB-B8EE-4E4F-A9DA-4571B2AB418A}" vid="{791F76BA-4D7E-8448-BAD3-99E869B32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11528</TotalTime>
  <Words>6250</Words>
  <Application>Microsoft Macintosh PowerPoint</Application>
  <PresentationFormat>On-screen Show (16:9)</PresentationFormat>
  <Paragraphs>748</Paragraphs>
  <Slides>107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1" baseType="lpstr">
      <vt:lpstr>Arial</vt:lpstr>
      <vt:lpstr>Calibri</vt:lpstr>
      <vt:lpstr>Wingdings</vt:lpstr>
      <vt:lpstr>Office Theme</vt:lpstr>
      <vt:lpstr>Understanding and Using Terminology in HL7® FHIR®</vt:lpstr>
      <vt:lpstr>This presentation</vt:lpstr>
      <vt:lpstr>Who am I?</vt:lpstr>
      <vt:lpstr>Tutorial Learning Objectives</vt:lpstr>
      <vt:lpstr>Tutorial Learning Objectives</vt:lpstr>
      <vt:lpstr>What Are Your Questions?</vt:lpstr>
      <vt:lpstr>Part 1 Topics Introduction and Fundamentals</vt:lpstr>
      <vt:lpstr>Part 1 Topics Introduction and Fundamentals</vt:lpstr>
      <vt:lpstr>where to find Terminology in FHIR</vt:lpstr>
      <vt:lpstr>Terminology Module</vt:lpstr>
      <vt:lpstr>PowerPoint Presentation</vt:lpstr>
      <vt:lpstr>Terminologies link</vt:lpstr>
      <vt:lpstr>PowerPoint Presentation</vt:lpstr>
      <vt:lpstr>FHIR Zulip chat Terminology stream</vt:lpstr>
      <vt:lpstr>Representing Coded Data in fhir</vt:lpstr>
      <vt:lpstr>Let’s Start with a Code</vt:lpstr>
      <vt:lpstr>Code System</vt:lpstr>
      <vt:lpstr>Value Set</vt:lpstr>
      <vt:lpstr>Code System vs. Value Set</vt:lpstr>
      <vt:lpstr>Code System vs. Value Set Take Home Points</vt:lpstr>
      <vt:lpstr>Terminology Binding</vt:lpstr>
      <vt:lpstr>More on Bindings</vt:lpstr>
      <vt:lpstr>Binding Strength</vt:lpstr>
      <vt:lpstr>Coded Data (instance)</vt:lpstr>
      <vt:lpstr>Binding vs. Data element instance</vt:lpstr>
      <vt:lpstr>Referring to a code system</vt:lpstr>
      <vt:lpstr>URL vs. Object Identifier (OID)</vt:lpstr>
      <vt:lpstr>The ‘code’ Data Type</vt:lpstr>
      <vt:lpstr>What if I need a different ‘code’?</vt:lpstr>
      <vt:lpstr>Coding</vt:lpstr>
      <vt:lpstr>Coding – Element Optionality</vt:lpstr>
      <vt:lpstr>CodeableConcept</vt:lpstr>
      <vt:lpstr>What to use for coded data in an extension?</vt:lpstr>
      <vt:lpstr>Codes vs. Identifiers</vt:lpstr>
      <vt:lpstr>primary terminology resources</vt:lpstr>
      <vt:lpstr>CodeSystem</vt:lpstr>
      <vt:lpstr>CodeSystem</vt:lpstr>
      <vt:lpstr>CodeSystem (UML)</vt:lpstr>
      <vt:lpstr>Code system definition example</vt:lpstr>
      <vt:lpstr>ValueSet</vt:lpstr>
      <vt:lpstr>ValueSet (UML)</vt:lpstr>
      <vt:lpstr>Value Set Parts</vt:lpstr>
      <vt:lpstr>Value Set Versions</vt:lpstr>
      <vt:lpstr>Selecting Concepts</vt:lpstr>
      <vt:lpstr>Compose example</vt:lpstr>
      <vt:lpstr>Expansion example</vt:lpstr>
      <vt:lpstr>More terminology resources</vt:lpstr>
      <vt:lpstr>ConceptMap</vt:lpstr>
      <vt:lpstr>ConceptMap (UML)</vt:lpstr>
      <vt:lpstr>NamingSystem</vt:lpstr>
      <vt:lpstr>TerminologyCapabilities</vt:lpstr>
      <vt:lpstr>TerminologyCapabilities (UML)</vt:lpstr>
      <vt:lpstr>Tutorial Learning Objectives covered</vt:lpstr>
      <vt:lpstr>Additional Questions?</vt:lpstr>
      <vt:lpstr>Review Tutorial Learning Objectives</vt:lpstr>
      <vt:lpstr>Part 2 Topics Searching and Services</vt:lpstr>
      <vt:lpstr>Terminology-based Search</vt:lpstr>
      <vt:lpstr>Search parameters</vt:lpstr>
      <vt:lpstr>Search parameters</vt:lpstr>
      <vt:lpstr>Search parameters</vt:lpstr>
      <vt:lpstr>Search parameters</vt:lpstr>
      <vt:lpstr>Search parameters</vt:lpstr>
      <vt:lpstr>Terminology SERVICE</vt:lpstr>
      <vt:lpstr>Terminology Service Rationale</vt:lpstr>
      <vt:lpstr>Terminology Service Rationale</vt:lpstr>
      <vt:lpstr>Application Needs</vt:lpstr>
      <vt:lpstr>Application Needs</vt:lpstr>
      <vt:lpstr>Terminology Service Operations - Overview</vt:lpstr>
      <vt:lpstr>$expand</vt:lpstr>
      <vt:lpstr>$expand (cont.)</vt:lpstr>
      <vt:lpstr>$expand examples</vt:lpstr>
      <vt:lpstr>$expand examples (cont.)</vt:lpstr>
      <vt:lpstr>$validate-code</vt:lpstr>
      <vt:lpstr>$validate-code example</vt:lpstr>
      <vt:lpstr>$lookup</vt:lpstr>
      <vt:lpstr>$lookup</vt:lpstr>
      <vt:lpstr>$lookup example</vt:lpstr>
      <vt:lpstr>$subsumes</vt:lpstr>
      <vt:lpstr>$subsumes example</vt:lpstr>
      <vt:lpstr>$translate</vt:lpstr>
      <vt:lpstr>$translate example</vt:lpstr>
      <vt:lpstr>$translate example</vt:lpstr>
      <vt:lpstr>$translate example</vt:lpstr>
      <vt:lpstr>Some Useful Ideas</vt:lpstr>
      <vt:lpstr>Other Useful Ideas</vt:lpstr>
      <vt:lpstr>Scenarios and strategies for using Terminology serviceS</vt:lpstr>
      <vt:lpstr>Data entry interface</vt:lpstr>
      <vt:lpstr>Creating a profile</vt:lpstr>
      <vt:lpstr>Analyzing or validating coded data</vt:lpstr>
      <vt:lpstr>Exploring concept relationships</vt:lpstr>
      <vt:lpstr>Tutorial Learning Objectives covered</vt:lpstr>
      <vt:lpstr>Final Questions and Answers </vt:lpstr>
      <vt:lpstr>References for Servers and tools</vt:lpstr>
      <vt:lpstr>Some Publicly Available Terminology Servers</vt:lpstr>
      <vt:lpstr>Some Publicly Available Terminology Servers</vt:lpstr>
      <vt:lpstr>Some Useful Tools</vt:lpstr>
      <vt:lpstr>Some Useful Tools (cont.)</vt:lpstr>
      <vt:lpstr>More Questions?</vt:lpstr>
      <vt:lpstr>additional TOPICS (for further learning)</vt:lpstr>
      <vt:lpstr>Additional Topics (time and interest permitting)</vt:lpstr>
      <vt:lpstr>Implicit Value Sets</vt:lpstr>
      <vt:lpstr>Implicit Value Sets (cont.)</vt:lpstr>
      <vt:lpstr>Implicit Value Set $expand Example URL</vt:lpstr>
      <vt:lpstr>$find-matches (formerly $compose)</vt:lpstr>
      <vt:lpstr>Closure – why do we need it?</vt:lpstr>
      <vt:lpstr>Closure – the problem and the FHIR approach</vt:lpstr>
      <vt:lpstr>$closure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Robert Hausam</dc:creator>
  <cp:lastModifiedBy>Robert Hausam</cp:lastModifiedBy>
  <cp:revision>154</cp:revision>
  <dcterms:created xsi:type="dcterms:W3CDTF">2019-05-01T16:23:47Z</dcterms:created>
  <dcterms:modified xsi:type="dcterms:W3CDTF">2020-03-12T18:38:24Z</dcterms:modified>
</cp:coreProperties>
</file>