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59"/>
    <p:restoredTop sz="91429"/>
  </p:normalViewPr>
  <p:slideViewPr>
    <p:cSldViewPr snapToGrid="0" snapToObjects="1">
      <p:cViewPr>
        <p:scale>
          <a:sx n="60" d="100"/>
          <a:sy n="60" d="100"/>
        </p:scale>
        <p:origin x="165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467D0-248F-9540-88A2-7BA28F95E84A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9232-BF5D-1C4D-98DC-EDD4EA152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5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0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4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1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6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6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6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2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46F1-7183-3D41-8191-B4174FF3FDF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C687-4B82-BF40-AE62-DDEAECFA86D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-fhir-720.png"/>
          <p:cNvPicPr>
            <a:picLocks noChangeAspect="1"/>
          </p:cNvPicPr>
          <p:nvPr userDrawn="1"/>
        </p:nvPicPr>
        <p:blipFill>
          <a:blip r:embed="rId1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71" y="1243389"/>
            <a:ext cx="4805438" cy="4805438"/>
          </a:xfrm>
          <a:prstGeom prst="rect">
            <a:avLst/>
          </a:prstGeom>
        </p:spPr>
      </p:pic>
      <p:pic>
        <p:nvPicPr>
          <p:cNvPr id="9" name="Picture 8" descr="HL7logo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317500"/>
            <a:ext cx="1079500" cy="1282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4839" y="274638"/>
            <a:ext cx="54724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828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clinFHIR</a:t>
            </a:r>
            <a:r>
              <a:rPr lang="en-US" dirty="0"/>
              <a:t> </a:t>
            </a:r>
            <a:r>
              <a:rPr lang="en-US" dirty="0" err="1"/>
              <a:t>ConMan</a:t>
            </a:r>
            <a:r>
              <a:rPr lang="en-US" dirty="0"/>
              <a:t>/Kiwi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0271"/>
          </a:xfrm>
        </p:spPr>
        <p:txBody>
          <a:bodyPr/>
          <a:lstStyle/>
          <a:p>
            <a:r>
              <a:rPr lang="en-US" dirty="0"/>
              <a:t>Cologne, May 2018</a:t>
            </a:r>
          </a:p>
        </p:txBody>
      </p:sp>
    </p:spTree>
    <p:extLst>
      <p:ext uri="{BB962C8B-B14F-4D97-AF65-F5344CB8AC3E}">
        <p14:creationId xmlns:p14="http://schemas.microsoft.com/office/powerpoint/2010/main" val="7147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012"/>
            <a:ext cx="5472461" cy="1143000"/>
          </a:xfrm>
        </p:spPr>
        <p:txBody>
          <a:bodyPr/>
          <a:lstStyle/>
          <a:p>
            <a:pPr algn="l"/>
            <a:r>
              <a:rPr lang="en-US" dirty="0"/>
              <a:t>All event scenarios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8DCDD-A273-854F-818A-EF436050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1373"/>
            <a:ext cx="9144000" cy="38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012"/>
            <a:ext cx="5472461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Steps for a COF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Before the event: Configure</a:t>
            </a:r>
          </a:p>
          <a:p>
            <a:pPr lvl="1"/>
            <a:r>
              <a:rPr lang="en-US" dirty="0"/>
              <a:t>What type</a:t>
            </a:r>
          </a:p>
          <a:p>
            <a:pPr lvl="2"/>
            <a:r>
              <a:rPr lang="en-US" dirty="0"/>
              <a:t>Educational, artifact review</a:t>
            </a:r>
          </a:p>
          <a:p>
            <a:pPr lvl="1"/>
            <a:r>
              <a:rPr lang="en-US" dirty="0"/>
              <a:t>Create Tracks &amp; Scenario</a:t>
            </a:r>
          </a:p>
          <a:p>
            <a:r>
              <a:rPr lang="en-US" dirty="0"/>
              <a:t>During the event: Complete</a:t>
            </a:r>
          </a:p>
          <a:p>
            <a:pPr lvl="1"/>
            <a:r>
              <a:rPr lang="en-US" dirty="0"/>
              <a:t>Users complete scenario’s (1 per user)</a:t>
            </a:r>
          </a:p>
          <a:p>
            <a:r>
              <a:rPr lang="en-US" dirty="0"/>
              <a:t>At the end of the event: Review</a:t>
            </a:r>
          </a:p>
          <a:p>
            <a:pPr lvl="1"/>
            <a:r>
              <a:rPr lang="en-US" dirty="0"/>
              <a:t>How did participants go?</a:t>
            </a:r>
          </a:p>
          <a:p>
            <a:pPr lvl="1"/>
            <a:r>
              <a:rPr lang="en-US" dirty="0"/>
              <a:t>Raise any ‘tracker’ items…</a:t>
            </a:r>
          </a:p>
        </p:txBody>
      </p:sp>
    </p:spTree>
    <p:extLst>
      <p:ext uri="{BB962C8B-B14F-4D97-AF65-F5344CB8AC3E}">
        <p14:creationId xmlns:p14="http://schemas.microsoft.com/office/powerpoint/2010/main" val="158825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012"/>
            <a:ext cx="5472461" cy="1143000"/>
          </a:xfrm>
        </p:spPr>
        <p:txBody>
          <a:bodyPr/>
          <a:lstStyle/>
          <a:p>
            <a:pPr algn="l"/>
            <a:r>
              <a:rPr lang="en-US" dirty="0"/>
              <a:t>Testing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Recording outcomes of technical testing</a:t>
            </a:r>
          </a:p>
          <a:p>
            <a:pPr lvl="1"/>
            <a:r>
              <a:rPr lang="en-US" dirty="0"/>
              <a:t>Not actual tests - summarization</a:t>
            </a:r>
          </a:p>
          <a:p>
            <a:pPr lvl="1"/>
            <a:r>
              <a:rPr lang="en-US" dirty="0"/>
              <a:t>Will feed comments to Jira</a:t>
            </a:r>
          </a:p>
          <a:p>
            <a:r>
              <a:rPr lang="en-US" dirty="0"/>
              <a:t>Clinical testing</a:t>
            </a:r>
          </a:p>
          <a:p>
            <a:pPr lvl="1"/>
            <a:r>
              <a:rPr lang="en-US" dirty="0"/>
              <a:t>Scenario (next version Scenario Builder)</a:t>
            </a:r>
          </a:p>
          <a:p>
            <a:pPr lvl="2"/>
            <a:r>
              <a:rPr lang="en-US" dirty="0"/>
              <a:t>Define scenario/s under Track</a:t>
            </a:r>
          </a:p>
          <a:p>
            <a:pPr lvl="2"/>
            <a:r>
              <a:rPr lang="en-US" dirty="0"/>
              <a:t>Users build graph &amp; make comments</a:t>
            </a:r>
          </a:p>
          <a:p>
            <a:pPr lvl="1"/>
            <a:r>
              <a:rPr lang="en-US" dirty="0"/>
              <a:t>Single model</a:t>
            </a:r>
          </a:p>
          <a:p>
            <a:pPr lvl="2"/>
            <a:r>
              <a:rPr lang="en-US" dirty="0"/>
              <a:t>For initial requirements</a:t>
            </a:r>
          </a:p>
          <a:p>
            <a:r>
              <a:rPr lang="en-US" dirty="0"/>
              <a:t>Also feed comments to Jira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0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012"/>
            <a:ext cx="685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Clinical testing: Scenario 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Allow clinicians to build scenario graphs against a specific scenario &amp; make comments/notes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Review resource Types</a:t>
            </a:r>
          </a:p>
          <a:p>
            <a:pPr lvl="1"/>
            <a:r>
              <a:rPr lang="en-US" dirty="0"/>
              <a:t>Validate clinical content of Profiles &amp; IG’s</a:t>
            </a:r>
          </a:p>
          <a:p>
            <a:r>
              <a:rPr lang="en-US" dirty="0"/>
              <a:t>Can use core types &amp; Logical Models (LM)</a:t>
            </a:r>
          </a:p>
          <a:p>
            <a:pPr lvl="1"/>
            <a:r>
              <a:rPr lang="en-US" dirty="0"/>
              <a:t>Logical Model is prelude to a ‘real’ profile</a:t>
            </a:r>
          </a:p>
          <a:p>
            <a:pPr lvl="1"/>
            <a:r>
              <a:rPr lang="en-US" dirty="0"/>
              <a:t>Working on Profile -&gt; LM</a:t>
            </a:r>
          </a:p>
          <a:p>
            <a:r>
              <a:rPr lang="en-US" dirty="0"/>
              <a:t>Summary displays for comments/notes</a:t>
            </a:r>
          </a:p>
          <a:p>
            <a:pPr lvl="1"/>
            <a:r>
              <a:rPr lang="en-US" dirty="0"/>
              <a:t>Will feed into Jira</a:t>
            </a:r>
          </a:p>
        </p:txBody>
      </p:sp>
    </p:spTree>
    <p:extLst>
      <p:ext uri="{BB962C8B-B14F-4D97-AF65-F5344CB8AC3E}">
        <p14:creationId xmlns:p14="http://schemas.microsoft.com/office/powerpoint/2010/main" val="136665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012"/>
            <a:ext cx="5472461" cy="1143000"/>
          </a:xfrm>
        </p:spPr>
        <p:txBody>
          <a:bodyPr/>
          <a:lstStyle/>
          <a:p>
            <a:pPr algn="l"/>
            <a:r>
              <a:rPr lang="en-US" dirty="0" err="1"/>
              <a:t>ConMan</a:t>
            </a:r>
            <a:r>
              <a:rPr lang="en-US" dirty="0"/>
              <a:t>: Architecture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8D285B6-A3E0-574E-B321-8CBE3026574D}"/>
              </a:ext>
            </a:extLst>
          </p:cNvPr>
          <p:cNvSpPr/>
          <p:nvPr/>
        </p:nvSpPr>
        <p:spPr>
          <a:xfrm>
            <a:off x="598516" y="1928559"/>
            <a:ext cx="1479666" cy="665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9FFE8B-B6B4-3948-81F5-9668868C8D16}"/>
              </a:ext>
            </a:extLst>
          </p:cNvPr>
          <p:cNvSpPr/>
          <p:nvPr/>
        </p:nvSpPr>
        <p:spPr>
          <a:xfrm>
            <a:off x="2453597" y="2593577"/>
            <a:ext cx="1479666" cy="665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1D7CFB-FC3B-E045-8453-EDAB7A3206BB}"/>
              </a:ext>
            </a:extLst>
          </p:cNvPr>
          <p:cNvSpPr/>
          <p:nvPr/>
        </p:nvSpPr>
        <p:spPr>
          <a:xfrm>
            <a:off x="2605997" y="2745977"/>
            <a:ext cx="1479666" cy="665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8DB976-CAFE-E148-9151-62F0602771B0}"/>
              </a:ext>
            </a:extLst>
          </p:cNvPr>
          <p:cNvSpPr/>
          <p:nvPr/>
        </p:nvSpPr>
        <p:spPr>
          <a:xfrm>
            <a:off x="4418172" y="3444246"/>
            <a:ext cx="1479666" cy="665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32B128F-F1F2-C942-9DD1-68920839BF25}"/>
              </a:ext>
            </a:extLst>
          </p:cNvPr>
          <p:cNvSpPr/>
          <p:nvPr/>
        </p:nvSpPr>
        <p:spPr>
          <a:xfrm>
            <a:off x="4570572" y="3596646"/>
            <a:ext cx="1479666" cy="665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Scenario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2ED702-DFB2-1142-9332-5ABF4EB387B0}"/>
              </a:ext>
            </a:extLst>
          </p:cNvPr>
          <p:cNvSpPr/>
          <p:nvPr/>
        </p:nvSpPr>
        <p:spPr>
          <a:xfrm>
            <a:off x="6629357" y="4261664"/>
            <a:ext cx="1479666" cy="665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8375C75-05AC-2B40-B573-11CDC0BF0548}"/>
              </a:ext>
            </a:extLst>
          </p:cNvPr>
          <p:cNvSpPr/>
          <p:nvPr/>
        </p:nvSpPr>
        <p:spPr>
          <a:xfrm>
            <a:off x="6781757" y="4414064"/>
            <a:ext cx="1479666" cy="665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 Test Results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152DD09-6CE0-B045-99EC-BB03B61CCE8E}"/>
              </a:ext>
            </a:extLst>
          </p:cNvPr>
          <p:cNvCxnSpPr>
            <a:stCxn id="4" idx="2"/>
            <a:endCxn id="5" idx="1"/>
          </p:cNvCxnSpPr>
          <p:nvPr/>
        </p:nvCxnSpPr>
        <p:spPr>
          <a:xfrm rot="16200000" flipH="1">
            <a:off x="1729719" y="2202207"/>
            <a:ext cx="332509" cy="111524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DE462BE7-D245-CA44-AC18-2B7976A1F6D3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 rot="16200000" flipH="1">
            <a:off x="3699121" y="3057704"/>
            <a:ext cx="365760" cy="107234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A8BB5844-4E49-1E4C-96EB-BD955CEC54B8}"/>
              </a:ext>
            </a:extLst>
          </p:cNvPr>
          <p:cNvCxnSpPr>
            <a:cxnSpLocks/>
            <a:stCxn id="8" idx="2"/>
            <a:endCxn id="19" idx="1"/>
          </p:cNvCxnSpPr>
          <p:nvPr/>
        </p:nvCxnSpPr>
        <p:spPr>
          <a:xfrm rot="16200000" flipH="1">
            <a:off x="5296550" y="4275519"/>
            <a:ext cx="1499062" cy="147135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4462568-E257-144B-B286-74245DD32047}"/>
              </a:ext>
            </a:extLst>
          </p:cNvPr>
          <p:cNvSpPr/>
          <p:nvPr/>
        </p:nvSpPr>
        <p:spPr>
          <a:xfrm>
            <a:off x="6781757" y="5428217"/>
            <a:ext cx="1479666" cy="665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7F7FD4B-5A69-4E4D-93F4-2C8EF65A7D6C}"/>
              </a:ext>
            </a:extLst>
          </p:cNvPr>
          <p:cNvSpPr/>
          <p:nvPr/>
        </p:nvSpPr>
        <p:spPr>
          <a:xfrm>
            <a:off x="6934157" y="5580617"/>
            <a:ext cx="1479666" cy="665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Instance Graph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920872A6-1B37-8D4C-8157-634DE510F73C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310406" y="4346178"/>
            <a:ext cx="1318951" cy="247995"/>
          </a:xfrm>
          <a:prstGeom prst="bentConnector3">
            <a:avLst>
              <a:gd name="adj1" fmla="val 84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5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012"/>
            <a:ext cx="5472461" cy="1143000"/>
          </a:xfrm>
        </p:spPr>
        <p:txBody>
          <a:bodyPr/>
          <a:lstStyle/>
          <a:p>
            <a:pPr algn="l"/>
            <a:r>
              <a:rPr lang="en-US" dirty="0"/>
              <a:t>Define Track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43A1B-0689-B04F-BA62-4475F6951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297"/>
            <a:ext cx="9144000" cy="49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012"/>
            <a:ext cx="5472461" cy="1143000"/>
          </a:xfrm>
        </p:spPr>
        <p:txBody>
          <a:bodyPr/>
          <a:lstStyle/>
          <a:p>
            <a:pPr algn="l"/>
            <a:r>
              <a:rPr lang="en-US" dirty="0"/>
              <a:t>Define Scenario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0AF2B-5CB4-A941-9AB5-92CB2BBD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3780"/>
            <a:ext cx="9144000" cy="50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19" y="306437"/>
            <a:ext cx="74480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Technical recording and 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E9D14-64CA-F247-83A2-7BB3AE39A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970" y="2244436"/>
            <a:ext cx="4416186" cy="206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48A4D-079B-2349-89B0-8D43BEFC6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9" y="4464861"/>
            <a:ext cx="5713342" cy="2230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471C0-6436-F44A-9722-542888210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71" y="1449437"/>
            <a:ext cx="4613563" cy="23246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FFF4DE-F0D8-5649-B5C7-574FE072F469}"/>
              </a:ext>
            </a:extLst>
          </p:cNvPr>
          <p:cNvSpPr txBox="1"/>
          <p:nvPr/>
        </p:nvSpPr>
        <p:spPr>
          <a:xfrm>
            <a:off x="6533804" y="5636029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to feed from Touchstone</a:t>
            </a:r>
          </a:p>
        </p:txBody>
      </p:sp>
    </p:spTree>
    <p:extLst>
      <p:ext uri="{BB962C8B-B14F-4D97-AF65-F5344CB8AC3E}">
        <p14:creationId xmlns:p14="http://schemas.microsoft.com/office/powerpoint/2010/main" val="314615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258012"/>
            <a:ext cx="714894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Clinical </a:t>
            </a:r>
            <a:r>
              <a:rPr lang="en-US" dirty="0" err="1"/>
              <a:t>SceUser</a:t>
            </a:r>
            <a:r>
              <a:rPr lang="en-US" dirty="0"/>
              <a:t> instance 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FA9F3-49B3-5343-B195-B0E38E5FB5C9}"/>
              </a:ext>
            </a:extLst>
          </p:cNvPr>
          <p:cNvSpPr txBox="1"/>
          <p:nvPr/>
        </p:nvSpPr>
        <p:spPr>
          <a:xfrm>
            <a:off x="457200" y="6082817"/>
            <a:ext cx="343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user has 1 graph per scenario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A8F318-3538-0843-B2FC-79B447A4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364"/>
            <a:ext cx="9144000" cy="43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012"/>
            <a:ext cx="6558742" cy="1143000"/>
          </a:xfrm>
        </p:spPr>
        <p:txBody>
          <a:bodyPr/>
          <a:lstStyle/>
          <a:p>
            <a:pPr algn="l"/>
            <a:r>
              <a:rPr lang="en-US" dirty="0"/>
              <a:t>Summary of Scenarios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DB954-A8B6-0848-B847-C7759229B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636"/>
            <a:ext cx="9144000" cy="43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6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29927</TotalTime>
  <Words>220</Words>
  <Application>Microsoft Macintosh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clinFHIR ConMan/Kiwi</vt:lpstr>
      <vt:lpstr>Testing types</vt:lpstr>
      <vt:lpstr>Clinical testing: Scenario based</vt:lpstr>
      <vt:lpstr>ConMan: Architecture</vt:lpstr>
      <vt:lpstr>Define Track</vt:lpstr>
      <vt:lpstr>Define Scenario</vt:lpstr>
      <vt:lpstr>Technical recording and summary</vt:lpstr>
      <vt:lpstr>Clinical SceUser instance graph</vt:lpstr>
      <vt:lpstr>Summary of Scenarios</vt:lpstr>
      <vt:lpstr>All event scenarios</vt:lpstr>
      <vt:lpstr>Steps for a COF event</vt:lpstr>
    </vt:vector>
  </TitlesOfParts>
  <Company>Orion Health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Connectathon</dc:title>
  <dc:creator>David Hay</dc:creator>
  <cp:lastModifiedBy>David Hay</cp:lastModifiedBy>
  <cp:revision>197</cp:revision>
  <dcterms:created xsi:type="dcterms:W3CDTF">2013-09-15T22:32:37Z</dcterms:created>
  <dcterms:modified xsi:type="dcterms:W3CDTF">2018-05-16T15:22:37Z</dcterms:modified>
</cp:coreProperties>
</file>