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6" r:id="rId5"/>
    <p:sldId id="268" r:id="rId6"/>
    <p:sldId id="262" r:id="rId7"/>
    <p:sldId id="267" r:id="rId8"/>
    <p:sldId id="263" r:id="rId9"/>
    <p:sldId id="260" r:id="rId10"/>
    <p:sldId id="264" r:id="rId11"/>
    <p:sldId id="271" r:id="rId12"/>
    <p:sldId id="265" r:id="rId13"/>
    <p:sldId id="274" r:id="rId14"/>
    <p:sldId id="273" r:id="rId15"/>
    <p:sldId id="270" r:id="rId16"/>
    <p:sldId id="25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18" autoAdjust="0"/>
    <p:restoredTop sz="94660"/>
  </p:normalViewPr>
  <p:slideViewPr>
    <p:cSldViewPr snapToGrid="0">
      <p:cViewPr>
        <p:scale>
          <a:sx n="65" d="100"/>
          <a:sy n="65" d="100"/>
        </p:scale>
        <p:origin x="72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D6B1D-D281-4A29-AA6F-2415E8972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EA348E-F0DF-4A62-8668-0362E3653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C5E81-9B3D-4E3C-9E10-AEE632D0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5F2AE-EF1D-4AE4-81BC-764B92571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921C0-874C-4D25-9FB2-D63010038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3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21F4E-A4BF-4F50-9DC2-2955455BA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3BEDD3-BFB0-400D-8A0F-D80237268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46025-E0B1-4783-BF9D-40EE603E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4E479-5DAD-4C8D-A380-D765DC4EE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8269-1202-404F-BCD5-A43446D3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6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9F4728-9905-4A18-9730-E6C3D06D5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10645-B835-47C6-AFC7-87E368CDD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E974F-3567-4AE9-BCDD-EBC687516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B7A2E-1704-4744-8B90-7DE3CC0E1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D1E12-BDE5-44CA-A676-844196429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7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F7940-2F04-491D-BFBF-C1FA2E856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55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81113-1EB1-4800-9A32-1D7DB85AB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969"/>
            <a:ext cx="10515600" cy="46219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55934-80D7-49DA-94FB-C820D872F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688F1-6184-47C7-99FD-38FCC31DC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7B24B-EAF9-4F40-88DC-2642558A8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E9CCB-2C69-4021-9D90-B80579758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8EEE1-21AC-45E2-B67E-56CF1F761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984E7-3B84-4E82-9AC6-C713D92E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D9D95-44B6-49FE-991F-52848212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B40A0-4873-4186-996F-7C43795D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0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B968F-8E4F-4BBE-9BA9-3729C4F6E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56D18-2A56-4867-B23C-729C932EC7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49888-CA9D-4D2F-9F89-35C332293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7C232-00DE-4189-9DEC-D1A55D132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38097-9319-486A-9948-295B7C118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38A1F-5E33-4ABB-AEA1-F776C29D7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CF40D-D597-4786-965F-C4891A2E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60E1D-2760-4013-ADF1-601DCEDC9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780B3-112A-4A12-9276-EFF08B0BF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A43966-3C99-42A6-A8E6-99622212B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26EE42-C8DE-41EE-98AA-FD8ADCD50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9D6D2C-21E1-4B6A-BD11-967B7300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C32BCE-681F-4779-87E8-AB14D9FE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65C045-ED1B-48E3-AD37-9AEDD331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8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4ACB9-A2AA-466A-BE2C-5F1AAD1BB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346"/>
            <a:ext cx="10515600" cy="891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C3DA4-C98D-4C27-B720-32124205D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A4A47-FA7B-4A9E-8C2C-F07F30986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34FD9-4A23-4DC3-940E-F55009D1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0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D8EDDA-E493-4F84-9846-37C8A32B7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180D67-897C-4274-874F-EBA62E6D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B28B53-3AEC-4147-A9C0-3CBAB99C1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1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24E79-9E64-4D8C-9C2F-B614F9D65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6728C-A81C-452D-8F5E-788E23E9B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069E7C-EB5E-4FB2-A9C0-0390291A8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1E862-1E4B-421B-80C7-582CCB21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2FDA8-B793-486F-9194-E14BDD9BD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E8FB-5E09-41B7-96F0-342884003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57CD-BD91-4A3A-910F-8153D2908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D611C8-9CBE-446E-9623-39FB6FD41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7ACAF-7F13-4FEC-99D4-3C93F3FE7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B72B2-CBD3-4C46-A1A4-529C458C7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4023F-2AF8-494B-9A4D-D7ACF72FA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71935-18F4-454B-94E1-D45D0352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7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C988FC-B675-44B8-8F30-B25D4D9E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A4AB1-A450-4E65-9D37-067306B63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DD6C8-6232-421E-9659-F087211E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3FCD2-16C2-4BF4-99C7-94C98FD200C9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EB080-7AB0-4778-AF48-27785FC3DF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A56AB-0952-42BB-BFB1-AD7BD23F0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5E947-3D43-4A5F-B130-64D0D444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7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HL7" TargetMode="External"/><Relationship Id="rId2" Type="http://schemas.openxmlformats.org/officeDocument/2006/relationships/hyperlink" Target="https://github.com/FHIR/auto-ig-build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E10C-3CC3-4491-AE38-8B43EAD781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/>
              <a:t>Implementation Guide Creators</a:t>
            </a:r>
            <a:br>
              <a:rPr lang="en-US"/>
            </a:br>
            <a:r>
              <a:rPr lang="en-US" sz="3600"/>
              <a:t>Birds of a Feather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82D58D-E874-439D-B78B-163AEEAB4A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Thursday, February 5, 2020</a:t>
            </a:r>
          </a:p>
          <a:p>
            <a:r>
              <a:rPr lang="en-US"/>
              <a:t>Sydney WGM</a:t>
            </a:r>
          </a:p>
        </p:txBody>
      </p:sp>
    </p:spTree>
    <p:extLst>
      <p:ext uri="{BB962C8B-B14F-4D97-AF65-F5344CB8AC3E}">
        <p14:creationId xmlns:p14="http://schemas.microsoft.com/office/powerpoint/2010/main" val="2956259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59FF3-BF9B-49C8-8F4A-5C176CC3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3) Release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9E8DC-0FE1-46B4-8C8A-0A674FE0D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968"/>
            <a:ext cx="4012521" cy="5080544"/>
          </a:xfrm>
        </p:spPr>
        <p:txBody>
          <a:bodyPr>
            <a:normAutofit/>
          </a:bodyPr>
          <a:lstStyle/>
          <a:p>
            <a:r>
              <a:rPr lang="en-US" sz="2400"/>
              <a:t>All releases of IGP and IGT should have release notes </a:t>
            </a:r>
          </a:p>
          <a:p>
            <a:r>
              <a:rPr lang="en-US" sz="2400"/>
              <a:t>Release notes should explain three things:</a:t>
            </a:r>
          </a:p>
          <a:p>
            <a:pPr marL="460375" lvl="1" indent="-230188"/>
            <a:r>
              <a:rPr lang="en-US" sz="2000"/>
              <a:t>New features</a:t>
            </a:r>
          </a:p>
          <a:p>
            <a:pPr marL="460375" lvl="1" indent="-230188"/>
            <a:r>
              <a:rPr lang="en-US" sz="2000"/>
              <a:t>Bug fixes by issue number</a:t>
            </a:r>
          </a:p>
          <a:p>
            <a:pPr marL="460375" lvl="1" indent="-230188"/>
            <a:r>
              <a:rPr lang="en-US" sz="2000"/>
              <a:t>Instructions for the user</a:t>
            </a:r>
          </a:p>
          <a:p>
            <a:r>
              <a:rPr lang="en-US" sz="2400"/>
              <a:t>Release notes should appear on the Github repo where the software lives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75F026-B1ED-4E30-BD87-1C0DB32C0A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30"/>
          <a:stretch/>
        </p:blipFill>
        <p:spPr>
          <a:xfrm>
            <a:off x="5129441" y="1300698"/>
            <a:ext cx="6752869" cy="52833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2793CF-208D-4111-83A3-E0592F8FDFBD}"/>
              </a:ext>
            </a:extLst>
          </p:cNvPr>
          <p:cNvSpPr txBox="1"/>
          <p:nvPr/>
        </p:nvSpPr>
        <p:spPr>
          <a:xfrm rot="19263171">
            <a:off x="6609543" y="3219237"/>
            <a:ext cx="2623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>
                <a:solidFill>
                  <a:schemeClr val="bg1">
                    <a:lumMod val="85000"/>
                  </a:schemeClr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085783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3238D-AB37-4B65-A4F7-FED867C34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Literally 3 hours ago...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A6E877-9212-46E4-B7E5-894C234776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3" y="1720896"/>
            <a:ext cx="12023613" cy="1931814"/>
          </a:xfrm>
        </p:spPr>
      </p:pic>
      <p:pic>
        <p:nvPicPr>
          <p:cNvPr id="3074" name="Picture 2" descr="Image result for hands clapping">
            <a:extLst>
              <a:ext uri="{FF2B5EF4-FFF2-40B4-BE49-F238E27FC236}">
                <a16:creationId xmlns:a16="http://schemas.microsoft.com/office/drawing/2014/main" id="{07591BD6-EBBD-496D-860D-DDE6C03F3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255" y="4131082"/>
            <a:ext cx="1965715" cy="196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46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26B6-4C86-4FF3-A494-BC0C99EE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4a) Test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B6E98-CEB1-44D3-8C5C-BE198B8D6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Pushing IGP changes directly to production server (CI-Build) is dangerous</a:t>
            </a:r>
          </a:p>
          <a:p>
            <a:r>
              <a:rPr lang="en-US"/>
              <a:t>This practice doesn't give IG Creators time to transition</a:t>
            </a:r>
          </a:p>
          <a:p>
            <a:r>
              <a:rPr lang="en-US"/>
              <a:t>Proposal: Test server</a:t>
            </a:r>
          </a:p>
          <a:p>
            <a:pPr lvl="1"/>
            <a:r>
              <a:rPr lang="en-US"/>
              <a:t>Every new release (even a patch) is released first on the test server</a:t>
            </a:r>
          </a:p>
          <a:p>
            <a:pPr lvl="1"/>
            <a:r>
              <a:rPr lang="en-US"/>
              <a:t>Test server can re-run all IGs to gauge the impact of of the change</a:t>
            </a:r>
          </a:p>
          <a:p>
            <a:pPr lvl="2"/>
            <a:r>
              <a:rPr lang="en-US"/>
              <a:t>Number of build failures</a:t>
            </a:r>
          </a:p>
          <a:p>
            <a:pPr lvl="2"/>
            <a:r>
              <a:rPr lang="en-US"/>
              <a:t>Number of QA errors</a:t>
            </a:r>
          </a:p>
          <a:p>
            <a:pPr lvl="1"/>
            <a:r>
              <a:rPr lang="en-US"/>
              <a:t>IG Creators can test changes to their IGs in a safe environment</a:t>
            </a:r>
          </a:p>
          <a:p>
            <a:pPr lvl="1"/>
            <a:r>
              <a:rPr lang="en-US"/>
              <a:t>Establish norms for how long patches/minor/major versions are available on test server before pushing to production server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79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26B6-4C86-4FF3-A494-BC0C99EE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4a) Test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B6E98-CEB1-44D3-8C5C-BE198B8D6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Pushing IGP changes directly to production server (CI-Build) is dangerous</a:t>
            </a:r>
          </a:p>
          <a:p>
            <a:r>
              <a:rPr lang="en-US"/>
              <a:t>This practice doesn't give IG Creators time to transition</a:t>
            </a:r>
          </a:p>
          <a:p>
            <a:r>
              <a:rPr lang="en-US"/>
              <a:t>Proposal: Test server</a:t>
            </a:r>
          </a:p>
          <a:p>
            <a:pPr lvl="1"/>
            <a:r>
              <a:rPr lang="en-US"/>
              <a:t>Every new release (even a patch) is released first on the test server</a:t>
            </a:r>
          </a:p>
          <a:p>
            <a:pPr lvl="1"/>
            <a:r>
              <a:rPr lang="en-US"/>
              <a:t>Test server can re-run all IGs to gauge the impact of of the change</a:t>
            </a:r>
          </a:p>
          <a:p>
            <a:pPr lvl="2"/>
            <a:r>
              <a:rPr lang="en-US"/>
              <a:t>Number of build failures</a:t>
            </a:r>
          </a:p>
          <a:p>
            <a:pPr lvl="2"/>
            <a:r>
              <a:rPr lang="en-US"/>
              <a:t>Number of QA errors</a:t>
            </a:r>
          </a:p>
          <a:p>
            <a:pPr lvl="1"/>
            <a:r>
              <a:rPr lang="en-US"/>
              <a:t>IG Creators can test changes to their IGs in a safe environment</a:t>
            </a:r>
          </a:p>
          <a:p>
            <a:pPr lvl="1"/>
            <a:r>
              <a:rPr lang="en-US"/>
              <a:t>Establish norms for how long patches/minor/major versions are available on test server before pushing to production server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54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1C7E6-5EB0-4D5A-8017-FD8F9D754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4b) Go/No-Go Release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BB1C7-D763-455D-838F-8DB8CA93F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/>
              <a:t>An alternative to a test server:</a:t>
            </a:r>
          </a:p>
          <a:p>
            <a:pPr>
              <a:lnSpc>
                <a:spcPct val="100000"/>
              </a:lnSpc>
            </a:pPr>
            <a:r>
              <a:rPr lang="en-US"/>
              <a:t>IGP and IGT release a "Go/No-Go" version prior to the general release</a:t>
            </a:r>
          </a:p>
          <a:p>
            <a:pPr>
              <a:lnSpc>
                <a:spcPct val="100000"/>
              </a:lnSpc>
            </a:pPr>
            <a:r>
              <a:rPr lang="en-US"/>
              <a:t>Users given time to do local builds with new software</a:t>
            </a:r>
          </a:p>
          <a:p>
            <a:pPr lvl="1">
              <a:lnSpc>
                <a:spcPct val="100000"/>
              </a:lnSpc>
            </a:pPr>
            <a:r>
              <a:rPr lang="en-US"/>
              <a:t>For patch releases, a short time for smoke testing</a:t>
            </a:r>
          </a:p>
          <a:p>
            <a:pPr lvl="1">
              <a:lnSpc>
                <a:spcPct val="100000"/>
              </a:lnSpc>
            </a:pPr>
            <a:r>
              <a:rPr lang="en-US"/>
              <a:t>For major and minor releases, time allocated for testing and transition</a:t>
            </a:r>
          </a:p>
          <a:p>
            <a:pPr>
              <a:lnSpc>
                <a:spcPct val="100000"/>
              </a:lnSpc>
            </a:pPr>
            <a:r>
              <a:rPr lang="en-US"/>
              <a:t>HL7 provides some kind of "stop button" or voting tally board for the release (could be as simple as a SurveyMonkey)</a:t>
            </a:r>
          </a:p>
          <a:p>
            <a:pPr>
              <a:lnSpc>
                <a:spcPct val="100000"/>
              </a:lnSpc>
            </a:pPr>
            <a:r>
              <a:rPr lang="en-US"/>
              <a:t>Pre-established release criteria determines when the nominated software is good-to-go to general release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32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CF9FA-9C83-4B3B-8CD5-719D9A9B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D4C4A-67EC-4D88-A467-AB9B99E48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/>
              <a:t>Share results with FMG</a:t>
            </a:r>
          </a:p>
          <a:p>
            <a:r>
              <a:rPr lang="en-US" sz="3200"/>
              <a:t>Acquire resources </a:t>
            </a:r>
          </a:p>
          <a:p>
            <a:pPr lvl="1"/>
            <a:r>
              <a:rPr lang="en-US" sz="2800"/>
              <a:t>HL7 - Wayne K.</a:t>
            </a:r>
          </a:p>
          <a:p>
            <a:pPr lvl="1"/>
            <a:r>
              <a:rPr lang="en-US" sz="2800"/>
              <a:t>Other possible supporters?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6207-B4CC-4410-BE88-286006A7C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Topic for Next time: </a:t>
            </a:r>
            <a:br>
              <a:rPr lang="en-US" b="1"/>
            </a:br>
            <a:r>
              <a:rPr lang="en-US" b="1"/>
              <a:t>Does the existing IG meet all needs?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63F27-B7B0-468C-9C1B-8D3087693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969"/>
            <a:ext cx="10687152" cy="46219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/>
              <a:t>Highly technical document</a:t>
            </a:r>
          </a:p>
          <a:p>
            <a:pPr>
              <a:lnSpc>
                <a:spcPct val="100000"/>
              </a:lnSpc>
            </a:pPr>
            <a:r>
              <a:rPr lang="en-US"/>
              <a:t>Meets </a:t>
            </a:r>
            <a:r>
              <a:rPr lang="en-US" i="1"/>
              <a:t>some</a:t>
            </a:r>
            <a:r>
              <a:rPr lang="en-US"/>
              <a:t> needs, but not others</a:t>
            </a:r>
          </a:p>
          <a:p>
            <a:pPr>
              <a:lnSpc>
                <a:spcPct val="100000"/>
              </a:lnSpc>
            </a:pPr>
            <a:r>
              <a:rPr lang="en-US"/>
              <a:t>We need to communicate with informaticists, sponsors, clinicians, etc. </a:t>
            </a:r>
          </a:p>
          <a:p>
            <a:pPr>
              <a:lnSpc>
                <a:spcPct val="100000"/>
              </a:lnSpc>
            </a:pPr>
            <a:r>
              <a:rPr lang="en-US"/>
              <a:t>Additional ways to package information:</a:t>
            </a:r>
          </a:p>
          <a:p>
            <a:pPr lvl="1">
              <a:lnSpc>
                <a:spcPct val="100000"/>
              </a:lnSpc>
            </a:pPr>
            <a:r>
              <a:rPr lang="en-US"/>
              <a:t>Data element view (flat list) -- very useful</a:t>
            </a:r>
          </a:p>
          <a:p>
            <a:pPr lvl="1">
              <a:lnSpc>
                <a:spcPct val="100000"/>
              </a:lnSpc>
            </a:pPr>
            <a:r>
              <a:rPr lang="en-US"/>
              <a:t>Graphical views -- David Hay</a:t>
            </a:r>
          </a:p>
          <a:p>
            <a:r>
              <a:rPr lang="en-US"/>
              <a:t>If we have a way to process SDs into graphical views, how can it be added when the template is mandated?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4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344D-A6C6-4834-8668-C1BA904AF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IG Creators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6B570-18F7-496B-A219-02C1EC33A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968"/>
            <a:ext cx="10515600" cy="493790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/>
              <a:t>We are a growing community</a:t>
            </a:r>
          </a:p>
          <a:p>
            <a:pPr lvl="1">
              <a:lnSpc>
                <a:spcPct val="100000"/>
              </a:lnSpc>
            </a:pPr>
            <a:r>
              <a:rPr lang="en-US" sz="2800"/>
              <a:t>100s of IGs</a:t>
            </a:r>
          </a:p>
          <a:p>
            <a:pPr lvl="1">
              <a:lnSpc>
                <a:spcPct val="100000"/>
              </a:lnSpc>
            </a:pPr>
            <a:r>
              <a:rPr lang="en-US" sz="2800"/>
              <a:t>1000s of stakeholders</a:t>
            </a:r>
          </a:p>
          <a:p>
            <a:pPr lvl="1">
              <a:lnSpc>
                <a:spcPct val="100000"/>
              </a:lnSpc>
            </a:pPr>
            <a:r>
              <a:rPr lang="en-US" sz="2800"/>
              <a:t>205 IGs under autobuild </a:t>
            </a:r>
            <a:r>
              <a:rPr lang="en-US" sz="2800">
                <a:hlinkClick r:id="rId2"/>
              </a:rPr>
              <a:t>https://github.com/FHIR/auto-ig-builder</a:t>
            </a:r>
            <a:endParaRPr lang="en-US" sz="2800"/>
          </a:p>
          <a:p>
            <a:pPr lvl="1">
              <a:lnSpc>
                <a:spcPct val="100000"/>
              </a:lnSpc>
            </a:pPr>
            <a:r>
              <a:rPr lang="en-US" sz="2800"/>
              <a:t>125 Repos in </a:t>
            </a:r>
            <a:r>
              <a:rPr lang="en-US" sz="2800">
                <a:hlinkClick r:id="rId3"/>
              </a:rPr>
              <a:t>https://github.com/HL7</a:t>
            </a:r>
            <a:endParaRPr lang="en-US" sz="2800"/>
          </a:p>
          <a:p>
            <a:pPr>
              <a:lnSpc>
                <a:spcPct val="100000"/>
              </a:lnSpc>
            </a:pPr>
            <a:r>
              <a:rPr lang="en-US" sz="3200"/>
              <a:t>As community grows, IG-related processes need to become more formal and controlled</a:t>
            </a:r>
          </a:p>
          <a:p>
            <a:pPr>
              <a:lnSpc>
                <a:spcPct val="100000"/>
              </a:lnSpc>
            </a:pPr>
            <a:r>
              <a:rPr lang="en-US" sz="3200"/>
              <a:t>We also should learn to speak with one voice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6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B3A1-3716-4454-9DBD-81511EA98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Today's Topic: Maturing the publishing process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7640798-3823-47F2-B9DA-3229ECD09C55}"/>
              </a:ext>
            </a:extLst>
          </p:cNvPr>
          <p:cNvSpPr/>
          <p:nvPr/>
        </p:nvSpPr>
        <p:spPr>
          <a:xfrm>
            <a:off x="1390752" y="2347647"/>
            <a:ext cx="1880551" cy="1081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IG Authoring</a:t>
            </a:r>
          </a:p>
          <a:p>
            <a:pPr algn="ctr"/>
            <a:r>
              <a:rPr lang="en-US"/>
              <a:t>Tool of Choice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66E4171-FF36-4CF2-AB6E-3480EA978CAB}"/>
              </a:ext>
            </a:extLst>
          </p:cNvPr>
          <p:cNvSpPr/>
          <p:nvPr/>
        </p:nvSpPr>
        <p:spPr>
          <a:xfrm>
            <a:off x="3797368" y="2347646"/>
            <a:ext cx="1880551" cy="1081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IG Publisher Inputs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EA32A3-2EBC-4EA8-B06E-77C73BD29902}"/>
              </a:ext>
            </a:extLst>
          </p:cNvPr>
          <p:cNvSpPr/>
          <p:nvPr/>
        </p:nvSpPr>
        <p:spPr>
          <a:xfrm>
            <a:off x="6257772" y="2348460"/>
            <a:ext cx="1880551" cy="1081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IG Publisher Software (IGP)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D0C02E7-AB05-4155-9E45-D43613FA2764}"/>
              </a:ext>
            </a:extLst>
          </p:cNvPr>
          <p:cNvSpPr/>
          <p:nvPr/>
        </p:nvSpPr>
        <p:spPr>
          <a:xfrm>
            <a:off x="6257771" y="4245719"/>
            <a:ext cx="1880551" cy="1081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IG Template (IGT)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AB08331-68CB-45D9-85A9-EB1DBFAF2BD4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271303" y="2888324"/>
            <a:ext cx="526065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2DC285E-A5C0-4C11-9F6F-8BF624683A78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5677919" y="2888324"/>
            <a:ext cx="579853" cy="8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9553876-A6DE-4E3F-81A0-DF102328C41B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flipH="1">
            <a:off x="7198047" y="3429815"/>
            <a:ext cx="1" cy="8159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2D28589-841A-4171-B39E-135743CF0854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>
          <a:xfrm flipV="1">
            <a:off x="8138323" y="2888323"/>
            <a:ext cx="614490" cy="8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DEC31DE-F8B4-47A8-A63A-2EC2148CD3F8}"/>
              </a:ext>
            </a:extLst>
          </p:cNvPr>
          <p:cNvSpPr/>
          <p:nvPr/>
        </p:nvSpPr>
        <p:spPr>
          <a:xfrm>
            <a:off x="8752813" y="2347645"/>
            <a:ext cx="1880551" cy="1081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Implemention Guide (IG)</a:t>
            </a:r>
          </a:p>
        </p:txBody>
      </p:sp>
    </p:spTree>
    <p:extLst>
      <p:ext uri="{BB962C8B-B14F-4D97-AF65-F5344CB8AC3E}">
        <p14:creationId xmlns:p14="http://schemas.microsoft.com/office/powerpoint/2010/main" val="262725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691AE-F773-4320-B97A-AA8BF342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A9F73-5E22-4718-8DA4-0F83F1D6A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Nothing is free</a:t>
            </a:r>
          </a:p>
          <a:p>
            <a:pPr>
              <a:lnSpc>
                <a:spcPct val="150000"/>
              </a:lnSpc>
            </a:pPr>
            <a:r>
              <a:rPr lang="en-US"/>
              <a:t>IG Creation is under-resourced</a:t>
            </a:r>
          </a:p>
          <a:p>
            <a:pPr>
              <a:lnSpc>
                <a:spcPct val="100000"/>
              </a:lnSpc>
            </a:pPr>
            <a:r>
              <a:rPr lang="en-US"/>
              <a:t>The community of IG Creators needs to come together to push for more resources</a:t>
            </a:r>
          </a:p>
        </p:txBody>
      </p:sp>
    </p:spTree>
    <p:extLst>
      <p:ext uri="{BB962C8B-B14F-4D97-AF65-F5344CB8AC3E}">
        <p14:creationId xmlns:p14="http://schemas.microsoft.com/office/powerpoint/2010/main" val="284723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43D7B0-D979-4A28-B6CE-6FCCEC896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CMM Software Maturity Levels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4A449D2-F61A-437E-8456-6EAB5805B7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20"/>
          <a:stretch/>
        </p:blipFill>
        <p:spPr bwMode="auto">
          <a:xfrm>
            <a:off x="1074236" y="1325146"/>
            <a:ext cx="9833000" cy="498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CDA5E6-7342-48EF-B19E-82EA37442379}"/>
              </a:ext>
            </a:extLst>
          </p:cNvPr>
          <p:cNvCxnSpPr/>
          <p:nvPr/>
        </p:nvCxnSpPr>
        <p:spPr>
          <a:xfrm>
            <a:off x="1344706" y="6170978"/>
            <a:ext cx="386297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952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C4C6A-74A8-4BA6-BCCF-2FECF087E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Symptoms of process immaturity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18D09-632F-42C7-B8B9-AEAB2AEED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429" y="1810955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/>
              <a:t>IGP deployed, crashes on one or more IGs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/>
              <a:t>Information on releases and changes hard to find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/>
              <a:t>Changes promulgated without providing adequate transition time for IG Creators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/>
              <a:t>Success depends on heroic efforts by a small number of individuals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/>
              <a:t>High level of distress felt by stakeholders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78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6C97-6DE5-4E3E-851C-18C516DF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Four Proposals: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68E59-71D4-4B70-BC55-1E682542D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Versioning</a:t>
            </a:r>
          </a:p>
          <a:p>
            <a:r>
              <a:rPr lang="en-US"/>
              <a:t>Issue Reporting</a:t>
            </a:r>
          </a:p>
          <a:p>
            <a:r>
              <a:rPr lang="en-US"/>
              <a:t>Release Documentation</a:t>
            </a:r>
          </a:p>
          <a:p>
            <a:r>
              <a:rPr lang="en-US"/>
              <a:t>Test Server </a:t>
            </a:r>
            <a:r>
              <a:rPr lang="en-US" u="sng"/>
              <a:t>or</a:t>
            </a:r>
            <a:r>
              <a:rPr lang="en-US"/>
              <a:t> Go/No-Go Release Testing</a:t>
            </a:r>
          </a:p>
        </p:txBody>
      </p:sp>
    </p:spTree>
    <p:extLst>
      <p:ext uri="{BB962C8B-B14F-4D97-AF65-F5344CB8AC3E}">
        <p14:creationId xmlns:p14="http://schemas.microsoft.com/office/powerpoint/2010/main" val="25225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28FA2-168E-4FC2-8E29-EFC0B7780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1) Versioning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FE94D-AD26-4A72-B12D-6F1BFBC34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IG Publisher and IG template are versioned (major.minor.patch)</a:t>
            </a:r>
          </a:p>
          <a:p>
            <a:pPr marL="457200" lvl="1" indent="0">
              <a:buNone/>
            </a:pPr>
            <a:endParaRPr lang="en-US">
              <a:solidFill>
                <a:srgbClr val="FF0000"/>
              </a:solidFill>
            </a:endParaRPr>
          </a:p>
          <a:p>
            <a:r>
              <a:rPr lang="en-US"/>
              <a:t>Proposal: Any change that requires any action by IG Creators to adopt that version is not a patch release</a:t>
            </a:r>
          </a:p>
          <a:p>
            <a:pPr marL="0" indent="0">
              <a:buNone/>
            </a:pPr>
            <a:r>
              <a:rPr lang="en-US"/>
              <a:t>   </a:t>
            </a:r>
          </a:p>
          <a:p>
            <a:pPr marL="0" indent="0">
              <a:buNone/>
            </a:pPr>
            <a:r>
              <a:rPr lang="en-US"/>
              <a:t>Examples of minor version changes:</a:t>
            </a:r>
          </a:p>
          <a:p>
            <a:pPr lvl="1"/>
            <a:r>
              <a:rPr lang="en-US"/>
              <a:t>Introduction of new error checks and warnings reported by IGP</a:t>
            </a:r>
          </a:p>
          <a:p>
            <a:pPr lvl="1"/>
            <a:r>
              <a:rPr lang="en-US"/>
              <a:t>Change/addition to the ImplementationGuide resource</a:t>
            </a:r>
          </a:p>
          <a:p>
            <a:endParaRPr lang="en-US"/>
          </a:p>
        </p:txBody>
      </p:sp>
      <p:pic>
        <p:nvPicPr>
          <p:cNvPr id="2050" name="Picture 2" descr="Image result for thumbs up">
            <a:extLst>
              <a:ext uri="{FF2B5EF4-FFF2-40B4-BE49-F238E27FC236}">
                <a16:creationId xmlns:a16="http://schemas.microsoft.com/office/drawing/2014/main" id="{1CF7284D-C98D-4745-BFF0-DA14563A0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221" y="1435234"/>
            <a:ext cx="525046" cy="64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257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072F5-295A-4E54-BFF9-738B16AFD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2) Issue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58D60-DA38-42FC-AAB2-9F88A296D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3200"/>
              <a:t>Proposal: Publisher and template issues should be formally reported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3200"/>
              <a:t>This reduces "Zulip confusion" and allows releases to formally reference the issues that are addressed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3200" i="1"/>
              <a:t>Where</a:t>
            </a:r>
            <a:r>
              <a:rPr lang="en-US" sz="3200"/>
              <a:t> the report goes needs further discussion: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/>
              <a:t>JIRA is the easiest, but typically not used for "hot" issues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/>
              <a:t>Github requires knowledge of which component is causing the issue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4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766</Words>
  <Application>Microsoft Office PowerPoint</Application>
  <PresentationFormat>Widescreen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Implementation Guide Creators Birds of a Feather</vt:lpstr>
      <vt:lpstr>IG Creators</vt:lpstr>
      <vt:lpstr>Today's Topic: Maturing the publishing process</vt:lpstr>
      <vt:lpstr>Resources</vt:lpstr>
      <vt:lpstr>CMM Software Maturity Levels</vt:lpstr>
      <vt:lpstr>Symptoms of process immaturity</vt:lpstr>
      <vt:lpstr>Four Proposals:</vt:lpstr>
      <vt:lpstr>1) Versioning</vt:lpstr>
      <vt:lpstr>2) Issue Reporting</vt:lpstr>
      <vt:lpstr>3) Release Documentation</vt:lpstr>
      <vt:lpstr>Literally 3 hours ago...</vt:lpstr>
      <vt:lpstr>4a) Test Server</vt:lpstr>
      <vt:lpstr>4a) Test Server</vt:lpstr>
      <vt:lpstr>4b) Go/No-Go Release Testing</vt:lpstr>
      <vt:lpstr>Next Steps</vt:lpstr>
      <vt:lpstr>Topic for Next time:  Does the existing IG meet all needs?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Guide Creators Birds of a Feather</dc:title>
  <dc:creator>Kramer, Mark A.</dc:creator>
  <cp:lastModifiedBy>Kramer, Mark A.</cp:lastModifiedBy>
  <cp:revision>49</cp:revision>
  <dcterms:created xsi:type="dcterms:W3CDTF">2020-02-05T19:16:58Z</dcterms:created>
  <dcterms:modified xsi:type="dcterms:W3CDTF">2020-02-06T04:34:47Z</dcterms:modified>
</cp:coreProperties>
</file>