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01" r:id="rId3"/>
    <p:sldId id="257" r:id="rId4"/>
    <p:sldId id="318" r:id="rId5"/>
    <p:sldId id="340" r:id="rId6"/>
    <p:sldId id="320" r:id="rId7"/>
    <p:sldId id="391" r:id="rId8"/>
    <p:sldId id="392" r:id="rId9"/>
    <p:sldId id="393" r:id="rId10"/>
    <p:sldId id="394" r:id="rId11"/>
    <p:sldId id="402" r:id="rId12"/>
    <p:sldId id="396" r:id="rId13"/>
    <p:sldId id="403" r:id="rId14"/>
    <p:sldId id="404" r:id="rId15"/>
    <p:sldId id="405" r:id="rId16"/>
    <p:sldId id="406" r:id="rId17"/>
    <p:sldId id="407" r:id="rId18"/>
    <p:sldId id="40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891A7"/>
    <a:srgbClr val="97DCFF"/>
    <a:srgbClr val="B6DF89"/>
    <a:srgbClr val="059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30" autoAdjust="0"/>
    <p:restoredTop sz="82838" autoAdjust="0"/>
  </p:normalViewPr>
  <p:slideViewPr>
    <p:cSldViewPr>
      <p:cViewPr varScale="1">
        <p:scale>
          <a:sx n="108" d="100"/>
          <a:sy n="108" d="100"/>
        </p:scale>
        <p:origin x="114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8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24990"/>
    </p:cViewPr>
  </p:sorterViewPr>
  <p:notesViewPr>
    <p:cSldViewPr>
      <p:cViewPr varScale="1">
        <p:scale>
          <a:sx n="92" d="100"/>
          <a:sy n="92" d="100"/>
        </p:scale>
        <p:origin x="-373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6BA0D-8F11-41A0-82B4-C647E2FAE447}" type="datetimeFigureOut">
              <a:rPr lang="en-CA" smtClean="0"/>
              <a:pPr/>
              <a:t>2018-01-09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D78D6-D8F9-42F4-9566-778346103BA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734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9A41D-2C14-4FD9-A8FE-469DBFAB3809}" type="datetimeFigureOut">
              <a:rPr lang="en-CA" smtClean="0"/>
              <a:pPr/>
              <a:t>2018-01-09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F50BE-48AE-4332-BF46-C112AB8C5E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457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8904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355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355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35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35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F50BE-48AE-4332-BF46-C112AB8C5E91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935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 userDrawn="1"/>
        </p:nvSpPr>
        <p:spPr bwMode="auto">
          <a:xfrm>
            <a:off x="951775" y="3790167"/>
            <a:ext cx="1026617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sz="1800" dirty="0"/>
          </a:p>
        </p:txBody>
      </p:sp>
      <p:pic>
        <p:nvPicPr>
          <p:cNvPr id="5" name="Picture 4" descr="Creative Commons Licenc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20" y="619277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623392" y="1556792"/>
            <a:ext cx="11137237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Picture 13" descr="HL7 International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1" y="304800"/>
            <a:ext cx="11097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10" y="836712"/>
            <a:ext cx="8832981" cy="2592288"/>
          </a:xfrm>
        </p:spPr>
        <p:txBody>
          <a:bodyPr/>
          <a:lstStyle>
            <a:lvl1pPr algn="ctr">
              <a:defRPr sz="56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0800523" y="5717758"/>
            <a:ext cx="1056117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85344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10502159" y="5565993"/>
            <a:ext cx="1344149" cy="9361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13" descr="HL7 International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1" y="304800"/>
            <a:ext cx="11097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02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0" y="332657"/>
            <a:ext cx="9288000" cy="1152000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28800"/>
            <a:ext cx="11176000" cy="46245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36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5C4-3E2B-40F1-9F2B-C46CEB0C88DF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856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5486400" cy="4624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486400" cy="46245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36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5C4-3E2B-40F1-9F2B-C46CEB0C88DF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576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0" y="332656"/>
            <a:ext cx="9288000" cy="115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392" y="170911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358032"/>
            <a:ext cx="5386917" cy="4095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0911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58032"/>
            <a:ext cx="5389033" cy="4095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39349" y="6304236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5C4-3E2B-40F1-9F2B-C46CEB0C88DF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847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36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5C4-3E2B-40F1-9F2B-C46CEB0C88DF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275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431371" y="252899"/>
            <a:ext cx="11425269" cy="6264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36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5C4-3E2B-40F1-9F2B-C46CEB0C88DF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371" y="332657"/>
            <a:ext cx="8736971" cy="11801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78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203200" y="152400"/>
            <a:ext cx="11785600" cy="6477000"/>
          </a:xfrm>
          <a:prstGeom prst="rect">
            <a:avLst/>
          </a:prstGeom>
          <a:solidFill>
            <a:schemeClr val="bg1"/>
          </a:solidFill>
          <a:ln w="444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 dirty="0">
              <a:latin typeface="Times New Roman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blackWhite">
          <a:xfrm>
            <a:off x="309034" y="236539"/>
            <a:ext cx="11571817" cy="628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 dirty="0">
              <a:latin typeface="Times New Roman" pitchFamily="18" charset="0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615951" y="1600200"/>
            <a:ext cx="110617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sz="1800" dirty="0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176000" cy="46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-7355" y="6643688"/>
            <a:ext cx="12192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00" b="1" dirty="0"/>
              <a:t>© 2015 HL7 ® Int’l. Licensed</a:t>
            </a:r>
            <a:r>
              <a:rPr lang="en-US" sz="800" b="1" baseline="0" dirty="0"/>
              <a:t> under Creative Commons</a:t>
            </a:r>
            <a:r>
              <a:rPr lang="en-US" sz="800" b="1" dirty="0"/>
              <a:t>. HL7, Health Level Seven, FHIR &amp; flame logo are registered trademarks of Health Level Seven International. Reg. U.S. TM Office.</a:t>
            </a:r>
          </a:p>
        </p:txBody>
      </p:sp>
      <p:pic>
        <p:nvPicPr>
          <p:cNvPr id="1032" name="Picture 14" descr="HL7 International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000" y="5791200"/>
            <a:ext cx="66501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9101" r="26890" b="29814"/>
          <a:stretch/>
        </p:blipFill>
        <p:spPr>
          <a:xfrm>
            <a:off x="9684000" y="260649"/>
            <a:ext cx="2035806" cy="12528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561299" y="759223"/>
            <a:ext cx="384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rgbClr val="CC3300"/>
                </a:solidFill>
              </a:rPr>
              <a:t>®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31370" y="332657"/>
            <a:ext cx="9288000" cy="118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st.fhir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est.fhir.org/r3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hl7.org/index.php?title=201801_Versioned_API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l7.org/fhir/2018Jan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cs.google.com/spreadsheets/d/11QbX8iB49s_-YMP6GmEej41uT58ir4f6W2EvMEe4cUg/edit#gid=1775022935" TargetMode="External"/><Relationship Id="rId4" Type="http://schemas.openxmlformats.org/officeDocument/2006/relationships/hyperlink" Target="http://hl7.org/fhir/STU3/index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632" y="1484784"/>
            <a:ext cx="6624736" cy="1944216"/>
          </a:xfrm>
        </p:spPr>
        <p:txBody>
          <a:bodyPr/>
          <a:lstStyle/>
          <a:p>
            <a:r>
              <a:rPr lang="en-US" sz="4800" dirty="0"/>
              <a:t>HL7 FHIR Connectathon:</a:t>
            </a:r>
            <a:br>
              <a:rPr lang="en-US" sz="4800" dirty="0"/>
            </a:br>
            <a:r>
              <a:rPr lang="en-US" sz="4800" dirty="0">
                <a:solidFill>
                  <a:srgbClr val="0070C0"/>
                </a:solidFill>
              </a:rPr>
              <a:t>Versioned API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Saturday, January 27 &amp; Sunday, January 28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5855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Versioned API Track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>
                <a:latin typeface="Calibri"/>
              </a:rPr>
              <a:t>Track Lead: Grahame Grieve – FHIR Product Lead</a:t>
            </a:r>
          </a:p>
          <a:p>
            <a:pPr lvl="1"/>
            <a:r>
              <a:rPr lang="en-US" sz="2500" dirty="0">
                <a:latin typeface="Calibri"/>
              </a:rPr>
              <a:t>Looking for someone else to take this on…</a:t>
            </a:r>
          </a:p>
          <a:p>
            <a:r>
              <a:rPr lang="en-US" sz="3000" dirty="0">
                <a:latin typeface="Calibri"/>
              </a:rPr>
              <a:t>Track Definition</a:t>
            </a:r>
          </a:p>
          <a:p>
            <a:r>
              <a:rPr lang="en-US" sz="3000" dirty="0">
                <a:latin typeface="Calibri"/>
              </a:rPr>
              <a:t>List of participating systems in the track</a:t>
            </a:r>
          </a:p>
          <a:p>
            <a:pPr lvl="1"/>
            <a:r>
              <a:rPr lang="en-US" sz="2500" dirty="0">
                <a:latin typeface="Calibri"/>
              </a:rPr>
              <a:t>So far: </a:t>
            </a:r>
            <a:r>
              <a:rPr lang="en-US" sz="2500" dirty="0">
                <a:latin typeface="Calibri"/>
                <a:hlinkClick r:id="rId3"/>
              </a:rPr>
              <a:t>http://test.fhir.org</a:t>
            </a:r>
            <a:r>
              <a:rPr lang="en-US" sz="2500" dirty="0">
                <a:latin typeface="Calibri"/>
              </a:rPr>
              <a:t> </a:t>
            </a:r>
            <a:br>
              <a:rPr lang="en-US" sz="2500" dirty="0">
                <a:latin typeface="Calibri"/>
              </a:rPr>
            </a:br>
            <a:r>
              <a:rPr lang="en-US" sz="2500" dirty="0">
                <a:latin typeface="Calibri"/>
              </a:rPr>
              <a:t>(/r2 /r3 /r4 for version specific endpoints, and /</a:t>
            </a:r>
            <a:r>
              <a:rPr lang="en-US" sz="2500" dirty="0" err="1">
                <a:latin typeface="Calibri"/>
              </a:rPr>
              <a:t>api</a:t>
            </a:r>
            <a:r>
              <a:rPr lang="en-US" sz="2500" dirty="0">
                <a:latin typeface="Calibri"/>
              </a:rPr>
              <a:t> for </a:t>
            </a:r>
            <a:r>
              <a:rPr lang="en-US" sz="2500" dirty="0" err="1">
                <a:latin typeface="Calibri"/>
              </a:rPr>
              <a:t>xversion</a:t>
            </a:r>
            <a:r>
              <a:rPr lang="en-US" sz="2500" dirty="0">
                <a:latin typeface="Calibri"/>
              </a:rPr>
              <a:t> end-point)</a:t>
            </a:r>
          </a:p>
          <a:p>
            <a:endParaRPr lang="en-US" sz="3000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05954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446EB8-FE6E-41A9-B616-C759AB5D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Goals for this Track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2340E7-342E-4D49-8829-4ABD9166D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Can a server support both R2, R3, and R4 </a:t>
            </a:r>
          </a:p>
          <a:p>
            <a:pPr lvl="1"/>
            <a:r>
              <a:rPr lang="en-AU" dirty="0"/>
              <a:t>And if so, how?</a:t>
            </a:r>
          </a:p>
          <a:p>
            <a:r>
              <a:rPr lang="en-AU" dirty="0"/>
              <a:t>Is it practical to write forwards compatible clients or servers? </a:t>
            </a:r>
          </a:p>
          <a:p>
            <a:pPr lvl="1"/>
            <a:r>
              <a:rPr lang="en-AU" dirty="0"/>
              <a:t>Do our rules that try to make that possible do the job?</a:t>
            </a:r>
          </a:p>
          <a:p>
            <a:r>
              <a:rPr lang="en-AU" dirty="0"/>
              <a:t>How practical is it to convert between versions?</a:t>
            </a:r>
          </a:p>
          <a:p>
            <a:pPr lvl="1"/>
            <a:r>
              <a:rPr lang="en-AU" dirty="0"/>
              <a:t>How well do the R2/R3 maps work?</a:t>
            </a:r>
          </a:p>
        </p:txBody>
      </p:sp>
    </p:spTree>
    <p:extLst>
      <p:ext uri="{BB962C8B-B14F-4D97-AF65-F5344CB8AC3E}">
        <p14:creationId xmlns:p14="http://schemas.microsoft.com/office/powerpoint/2010/main" val="260526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Cross-Version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request: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/base/Patient/1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Accept: application/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fhir+xml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Typical response: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HTTP/1.1 200 OK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fhir+xml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&lt;Patient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=“http://hl7.org/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”&gt;…&lt;/Patient&gt;</a:t>
            </a:r>
          </a:p>
          <a:p>
            <a:r>
              <a:rPr lang="en-US" dirty="0"/>
              <a:t>Version is Implicit</a:t>
            </a:r>
          </a:p>
          <a:p>
            <a:endParaRPr lang="en-US" dirty="0"/>
          </a:p>
          <a:p>
            <a:pPr marL="400050" lvl="1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434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end-point (</a:t>
            </a:r>
            <a:r>
              <a:rPr lang="en-US" dirty="0">
                <a:hlinkClick r:id="rId2"/>
              </a:rPr>
              <a:t>http://test.fhir.org/r3</a:t>
            </a:r>
            <a:r>
              <a:rPr lang="en-US" dirty="0"/>
              <a:t>):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/r3/metadata</a:t>
            </a:r>
            <a:endParaRPr lang="en-US" dirty="0"/>
          </a:p>
          <a:p>
            <a:r>
              <a:rPr lang="en-US" dirty="0"/>
              <a:t>Response: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HTTP/1.1 200 OK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CapabilityStatement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="http://hl7.org/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fhirVersion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value="3.0.1"/&gt;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CapabilityStatement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513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2D381-9B66-4E30-AC87-382BA378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Support for 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0A1BC-8CD7-4CB2-85F7-DE1C47798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Both client and server must use same version</a:t>
            </a:r>
            <a:br>
              <a:rPr lang="en-AU" dirty="0"/>
            </a:br>
            <a:r>
              <a:rPr lang="en-AU" dirty="0"/>
              <a:t>(or sender and receiver)</a:t>
            </a:r>
          </a:p>
          <a:p>
            <a:r>
              <a:rPr lang="en-AU" dirty="0"/>
              <a:t>Version is carried in context, not instance</a:t>
            </a:r>
          </a:p>
          <a:p>
            <a:pPr lvl="1"/>
            <a:r>
              <a:rPr lang="en-AU" dirty="0"/>
              <a:t>Version is carried outside the resource</a:t>
            </a:r>
          </a:p>
          <a:p>
            <a:r>
              <a:rPr lang="en-AU" dirty="0"/>
              <a:t>Very efficient &amp; robust with-in a </a:t>
            </a:r>
            <a:r>
              <a:rPr lang="en-AU" dirty="0" err="1"/>
              <a:t>connectation</a:t>
            </a:r>
            <a:endParaRPr lang="en-AU" dirty="0"/>
          </a:p>
          <a:p>
            <a:r>
              <a:rPr lang="en-AU" dirty="0"/>
              <a:t>But maybe fragile across an eco-system</a:t>
            </a:r>
          </a:p>
          <a:p>
            <a:r>
              <a:rPr lang="en-AU" dirty="0"/>
              <a:t>Server can have multiple end-points for different versions</a:t>
            </a:r>
          </a:p>
          <a:p>
            <a:pPr lvl="1"/>
            <a:r>
              <a:rPr lang="en-AU" dirty="0"/>
              <a:t>Which version reference is canonical?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53012-FCCF-4A7D-A5AF-277B60D32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8394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2D381-9B66-4E30-AC87-382BA378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Versioned API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0A1BC-8CD7-4CB2-85F7-DE1C47798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/base/Patient/1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Accept: application/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fhir+xml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fhirVersion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=r3</a:t>
            </a:r>
          </a:p>
          <a:p>
            <a:r>
              <a:rPr lang="en-US" dirty="0"/>
              <a:t>Typical response:</a:t>
            </a:r>
          </a:p>
          <a:p>
            <a:pPr marL="40005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HTTP/1.1 200 OK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fhir+xml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fhirVersion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=r3</a:t>
            </a:r>
          </a:p>
          <a:p>
            <a:r>
              <a:rPr lang="en-US" dirty="0"/>
              <a:t>Version is negotiated </a:t>
            </a:r>
          </a:p>
          <a:p>
            <a:pPr lvl="1"/>
            <a:r>
              <a:rPr lang="en-US" dirty="0"/>
              <a:t>Server discretion which versions to support</a:t>
            </a:r>
          </a:p>
          <a:p>
            <a:endParaRPr lang="en-US" dirty="0"/>
          </a:p>
          <a:p>
            <a:pPr marL="400050" lvl="1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53012-FCCF-4A7D-A5AF-277B60D32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705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822C-08A5-4FC0-AAB0-0C648153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Track Scenarios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9D56-0C31-45CA-8004-9F22C81B5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Scenario #1: Specifying Server Version</a:t>
            </a:r>
          </a:p>
          <a:p>
            <a:pPr lvl="1"/>
            <a:r>
              <a:rPr lang="en-AU" dirty="0"/>
              <a:t>Client uses </a:t>
            </a:r>
            <a:r>
              <a:rPr lang="en-AU" dirty="0" err="1"/>
              <a:t>fhir</a:t>
            </a:r>
            <a:r>
              <a:rPr lang="en-AU" dirty="0"/>
              <a:t>-version parameter in Accept</a:t>
            </a:r>
          </a:p>
          <a:p>
            <a:pPr lvl="1"/>
            <a:r>
              <a:rPr lang="en-AU" dirty="0"/>
              <a:t>Server honours it, or returns an error</a:t>
            </a:r>
          </a:p>
          <a:p>
            <a:r>
              <a:rPr lang="it-IT" b="1" dirty="0"/>
              <a:t>Scenario #2: Server Version discovery</a:t>
            </a:r>
          </a:p>
          <a:p>
            <a:pPr lvl="1"/>
            <a:r>
              <a:rPr lang="en-AU" dirty="0"/>
              <a:t>Client does GET [base]/$versions</a:t>
            </a:r>
          </a:p>
          <a:p>
            <a:pPr lvl="1"/>
            <a:r>
              <a:rPr lang="en-AU" dirty="0"/>
              <a:t>Server responds with parameters resource or plain </a:t>
            </a:r>
            <a:r>
              <a:rPr lang="en-AU" dirty="0" err="1"/>
              <a:t>json</a:t>
            </a:r>
            <a:r>
              <a:rPr lang="en-AU" dirty="0"/>
              <a:t>: </a:t>
            </a:r>
            <a:br>
              <a:rPr lang="en-AU" dirty="0"/>
            </a:br>
            <a:r>
              <a:rPr lang="en-AU" dirty="0"/>
              <a:t> { "versions": ["r2”, “r3"] 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9FA59-00EF-4C70-9ADB-C365BA4B1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8122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822C-08A5-4FC0-AAB0-0C648153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Track Scenarios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9D56-0C31-45CA-8004-9F22C81B5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/>
              <a:t>Scenario #3: Explicit Version Conversion</a:t>
            </a:r>
            <a:endParaRPr lang="en-AU" dirty="0"/>
          </a:p>
          <a:p>
            <a:pPr lvl="1"/>
            <a:r>
              <a:rPr lang="en-AU" dirty="0"/>
              <a:t>Client posts/puts Patient resource to the server using one version, and [it or another client] reads it as another version</a:t>
            </a:r>
          </a:p>
          <a:p>
            <a:pPr lvl="1"/>
            <a:endParaRPr lang="en-AU" dirty="0"/>
          </a:p>
          <a:p>
            <a:r>
              <a:rPr lang="it-IT" b="1" dirty="0"/>
              <a:t>Scenario #4: </a:t>
            </a:r>
            <a:r>
              <a:rPr lang="en-AU" b="1" dirty="0"/>
              <a:t>Implicit Version Conversion</a:t>
            </a:r>
            <a:endParaRPr lang="it-IT" b="1" dirty="0"/>
          </a:p>
          <a:p>
            <a:pPr lvl="1"/>
            <a:r>
              <a:rPr lang="en-AU" dirty="0"/>
              <a:t>Client posts/puts Patient resource of one version to the server but claims it is another version (or doesn’t claim anything, just is a different version)</a:t>
            </a:r>
          </a:p>
          <a:p>
            <a:pPr lvl="1"/>
            <a:r>
              <a:rPr lang="en-AU" dirty="0"/>
              <a:t>Preferred test cases: Patient, </a:t>
            </a:r>
            <a:r>
              <a:rPr lang="en-AU" dirty="0" err="1"/>
              <a:t>AllergyIntolerance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9FA59-00EF-4C70-9ADB-C365BA4B1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5569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to </a:t>
            </a:r>
            <a:r>
              <a:rPr lang="en-US" dirty="0" err="1"/>
              <a:t>Partipate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FHIR-I has deferred dealing with this </a:t>
            </a:r>
          </a:p>
          <a:p>
            <a:r>
              <a:rPr lang="en-US" dirty="0"/>
              <a:t>It’s become too important to defer any longer </a:t>
            </a:r>
          </a:p>
          <a:p>
            <a:r>
              <a:rPr lang="en-US" dirty="0"/>
              <a:t>Contribute to this critical area for </a:t>
            </a:r>
            <a:r>
              <a:rPr lang="en-US"/>
              <a:t>FHIR adoption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784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446EB8-FE6E-41A9-B616-C759AB5D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Versioned API	 about?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2340E7-342E-4D49-8829-4ABD9166D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Concerned with interoperability across different versions of FHIR</a:t>
            </a:r>
          </a:p>
          <a:p>
            <a:r>
              <a:rPr lang="en-AU" dirty="0"/>
              <a:t>Can a server support both R2, R3, and R4 </a:t>
            </a:r>
          </a:p>
          <a:p>
            <a:pPr lvl="1"/>
            <a:r>
              <a:rPr lang="en-AU" dirty="0"/>
              <a:t>And if so, how?</a:t>
            </a:r>
          </a:p>
          <a:p>
            <a:r>
              <a:rPr lang="en-AU" dirty="0"/>
              <a:t>Is it practical to write forwards compatible clients or servers? </a:t>
            </a:r>
          </a:p>
          <a:p>
            <a:pPr lvl="1"/>
            <a:r>
              <a:rPr lang="en-AU" dirty="0"/>
              <a:t>Do our rules that try to make that possible do the job?</a:t>
            </a:r>
          </a:p>
          <a:p>
            <a:r>
              <a:rPr lang="en-AU" dirty="0"/>
              <a:t>How practical is it to convert between versions?</a:t>
            </a:r>
          </a:p>
          <a:p>
            <a:pPr lvl="1"/>
            <a:r>
              <a:rPr lang="en-AU" dirty="0"/>
              <a:t>How well do the R2/R3 maps work?</a:t>
            </a:r>
          </a:p>
        </p:txBody>
      </p:sp>
    </p:spTree>
    <p:extLst>
      <p:ext uri="{BB962C8B-B14F-4D97-AF65-F5344CB8AC3E}">
        <p14:creationId xmlns:p14="http://schemas.microsoft.com/office/powerpoint/2010/main" val="175884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Connectathon</a:t>
            </a:r>
            <a:r>
              <a:rPr lang="en-US" noProof="0" dirty="0"/>
              <a:t> 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FHIR </a:t>
            </a:r>
            <a:r>
              <a:rPr lang="en-US" noProof="0" dirty="0" err="1"/>
              <a:t>Connectathon</a:t>
            </a:r>
            <a:r>
              <a:rPr lang="en-US" noProof="0" dirty="0"/>
              <a:t> Objectives</a:t>
            </a:r>
          </a:p>
          <a:p>
            <a:r>
              <a:rPr lang="en-US" dirty="0"/>
              <a:t>Track Selection: Versioned API</a:t>
            </a:r>
          </a:p>
          <a:p>
            <a:r>
              <a:rPr lang="en-US" noProof="0" dirty="0"/>
              <a:t>Timeline of Activities</a:t>
            </a:r>
          </a:p>
          <a:p>
            <a:r>
              <a:rPr lang="en-US" noProof="0" dirty="0"/>
              <a:t>Participant Opportunities</a:t>
            </a:r>
          </a:p>
          <a:p>
            <a:r>
              <a:rPr lang="en-US" dirty="0"/>
              <a:t>Location of Support Materials</a:t>
            </a:r>
          </a:p>
          <a:p>
            <a:r>
              <a:rPr lang="en-US" dirty="0"/>
              <a:t>How to get your questions answered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284883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to be gained by attending a FHIR </a:t>
            </a:r>
            <a:r>
              <a:rPr lang="en-US" dirty="0" err="1"/>
              <a:t>Connectathon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a community of FHIR users</a:t>
            </a:r>
          </a:p>
          <a:p>
            <a:r>
              <a:rPr lang="en-US" dirty="0"/>
              <a:t>Develop and test your system and use of the standard</a:t>
            </a:r>
          </a:p>
          <a:p>
            <a:r>
              <a:rPr lang="en-US" noProof="0" dirty="0"/>
              <a:t>Demonstrate </a:t>
            </a:r>
            <a:r>
              <a:rPr lang="en-US" dirty="0"/>
              <a:t>what’s possible</a:t>
            </a:r>
          </a:p>
          <a:p>
            <a:r>
              <a:rPr lang="en-US" dirty="0"/>
              <a:t>Refine the FHIR Specification</a:t>
            </a:r>
          </a:p>
          <a:p>
            <a:endParaRPr lang="en-US" noProof="0" dirty="0"/>
          </a:p>
          <a:p>
            <a:r>
              <a:rPr lang="en-US" dirty="0"/>
              <a:t>Versioned API: explore this new space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06433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370" y="332657"/>
            <a:ext cx="10273142" cy="1180800"/>
          </a:xfrm>
        </p:spPr>
        <p:txBody>
          <a:bodyPr/>
          <a:lstStyle/>
          <a:p>
            <a:r>
              <a:rPr lang="en-US" dirty="0"/>
              <a:t>Track Selection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479376" y="1844824"/>
            <a:ext cx="1029714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ü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Choose track based on your own interests</a:t>
            </a:r>
          </a:p>
          <a:p>
            <a:endParaRPr lang="en-US" kern="0" dirty="0"/>
          </a:p>
          <a:p>
            <a:r>
              <a:rPr lang="en-US" kern="0" dirty="0"/>
              <a:t>Versioned API:</a:t>
            </a:r>
            <a:br>
              <a:rPr lang="en-US" kern="0" dirty="0"/>
            </a:br>
            <a:r>
              <a:rPr lang="en-US" kern="0" dirty="0">
                <a:hlinkClick r:id="rId2"/>
              </a:rPr>
              <a:t>http://wiki.hl7.org/index.php?title=201801_Versioned_API</a:t>
            </a:r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Assumes prior knowledge of the FHIR API &amp; connectathon</a:t>
            </a:r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3436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Timeline of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28800"/>
            <a:ext cx="11176000" cy="4624536"/>
          </a:xfrm>
        </p:spPr>
        <p:txBody>
          <a:bodyPr/>
          <a:lstStyle/>
          <a:p>
            <a:r>
              <a:rPr lang="en-US" sz="3000" dirty="0">
                <a:latin typeface="Calibri"/>
              </a:rPr>
              <a:t>One Month Prior: Registration</a:t>
            </a:r>
          </a:p>
          <a:p>
            <a:r>
              <a:rPr lang="en-US" sz="3000" dirty="0">
                <a:latin typeface="Calibri"/>
              </a:rPr>
              <a:t>1-3 weeks prior: Track Orientation Presentation</a:t>
            </a:r>
          </a:p>
          <a:p>
            <a:r>
              <a:rPr lang="en-US" sz="3000" dirty="0">
                <a:latin typeface="Calibri"/>
              </a:rPr>
              <a:t>On-Site</a:t>
            </a:r>
          </a:p>
          <a:p>
            <a:pPr lvl="1"/>
            <a:r>
              <a:rPr lang="en-US" sz="2500" dirty="0">
                <a:latin typeface="Calibri"/>
              </a:rPr>
              <a:t>Saturday</a:t>
            </a:r>
          </a:p>
          <a:p>
            <a:pPr lvl="2"/>
            <a:r>
              <a:rPr lang="en-US" sz="2300" dirty="0">
                <a:latin typeface="Calibri"/>
              </a:rPr>
              <a:t>Q1-Q4: Working Sessions</a:t>
            </a:r>
          </a:p>
          <a:p>
            <a:pPr lvl="2"/>
            <a:r>
              <a:rPr lang="en-US" sz="2300" dirty="0">
                <a:latin typeface="Calibri"/>
              </a:rPr>
              <a:t>Breakouts: Discovered Issues?</a:t>
            </a:r>
          </a:p>
          <a:p>
            <a:pPr lvl="1"/>
            <a:r>
              <a:rPr lang="en-US" sz="2500" dirty="0">
                <a:latin typeface="Calibri"/>
              </a:rPr>
              <a:t>Sunday</a:t>
            </a:r>
          </a:p>
          <a:p>
            <a:pPr lvl="2"/>
            <a:r>
              <a:rPr lang="en-US" sz="2300" dirty="0">
                <a:latin typeface="Calibri"/>
              </a:rPr>
              <a:t>Q1-Q2 Working, Q3 Testing, Q4 Wrap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39094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Participant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556792"/>
            <a:ext cx="11176000" cy="4624536"/>
          </a:xfrm>
        </p:spPr>
        <p:txBody>
          <a:bodyPr/>
          <a:lstStyle/>
          <a:p>
            <a:r>
              <a:rPr lang="en-US" sz="3000" dirty="0">
                <a:latin typeface="Calibri"/>
              </a:rPr>
              <a:t>Join in the community</a:t>
            </a:r>
          </a:p>
          <a:p>
            <a:pPr lvl="1"/>
            <a:r>
              <a:rPr lang="en-US" sz="2500" dirty="0">
                <a:latin typeface="Calibri"/>
              </a:rPr>
              <a:t>Bring Questions and share your challenges</a:t>
            </a:r>
          </a:p>
          <a:p>
            <a:pPr lvl="1"/>
            <a:r>
              <a:rPr lang="en-US" sz="2500" dirty="0">
                <a:latin typeface="Calibri"/>
              </a:rPr>
              <a:t>Help others by sharing your knowledge</a:t>
            </a:r>
          </a:p>
          <a:p>
            <a:r>
              <a:rPr lang="en-US" sz="3000" dirty="0">
                <a:latin typeface="Calibri"/>
              </a:rPr>
              <a:t>Bring your development system ready to go</a:t>
            </a:r>
          </a:p>
          <a:p>
            <a:pPr lvl="1"/>
            <a:r>
              <a:rPr lang="en-US" sz="2500" dirty="0">
                <a:latin typeface="Calibri"/>
              </a:rPr>
              <a:t>Have your application installed</a:t>
            </a:r>
          </a:p>
          <a:p>
            <a:pPr lvl="1"/>
            <a:r>
              <a:rPr lang="en-US" sz="2500" dirty="0">
                <a:latin typeface="Calibri"/>
              </a:rPr>
              <a:t>Have you environment configured</a:t>
            </a:r>
          </a:p>
          <a:p>
            <a:r>
              <a:rPr lang="en-US" sz="3000" dirty="0">
                <a:latin typeface="Calibri"/>
              </a:rPr>
              <a:t>Raise questions that identify hot topics, record your Results</a:t>
            </a:r>
          </a:p>
          <a:p>
            <a:r>
              <a:rPr lang="en-US" sz="3000" dirty="0">
                <a:latin typeface="Calibri"/>
              </a:rPr>
              <a:t>What happens at </a:t>
            </a:r>
            <a:r>
              <a:rPr lang="en-US" sz="3000" dirty="0" err="1">
                <a:latin typeface="Calibri"/>
              </a:rPr>
              <a:t>Connectathon</a:t>
            </a:r>
            <a:r>
              <a:rPr lang="en-US" sz="3000" dirty="0">
                <a:latin typeface="Calibri"/>
              </a:rPr>
              <a:t> stays at </a:t>
            </a:r>
            <a:r>
              <a:rPr lang="en-US" sz="3000" dirty="0" err="1">
                <a:latin typeface="Calibri"/>
              </a:rPr>
              <a:t>Connectathon</a:t>
            </a:r>
            <a:r>
              <a:rPr lang="en-US" sz="3000" dirty="0">
                <a:latin typeface="Calibri"/>
              </a:rPr>
              <a:t>.</a:t>
            </a:r>
          </a:p>
          <a:p>
            <a:pPr lvl="1"/>
            <a:r>
              <a:rPr lang="en-US" sz="2500" dirty="0">
                <a:latin typeface="Calibri"/>
              </a:rPr>
              <a:t>It’s OK to fail (we expect this track to be mostly fail this time around)</a:t>
            </a:r>
          </a:p>
          <a:p>
            <a:pPr marL="0" indent="0">
              <a:buNone/>
            </a:pPr>
            <a:endParaRPr lang="en-US" sz="2500" dirty="0">
              <a:latin typeface="Calibri"/>
            </a:endParaRPr>
          </a:p>
          <a:p>
            <a:endParaRPr lang="en-US" sz="3000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15309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Support Materials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556792"/>
            <a:ext cx="11176000" cy="4624536"/>
          </a:xfrm>
        </p:spPr>
        <p:txBody>
          <a:bodyPr/>
          <a:lstStyle/>
          <a:p>
            <a:r>
              <a:rPr lang="en-US" sz="2400" dirty="0">
                <a:latin typeface="Calibri"/>
              </a:rPr>
              <a:t>FHIR Specifications:</a:t>
            </a:r>
          </a:p>
          <a:p>
            <a:pPr lvl="1"/>
            <a:r>
              <a:rPr lang="en-US" sz="1900" dirty="0">
                <a:latin typeface="Calibri"/>
              </a:rPr>
              <a:t>R4 ballot: </a:t>
            </a:r>
            <a:r>
              <a:rPr lang="en-US" sz="1900" dirty="0">
                <a:latin typeface="Calibri"/>
                <a:hlinkClick r:id="rId3"/>
              </a:rPr>
              <a:t>http://hl7.org/fhir/2018Jan/index.html</a:t>
            </a:r>
            <a:endParaRPr lang="en-US" sz="1900" dirty="0">
              <a:latin typeface="Calibri"/>
            </a:endParaRPr>
          </a:p>
          <a:p>
            <a:pPr lvl="1"/>
            <a:r>
              <a:rPr lang="en-US" sz="1900" dirty="0">
                <a:latin typeface="Calibri"/>
              </a:rPr>
              <a:t>R3 final: </a:t>
            </a:r>
            <a:r>
              <a:rPr lang="en-US" sz="1900" dirty="0">
                <a:latin typeface="Calibri"/>
                <a:hlinkClick r:id="rId4"/>
              </a:rPr>
              <a:t>http://hl7.org/fhir/STU3/index.html</a:t>
            </a:r>
            <a:endParaRPr lang="en-US" sz="1900" dirty="0">
              <a:latin typeface="Calibri"/>
            </a:endParaRPr>
          </a:p>
          <a:p>
            <a:pPr lvl="1"/>
            <a:r>
              <a:rPr lang="en-US" sz="1900" dirty="0">
                <a:latin typeface="Calibri"/>
              </a:rPr>
              <a:t>R2 final: http://hl7.org/fhir/DSTU2/index.html</a:t>
            </a:r>
          </a:p>
          <a:p>
            <a:r>
              <a:rPr lang="en-US" sz="2400" dirty="0">
                <a:latin typeface="Calibri"/>
              </a:rPr>
              <a:t>Track Definition</a:t>
            </a:r>
          </a:p>
          <a:p>
            <a:pPr lvl="1"/>
            <a:r>
              <a:rPr lang="en-US" sz="2000" dirty="0"/>
              <a:t>http://wiki.hl7.org/index.php?title=201801_Versioned_API</a:t>
            </a:r>
            <a:endParaRPr lang="en-US" sz="2000" dirty="0">
              <a:latin typeface="Calibri"/>
            </a:endParaRPr>
          </a:p>
          <a:p>
            <a:r>
              <a:rPr lang="en-US" sz="2400" dirty="0">
                <a:latin typeface="Calibri"/>
              </a:rPr>
              <a:t>Tracking Spreadsheet </a:t>
            </a:r>
          </a:p>
          <a:p>
            <a:pPr lvl="1"/>
            <a:r>
              <a:rPr lang="en-US" sz="2000" dirty="0">
                <a:latin typeface="Calibri"/>
                <a:hlinkClick r:id="rId5"/>
              </a:rPr>
              <a:t>https://docs.google.com/spreadsheets/d/11QbX8iB49s_-YMP6GmEej41uT58ir4f6W2EvMEe4cUg/edit#gid=1775022935</a:t>
            </a:r>
            <a:r>
              <a:rPr lang="en-US" sz="2000" dirty="0">
                <a:latin typeface="Calibri"/>
              </a:rPr>
              <a:t> (see Versioned API tab)</a:t>
            </a:r>
          </a:p>
          <a:p>
            <a:r>
              <a:rPr lang="en-US" sz="2400" dirty="0" err="1">
                <a:latin typeface="Calibri"/>
              </a:rPr>
              <a:t>Gforge</a:t>
            </a:r>
            <a:r>
              <a:rPr lang="en-US" sz="2400" dirty="0">
                <a:latin typeface="Calibri"/>
              </a:rPr>
              <a:t>: </a:t>
            </a:r>
            <a:r>
              <a:rPr lang="en-US" sz="2000" dirty="0">
                <a:latin typeface="Calibri"/>
              </a:rPr>
              <a:t>https://gforge.hl7.org/gf/project/fhir/tracker/?action=TrackerItemBrowse&amp;tracker_id=677</a:t>
            </a:r>
            <a:endParaRPr lang="en-US" sz="2400" dirty="0">
              <a:latin typeface="Calibri"/>
            </a:endParaRPr>
          </a:p>
          <a:p>
            <a:r>
              <a:rPr lang="en-US" sz="2400" dirty="0">
                <a:latin typeface="Calibri"/>
              </a:rPr>
              <a:t>FHIR Chat: </a:t>
            </a:r>
            <a:r>
              <a:rPr lang="en-US" sz="2000" dirty="0">
                <a:latin typeface="Calibri"/>
              </a:rPr>
              <a:t>https://chat.fhir.org/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15309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Questions Answered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>
                <a:latin typeface="Calibri"/>
              </a:rPr>
              <a:t>FHIR Chat:</a:t>
            </a:r>
          </a:p>
          <a:p>
            <a:pPr lvl="1"/>
            <a:r>
              <a:rPr lang="en-US" sz="2500" dirty="0">
                <a:latin typeface="Calibri"/>
              </a:rPr>
              <a:t>https://chat.fhir.org/#narrow/stream/connectathon.20mgmt/subject/C17.20Versioned.20API</a:t>
            </a:r>
          </a:p>
          <a:p>
            <a:r>
              <a:rPr lang="en-US" sz="3000" dirty="0">
                <a:latin typeface="Calibri"/>
              </a:rPr>
              <a:t>Track Lead: Grahame Grieve  (grahameg@gmail.com)</a:t>
            </a:r>
          </a:p>
          <a:p>
            <a:r>
              <a:rPr lang="en-US" sz="3000" dirty="0">
                <a:latin typeface="Calibri"/>
              </a:rPr>
              <a:t>On Site Issues: Sandy Vance (sandravancemha@gmail.com)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C3E5C4-3E2B-40F1-9F2B-C46CEB0C88DF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8726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efined">
  <a:themeElements>
    <a:clrScheme name="Refined 6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CC3300"/>
      </a:accent1>
      <a:accent2>
        <a:srgbClr val="666699"/>
      </a:accent2>
      <a:accent3>
        <a:srgbClr val="FFFFFF"/>
      </a:accent3>
      <a:accent4>
        <a:srgbClr val="000000"/>
      </a:accent4>
      <a:accent5>
        <a:srgbClr val="E2ADAA"/>
      </a:accent5>
      <a:accent6>
        <a:srgbClr val="5C5C8A"/>
      </a:accent6>
      <a:hlink>
        <a:srgbClr val="999900"/>
      </a:hlink>
      <a:folHlink>
        <a:srgbClr val="4D4D4D"/>
      </a:folHlink>
    </a:clrScheme>
    <a:fontScheme name="Refined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Ambassador HL7 Power Point Template 2012</Template>
  <TotalTime>36916</TotalTime>
  <Words>804</Words>
  <Application>Microsoft Office PowerPoint</Application>
  <PresentationFormat>Widescreen</PresentationFormat>
  <Paragraphs>151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Verdana</vt:lpstr>
      <vt:lpstr>Wingdings</vt:lpstr>
      <vt:lpstr>Refined</vt:lpstr>
      <vt:lpstr>HL7 FHIR Connectathon: Versioned API</vt:lpstr>
      <vt:lpstr>What’s Versioned API  about?</vt:lpstr>
      <vt:lpstr>Connectathon Overview</vt:lpstr>
      <vt:lpstr>What’s to be gained by attending a FHIR Connectathon? </vt:lpstr>
      <vt:lpstr>Track Selection</vt:lpstr>
      <vt:lpstr>Timeline of Activities</vt:lpstr>
      <vt:lpstr>Participant Opportunities</vt:lpstr>
      <vt:lpstr>Location of Support Materials</vt:lpstr>
      <vt:lpstr>How to Get your Questions Answered</vt:lpstr>
      <vt:lpstr>Intro to Versioned API Track</vt:lpstr>
      <vt:lpstr>Goals for this Track</vt:lpstr>
      <vt:lpstr>Cross-Version API</vt:lpstr>
      <vt:lpstr>Version Discovery</vt:lpstr>
      <vt:lpstr>Current Support for versions</vt:lpstr>
      <vt:lpstr>Versioned API proposal</vt:lpstr>
      <vt:lpstr>Track Scenarios A</vt:lpstr>
      <vt:lpstr>Track Scenarios B</vt:lpstr>
      <vt:lpstr>Invitation to Partipate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FHIR Webinar</dc:title>
  <dc:creator>Grahame</dc:creator>
  <cp:lastModifiedBy>Grahame Grieve</cp:lastModifiedBy>
  <cp:revision>572</cp:revision>
  <dcterms:created xsi:type="dcterms:W3CDTF">2012-12-03T20:41:34Z</dcterms:created>
  <dcterms:modified xsi:type="dcterms:W3CDTF">2018-01-09T02:16:43Z</dcterms:modified>
</cp:coreProperties>
</file>