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36" d="100"/>
          <a:sy n="136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F000-496D-AB41-969A-23603FB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F9ABA-ED95-E64A-9E40-582D24541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315E-7141-0C47-8690-0A8E5613D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B8361-61B0-7E4F-8566-CDA33162B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9A09-1FA6-2447-B704-3AC9418D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380FB-BA4C-E840-BC5D-E9C92ADFF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37EA8-77FB-B64C-84C6-66D6B958E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16D6-8862-8245-9B95-7AC2BC96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DF98-B669-CF44-94F8-EE48250FE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46D95-0BFC-B04A-B253-D7A74F76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51622-09A1-6F47-ABD3-D6A99BDB7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6118D-EA8F-D949-A9A4-9FE9BE784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B8FE4-0C44-C540-B5CE-2EB7BE29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39D0A-6BD8-A74B-AED7-9497D7E0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6B25A-C58F-9044-B1E4-8250F2464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0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913F-B4CD-5F47-B714-B8C7C544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A3FA-8DD1-1C4B-83BB-095BA720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62112-9AEF-464E-9550-6023A314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312F4-2FED-7544-99DD-2D2A3F3D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B30EC-450B-9F4E-8C49-68E1CF47A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1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7EE7-03B7-0649-904F-48EEDA62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AAF08-96E9-D74F-8C3B-9F897C891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7042F-29D2-CD4C-997A-2EA33A75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BD230-182D-9B49-BCFB-2033014E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98F77-2298-3F4F-80CC-B5C29B5E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1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846F1-BE6B-F84C-A83B-81F8E621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EDF5-B4D2-4041-979A-E18342D6D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C9AFA-A20E-5B43-9C2E-B20499D37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D04F8-B693-DD44-8C05-3EA0BD409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DBB4B-39D4-0C41-94DB-FC7E3F9F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84FEF-1147-D240-AB0B-9C9E5587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1FBC-0F16-3D44-BACD-9FBA48D1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828C4-E603-E746-BFC8-B1BA76C2A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DC2F7-78B3-394F-AE1B-92DBA0D35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ACE9B-0223-A04B-959C-FFA7A246F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17CB0B-A64A-C045-89A0-9A9B6AA58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BA03AC-11C5-2F48-BBAF-D5ABDE00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70271-1A4E-9347-819C-94891FF2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55B119-F028-E742-BE4D-18C15A11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2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EEF9-BEAA-B349-92DA-26C5AEA8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86FC6-2A9B-514D-817E-5BEA669D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51D28-E73F-2A4E-AE84-1C8AB528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795FD-5D2A-8348-AC0A-52D94FF3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0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1CD4A-3B13-F94C-9BCA-99A79F22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BCCCAB-59E1-1845-B1AB-84823C18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BE7FD-6279-964F-9DC1-22D2850F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660A-D709-0D42-9E7D-DBD8BB4C7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841AE-0AD7-0846-8B9E-6E372B641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C404-01DF-0644-AB3D-B986CB3B6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4E23C-9A13-E34D-A56D-F440F7B93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26AEA-E9D3-7647-A4C7-A9AFB2F2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5BE08-69ED-7C42-9847-9BE9D5EE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1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21429-C0E4-034D-8444-C63250760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5F851-C4B3-0643-A584-499380B7F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4CBFB-6304-7749-AB0F-24768B342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2ABB2-5785-3B47-A9E7-754BFA05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BAE9-CF90-5641-9E15-FFF1090F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1448A-7A2F-D44C-8BA6-609D158F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6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55D80-30C7-9446-8FD8-73C64A5C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83C15-AF7F-9C48-8AAE-38E12EBEC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25EC0-E8A2-8849-A157-F2DDE102C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5A339-6E31-224A-B207-4D9337FCD76F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15BD9-4F6A-184C-9216-8F4467B7A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C2BE-FBA0-5444-8D3B-2B4D88E7B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FA02C-8853-CD41-858C-78808818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5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D56DE-5DBB-C14F-B2A7-C049BC548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$match guidance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4E37E-FEC5-2647-90CE-DABF81AD22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0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E4655-22EE-7E43-9F37-EB576C2E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partitioning of Records into Identities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9A82-6DB7-9446-B0FE-17C77CDC2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$match implementation should partition its records into identities in real time as they arrive. </a:t>
            </a:r>
          </a:p>
          <a:p>
            <a:r>
              <a:rPr lang="en-US" dirty="0"/>
              <a:t>Doing so</a:t>
            </a:r>
          </a:p>
          <a:p>
            <a:pPr lvl="1"/>
            <a:r>
              <a:rPr lang="en-US" dirty="0"/>
              <a:t>Enables manual stewardship</a:t>
            </a:r>
          </a:p>
          <a:p>
            <a:pPr lvl="1"/>
            <a:r>
              <a:rPr lang="en-US" dirty="0"/>
              <a:t>Improves the quality of matching (examples later)</a:t>
            </a:r>
          </a:p>
          <a:p>
            <a:pPr lvl="1"/>
            <a:r>
              <a:rPr lang="en-US" dirty="0"/>
              <a:t>Improves the quality of searching</a:t>
            </a:r>
          </a:p>
          <a:p>
            <a:pPr lvl="2"/>
            <a:r>
              <a:rPr lang="en-US" dirty="0"/>
              <a:t>Especially in regard to situations where only a single unambiguous match is desired via </a:t>
            </a:r>
            <a:r>
              <a:rPr lang="en-US" dirty="0" err="1"/>
              <a:t>onlyCertainMatches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1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2A29-38D2-364C-8921-1DDF99EA6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94A4C-A715-ED4C-BAE8-71CA1D10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$match implementation must authenticate the caller.</a:t>
            </a:r>
          </a:p>
          <a:p>
            <a:pPr marL="0" indent="0">
              <a:buNone/>
            </a:pPr>
            <a:r>
              <a:rPr lang="en-US" dirty="0"/>
              <a:t>A $match implementation will likely need to authorize the caller and modulate capability according to different roles, especially</a:t>
            </a:r>
          </a:p>
          <a:p>
            <a:pPr marL="0" indent="0">
              <a:buNone/>
            </a:pPr>
            <a:r>
              <a:rPr lang="en-US" dirty="0"/>
              <a:t>	Steward</a:t>
            </a:r>
          </a:p>
          <a:p>
            <a:pPr marL="0" indent="0">
              <a:buNone/>
            </a:pPr>
            <a:r>
              <a:rPr lang="en-US" dirty="0"/>
              <a:t>	Provider</a:t>
            </a:r>
          </a:p>
          <a:p>
            <a:pPr marL="0" indent="0">
              <a:buNone/>
            </a:pPr>
            <a:r>
              <a:rPr lang="en-US" dirty="0"/>
              <a:t>A $match implementation must log interactions for the purpose of investigating potential HIPAA violations or other misuse of PII.  ??</a:t>
            </a:r>
          </a:p>
          <a:p>
            <a:pPr marL="0" indent="0">
              <a:buNone/>
            </a:pPr>
            <a:r>
              <a:rPr lang="en-US" dirty="0"/>
              <a:t>Patients are never allowed to call $match directly. A trusted system may call it on a patient’s behalf and use it to inform the patient, especially to </a:t>
            </a:r>
          </a:p>
          <a:p>
            <a:pPr marL="0" indent="0">
              <a:buNone/>
            </a:pPr>
            <a:r>
              <a:rPr lang="en-US" dirty="0"/>
              <a:t>	Recognize that the patient already has an account (when a record represents an account)</a:t>
            </a:r>
          </a:p>
          <a:p>
            <a:pPr marL="0" indent="0">
              <a:buNone/>
            </a:pPr>
            <a:r>
              <a:rPr lang="en-US" dirty="0"/>
              <a:t>	Recognize that a patient may have multiple identities within the system, leading to a fragmented medical record</a:t>
            </a:r>
          </a:p>
          <a:p>
            <a:pPr marL="0" indent="0">
              <a:buNone/>
            </a:pPr>
            <a:r>
              <a:rPr lang="en-US" dirty="0"/>
              <a:t>	Recognize that a patient’s identity might have spurious records from other people mixed in</a:t>
            </a:r>
          </a:p>
          <a:p>
            <a:pPr marL="0" indent="0">
              <a:buNone/>
            </a:pPr>
            <a:r>
              <a:rPr lang="en-US" dirty="0"/>
              <a:t>	Help remediate these situations without exposing PHI/PII</a:t>
            </a:r>
          </a:p>
        </p:txBody>
      </p:sp>
    </p:spTree>
    <p:extLst>
      <p:ext uri="{BB962C8B-B14F-4D97-AF65-F5344CB8AC3E}">
        <p14:creationId xmlns:p14="http://schemas.microsoft.com/office/powerpoint/2010/main" val="104264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E166-1927-0B41-BB87-D0E99424C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$match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B037-70BD-9449-8BB8-3EA0F8E30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Matching and searching should be Identity-to-Identity, not Record-to-Record</a:t>
            </a:r>
          </a:p>
          <a:p>
            <a:r>
              <a:rPr lang="en-US" dirty="0"/>
              <a:t>$match output should contain every record of every candidate identity, subject to volume limits</a:t>
            </a:r>
          </a:p>
          <a:p>
            <a:pPr lvl="1"/>
            <a:r>
              <a:rPr lang="en-US" dirty="0"/>
              <a:t>Linkage between records should be indicated by the </a:t>
            </a:r>
            <a:r>
              <a:rPr lang="en-US" dirty="0" err="1"/>
              <a:t>Patient.link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Records should be ordered first by identity, then by score vs. the input</a:t>
            </a:r>
          </a:p>
          <a:p>
            <a:pPr lvl="1"/>
            <a:r>
              <a:rPr lang="en-US" dirty="0"/>
              <a:t>Identities (sets of records) should be ordered by score vs. the input as per </a:t>
            </a:r>
          </a:p>
          <a:p>
            <a:pPr lvl="2"/>
            <a:r>
              <a:rPr lang="en-US" dirty="0"/>
              <a:t>“The response from an "</a:t>
            </a:r>
            <a:r>
              <a:rPr lang="en-US" dirty="0" err="1"/>
              <a:t>mpi</a:t>
            </a:r>
            <a:r>
              <a:rPr lang="en-US" dirty="0"/>
              <a:t>" query is a bundle containing patient records, ordered from most likely to least likely.”</a:t>
            </a:r>
          </a:p>
          <a:p>
            <a:r>
              <a:rPr lang="en-US" dirty="0"/>
              <a:t>If a $match implementation supports creating a golden record to summarize the identity, $match output should contain that record as well</a:t>
            </a:r>
          </a:p>
          <a:p>
            <a:pPr lvl="1"/>
            <a:r>
              <a:rPr lang="en-US" dirty="0"/>
              <a:t>For example, it may have an opinion on the patient’s current address and consolidate demographics that were distributed across records</a:t>
            </a:r>
          </a:p>
          <a:p>
            <a:r>
              <a:rPr lang="en-US" dirty="0"/>
              <a:t>A $match implementation should enable Manual Stewardship of the partitioning</a:t>
            </a:r>
          </a:p>
          <a:p>
            <a:pPr lvl="1"/>
            <a:r>
              <a:rPr lang="en-US" dirty="0"/>
              <a:t>This involves specifying not just the current state, but constraints on future states of the partitioning as records arrive or are updated</a:t>
            </a:r>
          </a:p>
          <a:p>
            <a:r>
              <a:rPr lang="en-US" dirty="0"/>
              <a:t>$match output should reveal manual stewardship</a:t>
            </a:r>
          </a:p>
          <a:p>
            <a:pPr lvl="1"/>
            <a:r>
              <a:rPr lang="en-US" dirty="0"/>
              <a:t>Currently via extensions, but we might want to at least suggest inclusion in future versions of FHIR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9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409</Words>
  <Application>Microsoft Macintosh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$match guidance</vt:lpstr>
      <vt:lpstr>Real time partitioning of Records into Identities</vt:lpstr>
      <vt:lpstr>User security</vt:lpstr>
      <vt:lpstr>$match output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$match guidance</dc:title>
  <dc:creator>Vaughan, Paul W</dc:creator>
  <cp:lastModifiedBy>Vaughan, Paul W</cp:lastModifiedBy>
  <cp:revision>2</cp:revision>
  <dcterms:created xsi:type="dcterms:W3CDTF">2021-09-09T17:53:40Z</dcterms:created>
  <dcterms:modified xsi:type="dcterms:W3CDTF">2021-09-09T19:39:49Z</dcterms:modified>
</cp:coreProperties>
</file>