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18"/>
  </p:notesMasterIdLst>
  <p:handoutMasterIdLst>
    <p:handoutMasterId r:id="rId19"/>
  </p:handoutMasterIdLst>
  <p:sldIdLst>
    <p:sldId id="261" r:id="rId2"/>
    <p:sldId id="286" r:id="rId3"/>
    <p:sldId id="287" r:id="rId4"/>
    <p:sldId id="288" r:id="rId5"/>
    <p:sldId id="289" r:id="rId6"/>
    <p:sldId id="290" r:id="rId7"/>
    <p:sldId id="291" r:id="rId8"/>
    <p:sldId id="292" r:id="rId9"/>
    <p:sldId id="293" r:id="rId10"/>
    <p:sldId id="294" r:id="rId11"/>
    <p:sldId id="295" r:id="rId12"/>
    <p:sldId id="296" r:id="rId13"/>
    <p:sldId id="300" r:id="rId14"/>
    <p:sldId id="297" r:id="rId15"/>
    <p:sldId id="299" r:id="rId16"/>
    <p:sldId id="29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E7"/>
    <a:srgbClr val="FCE32D"/>
    <a:srgbClr val="0091B9"/>
    <a:srgbClr val="A72931"/>
    <a:srgbClr val="B6B6B6"/>
    <a:srgbClr val="0092B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88"/>
    <p:restoredTop sz="94506"/>
  </p:normalViewPr>
  <p:slideViewPr>
    <p:cSldViewPr snapToGrid="0" snapToObjects="1" showGuides="1">
      <p:cViewPr varScale="1">
        <p:scale>
          <a:sx n="130" d="100"/>
          <a:sy n="130" d="100"/>
        </p:scale>
        <p:origin x="1104" y="65"/>
      </p:cViewPr>
      <p:guideLst>
        <p:guide orient="horz" pos="2160"/>
        <p:guide pos="3840"/>
      </p:guideLst>
    </p:cSldViewPr>
  </p:slideViewPr>
  <p:notesTextViewPr>
    <p:cViewPr>
      <p:scale>
        <a:sx n="85" d="100"/>
        <a:sy n="85" d="100"/>
      </p:scale>
      <p:origin x="0" y="0"/>
    </p:cViewPr>
  </p:notesTextViewPr>
  <p:notesViewPr>
    <p:cSldViewPr snapToGrid="0" snapToObjects="1" showGuides="1">
      <p:cViewPr varScale="1">
        <p:scale>
          <a:sx n="126" d="100"/>
          <a:sy n="126" d="100"/>
        </p:scale>
        <p:origin x="391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2FAFB1-094A-5D42-8886-B282110F4595}" type="datetimeFigureOut">
              <a:rPr lang="en-US" smtClean="0"/>
              <a:t>6/12/2019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BE82984-3105-B544-B3D7-84F0E25761C1}" type="slidenum">
              <a:rPr lang="en-US" smtClean="0"/>
              <a:t>‹#›</a:t>
            </a:fld>
            <a:endParaRPr lang="en-US"/>
          </a:p>
        </p:txBody>
      </p:sp>
    </p:spTree>
    <p:extLst>
      <p:ext uri="{BB962C8B-B14F-4D97-AF65-F5344CB8AC3E}">
        <p14:creationId xmlns:p14="http://schemas.microsoft.com/office/powerpoint/2010/main" val="1626299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8261A-6A60-FE4F-8563-E0524938461B}" type="datetimeFigureOut">
              <a:rPr lang="en-US" smtClean="0"/>
              <a:t>6/12/2019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9C946F-C9B2-9B49-8DCA-D38D97C43A2F}" type="slidenum">
              <a:rPr lang="en-US" smtClean="0"/>
              <a:t>‹#›</a:t>
            </a:fld>
            <a:endParaRPr lang="en-US"/>
          </a:p>
        </p:txBody>
      </p:sp>
    </p:spTree>
    <p:extLst>
      <p:ext uri="{BB962C8B-B14F-4D97-AF65-F5344CB8AC3E}">
        <p14:creationId xmlns:p14="http://schemas.microsoft.com/office/powerpoint/2010/main" val="120702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peaker">
    <p:spTree>
      <p:nvGrpSpPr>
        <p:cNvPr id="1" name=""/>
        <p:cNvGrpSpPr/>
        <p:nvPr/>
      </p:nvGrpSpPr>
      <p:grpSpPr>
        <a:xfrm>
          <a:off x="0" y="0"/>
          <a:ext cx="0" cy="0"/>
          <a:chOff x="0" y="0"/>
          <a:chExt cx="0" cy="0"/>
        </a:xfrm>
      </p:grpSpPr>
      <p:sp>
        <p:nvSpPr>
          <p:cNvPr id="15" name="Rectangle 14"/>
          <p:cNvSpPr/>
          <p:nvPr userDrawn="1"/>
        </p:nvSpPr>
        <p:spPr>
          <a:xfrm>
            <a:off x="0" y="1220682"/>
            <a:ext cx="12192000" cy="3496141"/>
          </a:xfrm>
          <a:prstGeom prst="rect">
            <a:avLst/>
          </a:prstGeom>
          <a:solidFill>
            <a:srgbClr val="A72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4940660"/>
            <a:ext cx="12192000" cy="191734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0" hasCustomPrompt="1"/>
          </p:nvPr>
        </p:nvSpPr>
        <p:spPr>
          <a:xfrm>
            <a:off x="838200" y="1344999"/>
            <a:ext cx="10515600" cy="942158"/>
          </a:xfrm>
          <a:prstGeom prst="rect">
            <a:avLst/>
          </a:prstGeom>
        </p:spPr>
        <p:txBody>
          <a:bodyPr anchor="ctr" anchorCtr="0"/>
          <a:lstStyle>
            <a:lvl1pPr marL="0" indent="0" algn="ctr">
              <a:lnSpc>
                <a:spcPct val="100000"/>
              </a:lnSpc>
              <a:buNone/>
              <a:defRPr sz="2800" baseline="0">
                <a:solidFill>
                  <a:schemeClr val="bg1"/>
                </a:solidFill>
                <a:latin typeface="Calibri" charset="0"/>
                <a:ea typeface="Calibri" charset="0"/>
                <a:cs typeface="Calibri" charset="0"/>
              </a:defRPr>
            </a:lvl1pPr>
          </a:lstStyle>
          <a:p>
            <a:pPr lvl="0"/>
            <a:r>
              <a:rPr lang="en-US" dirty="0"/>
              <a:t>Title for speaker</a:t>
            </a:r>
          </a:p>
        </p:txBody>
      </p:sp>
      <p:sp>
        <p:nvSpPr>
          <p:cNvPr id="4" name="TextBox 3"/>
          <p:cNvSpPr txBox="1"/>
          <p:nvPr userDrawn="1"/>
        </p:nvSpPr>
        <p:spPr>
          <a:xfrm>
            <a:off x="-787078" y="2581154"/>
            <a:ext cx="184731" cy="553998"/>
          </a:xfrm>
          <a:prstGeom prst="rect">
            <a:avLst/>
          </a:prstGeom>
        </p:spPr>
        <p:txBody>
          <a:bodyPr wrap="none" rtlCol="0">
            <a:spAutoFit/>
          </a:bodyPr>
          <a:lstStyle/>
          <a:p>
            <a:endParaRPr lang="en-US" sz="3000" b="0" dirty="0"/>
          </a:p>
        </p:txBody>
      </p:sp>
      <p:sp>
        <p:nvSpPr>
          <p:cNvPr id="14" name="TextBox 13"/>
          <p:cNvSpPr txBox="1"/>
          <p:nvPr userDrawn="1"/>
        </p:nvSpPr>
        <p:spPr>
          <a:xfrm>
            <a:off x="0" y="6551722"/>
            <a:ext cx="12191999" cy="246221"/>
          </a:xfrm>
          <a:prstGeom prst="rect">
            <a:avLst/>
          </a:prstGeom>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i="0" kern="1200">
                <a:solidFill>
                  <a:schemeClr val="bg2">
                    <a:lumMod val="50000"/>
                  </a:schemeClr>
                </a:solidFill>
                <a:effectLst/>
                <a:latin typeface="Calibri" charset="0"/>
                <a:ea typeface="Calibri" charset="0"/>
                <a:cs typeface="Calibri" charset="0"/>
              </a:rPr>
              <a:t>HL7®, FHIR® and the flame Design mark are the registered trademarks of Health Level Seven International and are used with permission.</a:t>
            </a:r>
            <a:endParaRPr lang="en-US" sz="1000" b="0" i="0" dirty="0">
              <a:solidFill>
                <a:schemeClr val="bg2">
                  <a:lumMod val="50000"/>
                </a:schemeClr>
              </a:solidFill>
              <a:latin typeface="Calibri" charset="0"/>
              <a:ea typeface="Calibri" charset="0"/>
              <a:cs typeface="Calibri" charset="0"/>
            </a:endParaRPr>
          </a:p>
        </p:txBody>
      </p:sp>
      <p:sp>
        <p:nvSpPr>
          <p:cNvPr id="17" name="Tekstvak 1"/>
          <p:cNvSpPr txBox="1"/>
          <p:nvPr userDrawn="1"/>
        </p:nvSpPr>
        <p:spPr>
          <a:xfrm>
            <a:off x="2535680" y="5927314"/>
            <a:ext cx="7132717" cy="461665"/>
          </a:xfrm>
          <a:prstGeom prst="rect">
            <a:avLst/>
          </a:prstGeom>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nl-NL" sz="1200" b="0" dirty="0">
                <a:solidFill>
                  <a:schemeClr val="tx1">
                    <a:lumMod val="65000"/>
                    <a:lumOff val="35000"/>
                  </a:schemeClr>
                </a:solidFill>
              </a:rPr>
              <a:t>Redmond, </a:t>
            </a:r>
            <a:r>
              <a:rPr lang="nl-NL" sz="1200" b="0" dirty="0" err="1">
                <a:solidFill>
                  <a:schemeClr val="tx1">
                    <a:lumMod val="65000"/>
                    <a:lumOff val="35000"/>
                  </a:schemeClr>
                </a:solidFill>
              </a:rPr>
              <a:t>June</a:t>
            </a:r>
            <a:r>
              <a:rPr lang="nl-NL" sz="1200" b="0" dirty="0">
                <a:solidFill>
                  <a:schemeClr val="tx1">
                    <a:lumMod val="65000"/>
                    <a:lumOff val="35000"/>
                  </a:schemeClr>
                </a:solidFill>
              </a:rPr>
              <a:t> 10 – 12 </a:t>
            </a:r>
            <a:r>
              <a:rPr lang="nl-NL" sz="1200" b="0" baseline="0" dirty="0">
                <a:solidFill>
                  <a:schemeClr val="tx1">
                    <a:lumMod val="65000"/>
                    <a:lumOff val="35000"/>
                  </a:schemeClr>
                </a:solidFill>
              </a:rPr>
              <a:t> |   </a:t>
            </a:r>
            <a:r>
              <a:rPr lang="nl-NL" sz="1200" dirty="0">
                <a:solidFill>
                  <a:schemeClr val="tx1">
                    <a:lumMod val="65000"/>
                    <a:lumOff val="35000"/>
                  </a:schemeClr>
                </a:solidFill>
              </a:rPr>
              <a:t>@HL7  @</a:t>
            </a:r>
            <a:r>
              <a:rPr lang="nl-NL" sz="1200" dirty="0" err="1">
                <a:solidFill>
                  <a:schemeClr val="tx1">
                    <a:lumMod val="65000"/>
                    <a:lumOff val="35000"/>
                  </a:schemeClr>
                </a:solidFill>
              </a:rPr>
              <a:t>FirelyTeam</a:t>
            </a:r>
            <a:r>
              <a:rPr lang="nl-NL" sz="1200" b="0" baseline="0" dirty="0">
                <a:solidFill>
                  <a:schemeClr val="tx1">
                    <a:lumMod val="65000"/>
                    <a:lumOff val="35000"/>
                  </a:schemeClr>
                </a:solidFill>
              </a:rPr>
              <a:t>   |   </a:t>
            </a:r>
            <a:r>
              <a:rPr lang="nl-NL" sz="1200" dirty="0">
                <a:solidFill>
                  <a:schemeClr val="tx1">
                    <a:lumMod val="65000"/>
                    <a:lumOff val="35000"/>
                  </a:schemeClr>
                </a:solidFill>
              </a:rPr>
              <a:t>#</a:t>
            </a:r>
            <a:r>
              <a:rPr lang="nl-NL" sz="1200" dirty="0" err="1">
                <a:solidFill>
                  <a:schemeClr val="tx1">
                    <a:lumMod val="65000"/>
                    <a:lumOff val="35000"/>
                  </a:schemeClr>
                </a:solidFill>
              </a:rPr>
              <a:t>fhirdevdays</a:t>
            </a:r>
            <a:r>
              <a:rPr lang="nl-NL" sz="1200" dirty="0">
                <a:solidFill>
                  <a:schemeClr val="tx1">
                    <a:lumMod val="65000"/>
                    <a:lumOff val="35000"/>
                  </a:schemeClr>
                </a:solidFill>
              </a:rPr>
              <a:t>   </a:t>
            </a:r>
            <a:r>
              <a:rPr lang="nl-NL" sz="1200" b="0" baseline="0" dirty="0">
                <a:solidFill>
                  <a:schemeClr val="tx1">
                    <a:lumMod val="65000"/>
                    <a:lumOff val="35000"/>
                  </a:schemeClr>
                </a:solidFill>
              </a:rPr>
              <a:t>|</a:t>
            </a:r>
            <a:r>
              <a:rPr lang="nl-NL" sz="1200" dirty="0">
                <a:solidFill>
                  <a:schemeClr val="tx1">
                    <a:lumMod val="65000"/>
                    <a:lumOff val="35000"/>
                  </a:schemeClr>
                </a:solidFill>
              </a:rPr>
              <a:t>   </a:t>
            </a:r>
            <a:r>
              <a:rPr lang="nl-NL" sz="1200" dirty="0" err="1">
                <a:solidFill>
                  <a:schemeClr val="tx1">
                    <a:lumMod val="65000"/>
                    <a:lumOff val="35000"/>
                  </a:schemeClr>
                </a:solidFill>
              </a:rPr>
              <a:t>www.devdays.com</a:t>
            </a:r>
            <a:r>
              <a:rPr lang="nl-NL" sz="1200" dirty="0">
                <a:solidFill>
                  <a:schemeClr val="tx1">
                    <a:lumMod val="65000"/>
                    <a:lumOff val="35000"/>
                  </a:schemeClr>
                </a:solidFill>
              </a:rPr>
              <a:t>/</a:t>
            </a:r>
            <a:r>
              <a:rPr lang="nl-NL" sz="1200" dirty="0" err="1">
                <a:solidFill>
                  <a:schemeClr val="tx1">
                    <a:lumMod val="65000"/>
                    <a:lumOff val="35000"/>
                  </a:schemeClr>
                </a:solidFill>
              </a:rPr>
              <a:t>us</a:t>
            </a:r>
            <a:endParaRPr lang="nl-NL" sz="1200" dirty="0">
              <a:solidFill>
                <a:schemeClr val="tx1">
                  <a:lumMod val="65000"/>
                  <a:lumOff val="35000"/>
                </a:schemeClr>
              </a:solidFill>
            </a:endParaRPr>
          </a:p>
          <a:p>
            <a:pPr algn="ctr"/>
            <a:endParaRPr lang="nl-NL" sz="1200" b="0" dirty="0">
              <a:solidFill>
                <a:schemeClr val="tx1">
                  <a:lumMod val="65000"/>
                  <a:lumOff val="35000"/>
                </a:schemeClr>
              </a:solidFill>
            </a:endParaRPr>
          </a:p>
        </p:txBody>
      </p:sp>
      <p:pic>
        <p:nvPicPr>
          <p:cNvPr id="22" name="Picture 21">
            <a:extLst>
              <a:ext uri="{FF2B5EF4-FFF2-40B4-BE49-F238E27FC236}">
                <a16:creationId xmlns:a16="http://schemas.microsoft.com/office/drawing/2014/main" id="{E5E44B32-AF80-F149-A42A-C560F92BB24F}"/>
              </a:ext>
            </a:extLst>
          </p:cNvPr>
          <p:cNvPicPr>
            <a:picLocks noChangeAspect="1"/>
          </p:cNvPicPr>
          <p:nvPr userDrawn="1"/>
        </p:nvPicPr>
        <p:blipFill rotWithShape="1">
          <a:blip r:embed="rId2">
            <a:extLst>
              <a:ext uri="{28A0092B-C50C-407E-A947-70E740481C1C}">
                <a14:useLocalDpi xmlns:a14="http://schemas.microsoft.com/office/drawing/2010/main"/>
              </a:ext>
            </a:extLst>
          </a:blip>
          <a:srcRect/>
          <a:stretch/>
        </p:blipFill>
        <p:spPr>
          <a:xfrm>
            <a:off x="-3" y="2617334"/>
            <a:ext cx="12192000" cy="3100003"/>
          </a:xfrm>
          <a:prstGeom prst="rect">
            <a:avLst/>
          </a:prstGeom>
        </p:spPr>
      </p:pic>
      <p:sp>
        <p:nvSpPr>
          <p:cNvPr id="23" name="Rectangle 22"/>
          <p:cNvSpPr/>
          <p:nvPr userDrawn="1"/>
        </p:nvSpPr>
        <p:spPr>
          <a:xfrm>
            <a:off x="0" y="2296686"/>
            <a:ext cx="12192000" cy="432000"/>
          </a:xfrm>
          <a:prstGeom prst="rect">
            <a:avLst/>
          </a:prstGeom>
          <a:solidFill>
            <a:srgbClr val="0091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itle 1"/>
          <p:cNvSpPr>
            <a:spLocks noGrp="1"/>
          </p:cNvSpPr>
          <p:nvPr>
            <p:ph type="title" hasCustomPrompt="1"/>
          </p:nvPr>
        </p:nvSpPr>
        <p:spPr>
          <a:xfrm>
            <a:off x="838200" y="2287157"/>
            <a:ext cx="10515600" cy="441529"/>
          </a:xfrm>
          <a:prstGeom prst="rect">
            <a:avLst/>
          </a:prstGeom>
        </p:spPr>
        <p:txBody>
          <a:bodyPr tIns="54000" anchor="ctr" anchorCtr="0"/>
          <a:lstStyle>
            <a:lvl1pPr>
              <a:defRPr sz="2200">
                <a:solidFill>
                  <a:schemeClr val="bg1"/>
                </a:solidFill>
                <a:latin typeface="Calibri" charset="0"/>
                <a:ea typeface="Calibri" charset="0"/>
                <a:cs typeface="Calibri" charset="0"/>
              </a:defRPr>
            </a:lvl1pPr>
          </a:lstStyle>
          <a:p>
            <a:r>
              <a:rPr lang="en-US" dirty="0"/>
              <a:t>Speaker Name </a:t>
            </a:r>
          </a:p>
        </p:txBody>
      </p:sp>
      <p:sp>
        <p:nvSpPr>
          <p:cNvPr id="24" name="Rectangle 23"/>
          <p:cNvSpPr/>
          <p:nvPr userDrawn="1"/>
        </p:nvSpPr>
        <p:spPr>
          <a:xfrm>
            <a:off x="0" y="1204502"/>
            <a:ext cx="12192000" cy="125999"/>
          </a:xfrm>
          <a:prstGeom prst="rect">
            <a:avLst/>
          </a:prstGeom>
          <a:solidFill>
            <a:srgbClr val="B6B6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77C99DE0-926C-4C44-876F-824DE8867F4A}"/>
              </a:ext>
            </a:extLst>
          </p:cNvPr>
          <p:cNvPicPr>
            <a:picLocks noChangeAspect="1"/>
          </p:cNvPicPr>
          <p:nvPr userDrawn="1"/>
        </p:nvPicPr>
        <p:blipFill>
          <a:blip r:embed="rId3"/>
          <a:stretch>
            <a:fillRect/>
          </a:stretch>
        </p:blipFill>
        <p:spPr>
          <a:xfrm>
            <a:off x="4067564" y="502372"/>
            <a:ext cx="4087102" cy="386736"/>
          </a:xfrm>
          <a:prstGeom prst="rect">
            <a:avLst/>
          </a:prstGeom>
        </p:spPr>
      </p:pic>
      <p:pic>
        <p:nvPicPr>
          <p:cNvPr id="27" name="Picture 26">
            <a:extLst>
              <a:ext uri="{FF2B5EF4-FFF2-40B4-BE49-F238E27FC236}">
                <a16:creationId xmlns:a16="http://schemas.microsoft.com/office/drawing/2014/main" id="{F527BA6E-DB06-4041-9C12-A4AA09B63F35}"/>
              </a:ext>
            </a:extLst>
          </p:cNvPr>
          <p:cNvPicPr>
            <a:picLocks noChangeAspect="1"/>
          </p:cNvPicPr>
          <p:nvPr userDrawn="1"/>
        </p:nvPicPr>
        <p:blipFill>
          <a:blip r:embed="rId4"/>
          <a:stretch>
            <a:fillRect/>
          </a:stretch>
        </p:blipFill>
        <p:spPr>
          <a:xfrm>
            <a:off x="10308771" y="554459"/>
            <a:ext cx="1504229" cy="360537"/>
          </a:xfrm>
          <a:prstGeom prst="rect">
            <a:avLst/>
          </a:prstGeom>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fault slide 1">
    <p:spTree>
      <p:nvGrpSpPr>
        <p:cNvPr id="1" name=""/>
        <p:cNvGrpSpPr/>
        <p:nvPr/>
      </p:nvGrpSpPr>
      <p:grpSpPr>
        <a:xfrm>
          <a:off x="0" y="0"/>
          <a:ext cx="0" cy="0"/>
          <a:chOff x="0" y="0"/>
          <a:chExt cx="0" cy="0"/>
        </a:xfrm>
      </p:grpSpPr>
      <p:sp>
        <p:nvSpPr>
          <p:cNvPr id="5" name="Rectangle 4"/>
          <p:cNvSpPr/>
          <p:nvPr userDrawn="1"/>
        </p:nvSpPr>
        <p:spPr>
          <a:xfrm>
            <a:off x="0" y="591018"/>
            <a:ext cx="12192000" cy="6020722"/>
          </a:xfrm>
          <a:prstGeom prst="rect">
            <a:avLst/>
          </a:prstGeom>
          <a:solidFill>
            <a:srgbClr val="0091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0" y="6490275"/>
            <a:ext cx="12192000" cy="216000"/>
          </a:xfrm>
          <a:prstGeom prst="rect">
            <a:avLst/>
          </a:prstGeom>
          <a:solidFill>
            <a:srgbClr val="B6B6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043753"/>
            <a:ext cx="10515600" cy="886732"/>
          </a:xfrm>
          <a:prstGeom prst="rect">
            <a:avLst/>
          </a:prstGeom>
        </p:spPr>
        <p:txBody>
          <a:bodyPr/>
          <a:lstStyle>
            <a:lvl1pPr algn="l">
              <a:defRPr sz="3600">
                <a:solidFill>
                  <a:schemeClr val="bg1"/>
                </a:solidFill>
                <a:latin typeface="Calibri" charset="0"/>
                <a:ea typeface="Calibri" charset="0"/>
                <a:cs typeface="Calibri" charset="0"/>
              </a:defRPr>
            </a:lvl1pPr>
          </a:lstStyle>
          <a:p>
            <a:r>
              <a:rPr lang="en-US" dirty="0"/>
              <a:t>Click to edit Master title style</a:t>
            </a:r>
          </a:p>
        </p:txBody>
      </p:sp>
      <p:sp>
        <p:nvSpPr>
          <p:cNvPr id="7" name="Text Placeholder 6"/>
          <p:cNvSpPr>
            <a:spLocks noGrp="1"/>
          </p:cNvSpPr>
          <p:nvPr>
            <p:ph type="body" sz="quarter" idx="10"/>
          </p:nvPr>
        </p:nvSpPr>
        <p:spPr>
          <a:xfrm>
            <a:off x="838199" y="1997236"/>
            <a:ext cx="5464629" cy="422514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8"/>
          <p:cNvSpPr>
            <a:spLocks noGrp="1"/>
          </p:cNvSpPr>
          <p:nvPr>
            <p:ph type="pic" sz="quarter" idx="11"/>
          </p:nvPr>
        </p:nvSpPr>
        <p:spPr>
          <a:xfrm>
            <a:off x="6478588" y="1997075"/>
            <a:ext cx="4875212" cy="4225925"/>
          </a:xfrm>
          <a:prstGeom prst="rect">
            <a:avLst/>
          </a:prstGeo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dirty="0"/>
          </a:p>
        </p:txBody>
      </p:sp>
      <p:pic>
        <p:nvPicPr>
          <p:cNvPr id="12" name="Picture 11"/>
          <p:cNvPicPr>
            <a:picLocks noChangeAspect="1"/>
          </p:cNvPicPr>
          <p:nvPr userDrawn="1"/>
        </p:nvPicPr>
        <p:blipFill>
          <a:blip r:embed="rId2"/>
          <a:stretch>
            <a:fillRect/>
          </a:stretch>
        </p:blipFill>
        <p:spPr>
          <a:xfrm>
            <a:off x="9135123" y="181034"/>
            <a:ext cx="2704982" cy="255955"/>
          </a:xfrm>
          <a:prstGeom prst="rect">
            <a:avLst/>
          </a:prstGeom>
        </p:spPr>
      </p:pic>
      <p:sp>
        <p:nvSpPr>
          <p:cNvPr id="6" name="TextBox 5">
            <a:extLst>
              <a:ext uri="{FF2B5EF4-FFF2-40B4-BE49-F238E27FC236}">
                <a16:creationId xmlns:a16="http://schemas.microsoft.com/office/drawing/2014/main" id="{86CED851-BF82-3647-8C64-78C38BAB66A4}"/>
              </a:ext>
            </a:extLst>
          </p:cNvPr>
          <p:cNvSpPr txBox="1"/>
          <p:nvPr userDrawn="1"/>
        </p:nvSpPr>
        <p:spPr>
          <a:xfrm>
            <a:off x="11430602" y="6492128"/>
            <a:ext cx="409503" cy="214147"/>
          </a:xfrm>
          <a:prstGeom prst="rect">
            <a:avLst/>
          </a:prstGeom>
        </p:spPr>
        <p:txBody>
          <a:bodyPr wrap="square" lIns="0" tIns="0" rIns="0" bIns="0" rtlCol="0" anchor="ctr" anchorCtr="0">
            <a:noAutofit/>
          </a:bodyPr>
          <a:lstStyle/>
          <a:p>
            <a:pPr algn="r"/>
            <a:fld id="{DE63DE5B-D6E9-7B40-84C0-058E84E3C55A}" type="slidenum">
              <a:rPr lang="en-US" sz="1300" b="0" baseline="0" smtClean="0"/>
              <a:pPr algn="r"/>
              <a:t>‹#›</a:t>
            </a:fld>
            <a:r>
              <a:rPr lang="en-US" sz="1300" b="0" baseline="0" dirty="0"/>
              <a:t>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slide 2">
    <p:spTree>
      <p:nvGrpSpPr>
        <p:cNvPr id="1" name=""/>
        <p:cNvGrpSpPr/>
        <p:nvPr/>
      </p:nvGrpSpPr>
      <p:grpSpPr>
        <a:xfrm>
          <a:off x="0" y="0"/>
          <a:ext cx="0" cy="0"/>
          <a:chOff x="0" y="0"/>
          <a:chExt cx="0" cy="0"/>
        </a:xfrm>
      </p:grpSpPr>
      <p:sp>
        <p:nvSpPr>
          <p:cNvPr id="5" name="Rectangle 4"/>
          <p:cNvSpPr/>
          <p:nvPr userDrawn="1"/>
        </p:nvSpPr>
        <p:spPr>
          <a:xfrm>
            <a:off x="0" y="591018"/>
            <a:ext cx="12192000" cy="6266982"/>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userDrawn="1"/>
        </p:nvSpPr>
        <p:spPr>
          <a:xfrm>
            <a:off x="0" y="6490276"/>
            <a:ext cx="12192000" cy="216000"/>
          </a:xfrm>
          <a:prstGeom prst="rect">
            <a:avLst/>
          </a:prstGeom>
          <a:solidFill>
            <a:srgbClr val="A729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1043753"/>
            <a:ext cx="10515600" cy="886732"/>
          </a:xfrm>
          <a:prstGeom prst="rect">
            <a:avLst/>
          </a:prstGeom>
        </p:spPr>
        <p:txBody>
          <a:bodyPr/>
          <a:lstStyle>
            <a:lvl1pPr algn="l">
              <a:defRPr sz="3600">
                <a:solidFill>
                  <a:srgbClr val="0091B9"/>
                </a:solidFill>
                <a:latin typeface="Calibri" charset="0"/>
                <a:ea typeface="Calibri" charset="0"/>
                <a:cs typeface="Calibri" charset="0"/>
              </a:defRPr>
            </a:lvl1pPr>
          </a:lstStyle>
          <a:p>
            <a:r>
              <a:rPr lang="en-US" dirty="0"/>
              <a:t>Click to edit Master title style</a:t>
            </a:r>
          </a:p>
        </p:txBody>
      </p:sp>
      <p:sp>
        <p:nvSpPr>
          <p:cNvPr id="7" name="Text Placeholder 6"/>
          <p:cNvSpPr>
            <a:spLocks noGrp="1"/>
          </p:cNvSpPr>
          <p:nvPr>
            <p:ph type="body" sz="quarter" idx="10"/>
          </p:nvPr>
        </p:nvSpPr>
        <p:spPr>
          <a:xfrm>
            <a:off x="838199" y="1997236"/>
            <a:ext cx="5464629" cy="4225143"/>
          </a:xfrm>
          <a:prstGeom prst="rect">
            <a:avLst/>
          </a:prstGeo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icture Placeholder 8"/>
          <p:cNvSpPr>
            <a:spLocks noGrp="1"/>
          </p:cNvSpPr>
          <p:nvPr>
            <p:ph type="pic" sz="quarter" idx="11"/>
          </p:nvPr>
        </p:nvSpPr>
        <p:spPr>
          <a:xfrm>
            <a:off x="6478588" y="1997075"/>
            <a:ext cx="4875212" cy="4225925"/>
          </a:xfrm>
          <a:prstGeom prst="rect">
            <a:avLst/>
          </a:prstGeo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endParaRPr lang="en-US" dirty="0"/>
          </a:p>
        </p:txBody>
      </p:sp>
      <p:pic>
        <p:nvPicPr>
          <p:cNvPr id="10" name="Picture 9">
            <a:extLst>
              <a:ext uri="{FF2B5EF4-FFF2-40B4-BE49-F238E27FC236}">
                <a16:creationId xmlns:a16="http://schemas.microsoft.com/office/drawing/2014/main" id="{97EC83C4-DF20-9145-AEF2-0D80C71FEE97}"/>
              </a:ext>
            </a:extLst>
          </p:cNvPr>
          <p:cNvPicPr>
            <a:picLocks noChangeAspect="1"/>
          </p:cNvPicPr>
          <p:nvPr userDrawn="1"/>
        </p:nvPicPr>
        <p:blipFill>
          <a:blip r:embed="rId2"/>
          <a:stretch>
            <a:fillRect/>
          </a:stretch>
        </p:blipFill>
        <p:spPr>
          <a:xfrm>
            <a:off x="9135123" y="181034"/>
            <a:ext cx="2704982" cy="255955"/>
          </a:xfrm>
          <a:prstGeom prst="rect">
            <a:avLst/>
          </a:prstGeom>
        </p:spPr>
      </p:pic>
      <p:sp>
        <p:nvSpPr>
          <p:cNvPr id="14" name="TextBox 13">
            <a:extLst>
              <a:ext uri="{FF2B5EF4-FFF2-40B4-BE49-F238E27FC236}">
                <a16:creationId xmlns:a16="http://schemas.microsoft.com/office/drawing/2014/main" id="{FDABD32B-AC31-014C-9B37-269165932E69}"/>
              </a:ext>
            </a:extLst>
          </p:cNvPr>
          <p:cNvSpPr txBox="1"/>
          <p:nvPr userDrawn="1"/>
        </p:nvSpPr>
        <p:spPr>
          <a:xfrm>
            <a:off x="11430602" y="6492128"/>
            <a:ext cx="409503" cy="216000"/>
          </a:xfrm>
          <a:prstGeom prst="rect">
            <a:avLst/>
          </a:prstGeom>
        </p:spPr>
        <p:txBody>
          <a:bodyPr wrap="square" lIns="0" tIns="0" rIns="0" bIns="0" rtlCol="0" anchor="ctr" anchorCtr="0">
            <a:noAutofit/>
          </a:bodyPr>
          <a:lstStyle/>
          <a:p>
            <a:pPr algn="r"/>
            <a:fld id="{DE63DE5B-D6E9-7B40-84C0-058E84E3C55A}" type="slidenum">
              <a:rPr lang="en-US" sz="1300" b="0" baseline="0" smtClean="0">
                <a:solidFill>
                  <a:schemeClr val="bg1"/>
                </a:solidFill>
              </a:rPr>
              <a:pPr algn="r"/>
              <a:t>‹#›</a:t>
            </a:fld>
            <a:r>
              <a:rPr lang="en-US" sz="1300" b="0" baseline="0" dirty="0">
                <a:solidFill>
                  <a:schemeClr val="bg1"/>
                </a:solidFill>
              </a:rPr>
              <a:t>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41801565"/>
      </p:ext>
    </p:extLst>
  </p:cSld>
  <p:clrMap bg1="lt1" tx1="dk1" bg2="lt2" tx2="dk2" accent1="accent1" accent2="accent2" accent3="accent3" accent4="accent4" accent5="accent5" accent6="accent6" hlink="hlink" folHlink="folHlink"/>
  <p:sldLayoutIdLst>
    <p:sldLayoutId id="2147483656" r:id="rId1"/>
    <p:sldLayoutId id="2147483651" r:id="rId2"/>
    <p:sldLayoutId id="2147483652" r:id="rId3"/>
  </p:sldLayoutIdLst>
  <p:hf hdr="0" ftr="0" dt="0"/>
  <p:txStyles>
    <p:titleStyle>
      <a:lvl1pPr algn="ctr" defTabSz="914400" rtl="0" eaLnBrk="1" latinLnBrk="0" hangingPunct="1">
        <a:lnSpc>
          <a:spcPct val="90000"/>
        </a:lnSpc>
        <a:spcBef>
          <a:spcPct val="0"/>
        </a:spcBef>
        <a:buNone/>
        <a:defRPr sz="4400" kern="1200">
          <a:solidFill>
            <a:schemeClr val="bg1"/>
          </a:solidFill>
          <a:latin typeface="Open Sans" charset="0"/>
          <a:ea typeface="Open Sans" charset="0"/>
          <a:cs typeface="Open Sans"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healthintersections.com.au/?p=2950"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confluence.hl7.org/display/PA/Existing+Behaviour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verato.com/achieving-onc-mandated-duplicate-rate-referential-matching/" TargetMode="External"/><Relationship Id="rId2" Type="http://schemas.openxmlformats.org/officeDocument/2006/relationships/hyperlink" Target="https://www.fortherecordmag.com/archives/0413bonusp18.shtml" TargetMode="External"/><Relationship Id="rId1" Type="http://schemas.openxmlformats.org/officeDocument/2006/relationships/slideLayout" Target="../slideLayouts/slideLayout3.xml"/><Relationship Id="rId4" Type="http://schemas.openxmlformats.org/officeDocument/2006/relationships/hyperlink" Target="https://www.beckershospitalreview.com/ehrs/black-book-duplicate-patient-records-cost-hospitals-almost-2k-per-inpatient-stay.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Managing Patient Merge</a:t>
            </a:r>
          </a:p>
        </p:txBody>
      </p:sp>
      <p:sp>
        <p:nvSpPr>
          <p:cNvPr id="3" name="Title 2"/>
          <p:cNvSpPr>
            <a:spLocks noGrp="1"/>
          </p:cNvSpPr>
          <p:nvPr>
            <p:ph type="title"/>
          </p:nvPr>
        </p:nvSpPr>
        <p:spPr/>
        <p:txBody>
          <a:bodyPr/>
          <a:lstStyle/>
          <a:p>
            <a:r>
              <a:rPr lang="en-US" dirty="0"/>
              <a:t>Grahame Grieve</a:t>
            </a:r>
          </a:p>
        </p:txBody>
      </p:sp>
    </p:spTree>
    <p:extLst>
      <p:ext uri="{BB962C8B-B14F-4D97-AF65-F5344CB8AC3E}">
        <p14:creationId xmlns:p14="http://schemas.microsoft.com/office/powerpoint/2010/main" val="1310664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8360B-EE82-4AB7-9D4D-B054C19AB57B}"/>
              </a:ext>
            </a:extLst>
          </p:cNvPr>
          <p:cNvSpPr>
            <a:spLocks noGrp="1"/>
          </p:cNvSpPr>
          <p:nvPr>
            <p:ph type="title"/>
          </p:nvPr>
        </p:nvSpPr>
        <p:spPr/>
        <p:txBody>
          <a:bodyPr/>
          <a:lstStyle/>
          <a:p>
            <a:r>
              <a:rPr lang="en-AU" dirty="0"/>
              <a:t>Patient Merge</a:t>
            </a:r>
          </a:p>
        </p:txBody>
      </p:sp>
      <p:sp>
        <p:nvSpPr>
          <p:cNvPr id="3" name="Text Placeholder 2">
            <a:extLst>
              <a:ext uri="{FF2B5EF4-FFF2-40B4-BE49-F238E27FC236}">
                <a16:creationId xmlns:a16="http://schemas.microsoft.com/office/drawing/2014/main" id="{331DEA71-EE52-41EB-B807-5145D7301232}"/>
              </a:ext>
            </a:extLst>
          </p:cNvPr>
          <p:cNvSpPr>
            <a:spLocks noGrp="1"/>
          </p:cNvSpPr>
          <p:nvPr>
            <p:ph type="body" sz="quarter" idx="10"/>
          </p:nvPr>
        </p:nvSpPr>
        <p:spPr>
          <a:xfrm>
            <a:off x="838199" y="1997236"/>
            <a:ext cx="10474355" cy="4225143"/>
          </a:xfrm>
        </p:spPr>
        <p:txBody>
          <a:bodyPr/>
          <a:lstStyle/>
          <a:p>
            <a:pPr marL="0" indent="0">
              <a:buNone/>
            </a:pPr>
            <a:r>
              <a:rPr lang="en-US" dirty="0"/>
              <a:t>This specification does not specify merge functionality: if multiple patient records are found to be duplicates, they can be linked together, as described above. These links merely express the relationship between records, and in the case of a replacement link, indicate a "master" record. This specification does not mandate that FHIR servers migrate information between such records on finding such a link. Note:</a:t>
            </a:r>
          </a:p>
          <a:p>
            <a:r>
              <a:rPr lang="en-US" dirty="0"/>
              <a:t>Health information administrators may call the process "merging", but it is often implemented as "linking" at the record level</a:t>
            </a:r>
          </a:p>
          <a:p>
            <a:r>
              <a:rPr lang="en-US" dirty="0"/>
              <a:t>Servers are allowed to implement merging/record migration even though it is not mandated.</a:t>
            </a:r>
          </a:p>
          <a:p>
            <a:endParaRPr lang="en-AU" dirty="0"/>
          </a:p>
        </p:txBody>
      </p:sp>
    </p:spTree>
    <p:extLst>
      <p:ext uri="{BB962C8B-B14F-4D97-AF65-F5344CB8AC3E}">
        <p14:creationId xmlns:p14="http://schemas.microsoft.com/office/powerpoint/2010/main" val="1210478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ED1E0-7218-4FE7-B19E-F55770549B8A}"/>
              </a:ext>
            </a:extLst>
          </p:cNvPr>
          <p:cNvSpPr>
            <a:spLocks noGrp="1"/>
          </p:cNvSpPr>
          <p:nvPr>
            <p:ph type="title"/>
          </p:nvPr>
        </p:nvSpPr>
        <p:spPr/>
        <p:txBody>
          <a:bodyPr/>
          <a:lstStyle/>
          <a:p>
            <a:r>
              <a:rPr lang="en-AU" dirty="0"/>
              <a:t>Patient Merge (2)</a:t>
            </a:r>
          </a:p>
        </p:txBody>
      </p:sp>
      <p:sp>
        <p:nvSpPr>
          <p:cNvPr id="3" name="Text Placeholder 2">
            <a:extLst>
              <a:ext uri="{FF2B5EF4-FFF2-40B4-BE49-F238E27FC236}">
                <a16:creationId xmlns:a16="http://schemas.microsoft.com/office/drawing/2014/main" id="{0E394668-EBCB-4242-8EF5-200EA0BCAF8F}"/>
              </a:ext>
            </a:extLst>
          </p:cNvPr>
          <p:cNvSpPr>
            <a:spLocks noGrp="1"/>
          </p:cNvSpPr>
          <p:nvPr>
            <p:ph type="body" sz="quarter" idx="10"/>
          </p:nvPr>
        </p:nvSpPr>
        <p:spPr>
          <a:xfrm>
            <a:off x="838199" y="1997236"/>
            <a:ext cx="10515601" cy="4225143"/>
          </a:xfrm>
        </p:spPr>
        <p:txBody>
          <a:bodyPr/>
          <a:lstStyle/>
          <a:p>
            <a:pPr marL="0" indent="0">
              <a:buNone/>
            </a:pPr>
            <a:r>
              <a:rPr lang="en-US" b="1" dirty="0"/>
              <a:t>Note:</a:t>
            </a:r>
            <a:r>
              <a:rPr lang="en-US" dirty="0"/>
              <a:t> We are seeking input from the implementer community on what effect linking/merging/unlinking should have on other functionality such as the GET operation, searching, reverse includes, etc.;</a:t>
            </a:r>
            <a:br>
              <a:rPr lang="en-US" dirty="0"/>
            </a:br>
            <a:br>
              <a:rPr lang="en-US" dirty="0"/>
            </a:br>
            <a:r>
              <a:rPr lang="en-US" dirty="0"/>
              <a:t>How should an unlink behavior be done?</a:t>
            </a:r>
            <a:br>
              <a:rPr lang="en-US" dirty="0"/>
            </a:br>
            <a:r>
              <a:rPr lang="en-US" dirty="0"/>
              <a:t>How will the patient compartment interact with the merge?</a:t>
            </a:r>
            <a:br>
              <a:rPr lang="en-US" dirty="0"/>
            </a:br>
            <a:endParaRPr lang="en-US" dirty="0"/>
          </a:p>
          <a:p>
            <a:pPr marL="0" indent="0">
              <a:buNone/>
            </a:pPr>
            <a:r>
              <a:rPr lang="en-US" dirty="0"/>
              <a:t>This functionality and related behaviors is subject to ongoing experimentation and implementation testing, with a definition to be proposed in a future version of this specification.</a:t>
            </a:r>
            <a:endParaRPr lang="en-AU" dirty="0"/>
          </a:p>
        </p:txBody>
      </p:sp>
    </p:spTree>
    <p:extLst>
      <p:ext uri="{BB962C8B-B14F-4D97-AF65-F5344CB8AC3E}">
        <p14:creationId xmlns:p14="http://schemas.microsoft.com/office/powerpoint/2010/main" val="4270184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A7CE-2C04-48F3-90F4-24006FE36237}"/>
              </a:ext>
            </a:extLst>
          </p:cNvPr>
          <p:cNvSpPr>
            <a:spLocks noGrp="1"/>
          </p:cNvSpPr>
          <p:nvPr>
            <p:ph type="title"/>
          </p:nvPr>
        </p:nvSpPr>
        <p:spPr/>
        <p:txBody>
          <a:bodyPr/>
          <a:lstStyle/>
          <a:p>
            <a:r>
              <a:rPr lang="en-AU" dirty="0"/>
              <a:t>Doing a Patient Merge</a:t>
            </a:r>
          </a:p>
        </p:txBody>
      </p:sp>
      <p:sp>
        <p:nvSpPr>
          <p:cNvPr id="3" name="Text Placeholder 2">
            <a:extLst>
              <a:ext uri="{FF2B5EF4-FFF2-40B4-BE49-F238E27FC236}">
                <a16:creationId xmlns:a16="http://schemas.microsoft.com/office/drawing/2014/main" id="{0A2FC7AA-0A15-49F5-9DA3-26D9D8999615}"/>
              </a:ext>
            </a:extLst>
          </p:cNvPr>
          <p:cNvSpPr>
            <a:spLocks noGrp="1"/>
          </p:cNvSpPr>
          <p:nvPr>
            <p:ph type="body" sz="quarter" idx="10"/>
          </p:nvPr>
        </p:nvSpPr>
        <p:spPr>
          <a:xfrm>
            <a:off x="838199" y="1997236"/>
            <a:ext cx="10515601" cy="4225143"/>
          </a:xfrm>
        </p:spPr>
        <p:txBody>
          <a:bodyPr/>
          <a:lstStyle/>
          <a:p>
            <a:r>
              <a:rPr lang="en-AU" dirty="0"/>
              <a:t>Perform a patient Merge:</a:t>
            </a:r>
          </a:p>
          <a:p>
            <a:pPr lvl="1"/>
            <a:r>
              <a:rPr lang="en-AU" dirty="0"/>
              <a:t>Update Patient B to say replaced by Patient A</a:t>
            </a:r>
          </a:p>
          <a:p>
            <a:pPr lvl="1"/>
            <a:r>
              <a:rPr lang="en-AU" dirty="0"/>
              <a:t>Update Patient A to say replaces Patient B</a:t>
            </a:r>
          </a:p>
          <a:p>
            <a:pPr lvl="1"/>
            <a:r>
              <a:rPr lang="en-AU" dirty="0"/>
              <a:t>Find all resources for Patient B and fix to say Patient A</a:t>
            </a:r>
          </a:p>
          <a:p>
            <a:r>
              <a:rPr lang="en-AU" dirty="0"/>
              <a:t>Problems:</a:t>
            </a:r>
          </a:p>
          <a:p>
            <a:pPr lvl="1"/>
            <a:r>
              <a:rPr lang="en-AU" dirty="0"/>
              <a:t>Probably don’t have rights to all resources for Patient B</a:t>
            </a:r>
          </a:p>
          <a:p>
            <a:pPr lvl="1"/>
            <a:r>
              <a:rPr lang="en-AU" dirty="0"/>
              <a:t>Probably not all records associated with Patient B are on the API</a:t>
            </a:r>
          </a:p>
          <a:p>
            <a:pPr lvl="1"/>
            <a:r>
              <a:rPr lang="en-AU" dirty="0"/>
              <a:t>Transaction safety</a:t>
            </a:r>
          </a:p>
          <a:p>
            <a:pPr lvl="1"/>
            <a:r>
              <a:rPr lang="en-AU" dirty="0"/>
              <a:t>Almost certainly a workflow: propose a merge, review, confirm it</a:t>
            </a:r>
          </a:p>
        </p:txBody>
      </p:sp>
    </p:spTree>
    <p:extLst>
      <p:ext uri="{BB962C8B-B14F-4D97-AF65-F5344CB8AC3E}">
        <p14:creationId xmlns:p14="http://schemas.microsoft.com/office/powerpoint/2010/main" val="3907569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B5DC-ACB0-4E49-9DD6-7290CD9178FD}"/>
              </a:ext>
            </a:extLst>
          </p:cNvPr>
          <p:cNvSpPr>
            <a:spLocks noGrp="1"/>
          </p:cNvSpPr>
          <p:nvPr>
            <p:ph type="title"/>
          </p:nvPr>
        </p:nvSpPr>
        <p:spPr/>
        <p:txBody>
          <a:bodyPr/>
          <a:lstStyle/>
          <a:p>
            <a:r>
              <a:rPr lang="en-AU" dirty="0"/>
              <a:t>Patient Merge Operation</a:t>
            </a:r>
          </a:p>
        </p:txBody>
      </p:sp>
      <p:sp>
        <p:nvSpPr>
          <p:cNvPr id="3" name="Text Placeholder 2">
            <a:extLst>
              <a:ext uri="{FF2B5EF4-FFF2-40B4-BE49-F238E27FC236}">
                <a16:creationId xmlns:a16="http://schemas.microsoft.com/office/drawing/2014/main" id="{D119E4AF-1317-4C22-AE99-58C26F5E04CE}"/>
              </a:ext>
            </a:extLst>
          </p:cNvPr>
          <p:cNvSpPr>
            <a:spLocks noGrp="1"/>
          </p:cNvSpPr>
          <p:nvPr>
            <p:ph type="body" sz="quarter" idx="10"/>
          </p:nvPr>
        </p:nvSpPr>
        <p:spPr>
          <a:xfrm>
            <a:off x="838199" y="1997236"/>
            <a:ext cx="10515600" cy="4225143"/>
          </a:xfrm>
        </p:spPr>
        <p:txBody>
          <a:bodyPr/>
          <a:lstStyle/>
          <a:p>
            <a:r>
              <a:rPr lang="en-AU" dirty="0"/>
              <a:t>Patient/$</a:t>
            </a:r>
            <a:r>
              <a:rPr lang="en-AU" dirty="0" err="1"/>
              <a:t>merge?from</a:t>
            </a:r>
            <a:r>
              <a:rPr lang="en-AU" dirty="0"/>
              <a:t>=[id]&amp;to=[id]</a:t>
            </a:r>
          </a:p>
          <a:p>
            <a:pPr lvl="1"/>
            <a:r>
              <a:rPr lang="en-US" dirty="0"/>
              <a:t>This will copy data from the 2nd patient record into the 1st, and move referenced content from the 2nd patient to reference the 1st.</a:t>
            </a:r>
          </a:p>
          <a:p>
            <a:endParaRPr lang="en-AU" dirty="0"/>
          </a:p>
          <a:p>
            <a:r>
              <a:rPr lang="en-AU" dirty="0"/>
              <a:t>What other parameters are needed? </a:t>
            </a:r>
          </a:p>
          <a:p>
            <a:r>
              <a:rPr lang="en-AU" dirty="0"/>
              <a:t>Do we want to merge sub groupers (e.g. Encounters) as well?</a:t>
            </a:r>
          </a:p>
          <a:p>
            <a:endParaRPr lang="en-AU" dirty="0"/>
          </a:p>
          <a:p>
            <a:r>
              <a:rPr lang="en-AU" dirty="0"/>
              <a:t>Is it even needed? (yes!)</a:t>
            </a:r>
          </a:p>
          <a:p>
            <a:r>
              <a:rPr lang="en-AU" dirty="0"/>
              <a:t>What about unmerge? (no: create all new records from scratch)</a:t>
            </a:r>
          </a:p>
        </p:txBody>
      </p:sp>
    </p:spTree>
    <p:extLst>
      <p:ext uri="{BB962C8B-B14F-4D97-AF65-F5344CB8AC3E}">
        <p14:creationId xmlns:p14="http://schemas.microsoft.com/office/powerpoint/2010/main" val="1097269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947B-AEC5-4071-8AF5-C0CA016BDBE9}"/>
              </a:ext>
            </a:extLst>
          </p:cNvPr>
          <p:cNvSpPr>
            <a:spLocks noGrp="1"/>
          </p:cNvSpPr>
          <p:nvPr>
            <p:ph type="title"/>
          </p:nvPr>
        </p:nvSpPr>
        <p:spPr/>
        <p:txBody>
          <a:bodyPr/>
          <a:lstStyle/>
          <a:p>
            <a:r>
              <a:rPr lang="en-AU" dirty="0"/>
              <a:t>After a Patient Merge</a:t>
            </a:r>
          </a:p>
        </p:txBody>
      </p:sp>
      <p:sp>
        <p:nvSpPr>
          <p:cNvPr id="3" name="Text Placeholder 2">
            <a:extLst>
              <a:ext uri="{FF2B5EF4-FFF2-40B4-BE49-F238E27FC236}">
                <a16:creationId xmlns:a16="http://schemas.microsoft.com/office/drawing/2014/main" id="{EDE56F40-BEC1-45C9-A046-D2E7FCC4622A}"/>
              </a:ext>
            </a:extLst>
          </p:cNvPr>
          <p:cNvSpPr>
            <a:spLocks noGrp="1"/>
          </p:cNvSpPr>
          <p:nvPr>
            <p:ph type="body" sz="quarter" idx="10"/>
          </p:nvPr>
        </p:nvSpPr>
        <p:spPr>
          <a:xfrm>
            <a:off x="838199" y="1997236"/>
            <a:ext cx="10515600" cy="4225143"/>
          </a:xfrm>
        </p:spPr>
        <p:txBody>
          <a:bodyPr/>
          <a:lstStyle/>
          <a:p>
            <a:r>
              <a:rPr lang="en-AU" dirty="0"/>
              <a:t>What does reading the patient return?</a:t>
            </a:r>
            <a:br>
              <a:rPr lang="en-AU" dirty="0"/>
            </a:br>
            <a:br>
              <a:rPr lang="en-AU" dirty="0"/>
            </a:br>
            <a:r>
              <a:rPr lang="en-AU" dirty="0"/>
              <a:t>Get [base]/Patient/B</a:t>
            </a:r>
          </a:p>
          <a:p>
            <a:endParaRPr lang="en-AU" dirty="0"/>
          </a:p>
          <a:p>
            <a:r>
              <a:rPr lang="en-AU" dirty="0"/>
              <a:t>200 + record for Patient B </a:t>
            </a:r>
            <a:r>
              <a:rPr lang="en-AU"/>
              <a:t>that refers </a:t>
            </a:r>
            <a:r>
              <a:rPr lang="en-AU" dirty="0"/>
              <a:t>to Patient A</a:t>
            </a:r>
          </a:p>
          <a:p>
            <a:r>
              <a:rPr lang="en-AU" dirty="0"/>
              <a:t>304 + redirect to Patient A, then return Patient A</a:t>
            </a:r>
          </a:p>
          <a:p>
            <a:endParaRPr lang="en-AU" dirty="0"/>
          </a:p>
          <a:p>
            <a:r>
              <a:rPr lang="en-AU" dirty="0"/>
              <a:t>Both are potentially unsafe. Both are implemented today</a:t>
            </a:r>
          </a:p>
        </p:txBody>
      </p:sp>
    </p:spTree>
    <p:extLst>
      <p:ext uri="{BB962C8B-B14F-4D97-AF65-F5344CB8AC3E}">
        <p14:creationId xmlns:p14="http://schemas.microsoft.com/office/powerpoint/2010/main" val="408448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947B-AEC5-4071-8AF5-C0CA016BDBE9}"/>
              </a:ext>
            </a:extLst>
          </p:cNvPr>
          <p:cNvSpPr>
            <a:spLocks noGrp="1"/>
          </p:cNvSpPr>
          <p:nvPr>
            <p:ph type="title"/>
          </p:nvPr>
        </p:nvSpPr>
        <p:spPr/>
        <p:txBody>
          <a:bodyPr/>
          <a:lstStyle/>
          <a:p>
            <a:r>
              <a:rPr lang="en-AU" dirty="0"/>
              <a:t>After a Patient Merge</a:t>
            </a:r>
          </a:p>
        </p:txBody>
      </p:sp>
      <p:sp>
        <p:nvSpPr>
          <p:cNvPr id="3" name="Text Placeholder 2">
            <a:extLst>
              <a:ext uri="{FF2B5EF4-FFF2-40B4-BE49-F238E27FC236}">
                <a16:creationId xmlns:a16="http://schemas.microsoft.com/office/drawing/2014/main" id="{EDE56F40-BEC1-45C9-A046-D2E7FCC4622A}"/>
              </a:ext>
            </a:extLst>
          </p:cNvPr>
          <p:cNvSpPr>
            <a:spLocks noGrp="1"/>
          </p:cNvSpPr>
          <p:nvPr>
            <p:ph type="body" sz="quarter" idx="10"/>
          </p:nvPr>
        </p:nvSpPr>
        <p:spPr>
          <a:xfrm>
            <a:off x="838199" y="1997236"/>
            <a:ext cx="10515600" cy="4225143"/>
          </a:xfrm>
        </p:spPr>
        <p:txBody>
          <a:bodyPr/>
          <a:lstStyle/>
          <a:p>
            <a:r>
              <a:rPr lang="en-AU" dirty="0"/>
              <a:t>What does referring to the patient mean?</a:t>
            </a:r>
            <a:br>
              <a:rPr lang="en-AU" dirty="0"/>
            </a:br>
            <a:br>
              <a:rPr lang="en-AU" dirty="0"/>
            </a:br>
            <a:r>
              <a:rPr lang="en-AU" dirty="0"/>
              <a:t>Get [base]/</a:t>
            </a:r>
            <a:r>
              <a:rPr lang="en-AU" dirty="0" err="1"/>
              <a:t>Observation?subject:Patient</a:t>
            </a:r>
            <a:r>
              <a:rPr lang="en-AU" dirty="0"/>
              <a:t>=B</a:t>
            </a:r>
          </a:p>
          <a:p>
            <a:endParaRPr lang="en-AU" dirty="0"/>
          </a:p>
          <a:p>
            <a:r>
              <a:rPr lang="en-AU" dirty="0"/>
              <a:t>No records (+ </a:t>
            </a:r>
            <a:r>
              <a:rPr lang="en-AU" dirty="0" err="1"/>
              <a:t>OperationOutcome</a:t>
            </a:r>
            <a:r>
              <a:rPr lang="en-AU" dirty="0"/>
              <a:t>?)</a:t>
            </a:r>
          </a:p>
          <a:p>
            <a:r>
              <a:rPr lang="en-AU" dirty="0"/>
              <a:t>Records for Patient A</a:t>
            </a:r>
          </a:p>
          <a:p>
            <a:endParaRPr lang="en-AU" dirty="0"/>
          </a:p>
          <a:p>
            <a:r>
              <a:rPr lang="en-AU" dirty="0"/>
              <a:t>Both are unsafe. Both are implemented today. </a:t>
            </a:r>
          </a:p>
          <a:p>
            <a:r>
              <a:rPr lang="en-AU" dirty="0"/>
              <a:t>See </a:t>
            </a:r>
            <a:r>
              <a:rPr lang="en-AU" dirty="0">
                <a:hlinkClick r:id="rId2"/>
              </a:rPr>
              <a:t>http://www.healthintersections.com.au/?p=2950</a:t>
            </a:r>
            <a:endParaRPr lang="en-AU" dirty="0"/>
          </a:p>
        </p:txBody>
      </p:sp>
    </p:spTree>
    <p:extLst>
      <p:ext uri="{BB962C8B-B14F-4D97-AF65-F5344CB8AC3E}">
        <p14:creationId xmlns:p14="http://schemas.microsoft.com/office/powerpoint/2010/main" val="2423451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8448-2E07-47EE-B33F-B2613C88FAF6}"/>
              </a:ext>
            </a:extLst>
          </p:cNvPr>
          <p:cNvSpPr>
            <a:spLocks noGrp="1"/>
          </p:cNvSpPr>
          <p:nvPr>
            <p:ph type="title"/>
          </p:nvPr>
        </p:nvSpPr>
        <p:spPr/>
        <p:txBody>
          <a:bodyPr/>
          <a:lstStyle/>
          <a:p>
            <a:r>
              <a:rPr lang="en-AU" dirty="0"/>
              <a:t>Where to now…?</a:t>
            </a:r>
          </a:p>
        </p:txBody>
      </p:sp>
      <p:sp>
        <p:nvSpPr>
          <p:cNvPr id="3" name="Text Placeholder 2">
            <a:extLst>
              <a:ext uri="{FF2B5EF4-FFF2-40B4-BE49-F238E27FC236}">
                <a16:creationId xmlns:a16="http://schemas.microsoft.com/office/drawing/2014/main" id="{6F44E729-EB72-498F-9EDD-517D0E02CFE1}"/>
              </a:ext>
            </a:extLst>
          </p:cNvPr>
          <p:cNvSpPr>
            <a:spLocks noGrp="1"/>
          </p:cNvSpPr>
          <p:nvPr>
            <p:ph type="body" sz="quarter" idx="10"/>
          </p:nvPr>
        </p:nvSpPr>
        <p:spPr>
          <a:xfrm>
            <a:off x="838199" y="1997236"/>
            <a:ext cx="10515601" cy="4225143"/>
          </a:xfrm>
        </p:spPr>
        <p:txBody>
          <a:bodyPr/>
          <a:lstStyle/>
          <a:p>
            <a:r>
              <a:rPr lang="en-AU" dirty="0"/>
              <a:t>Ongoing work by Patient Administration</a:t>
            </a:r>
            <a:br>
              <a:rPr lang="en-AU" dirty="0"/>
            </a:br>
            <a:r>
              <a:rPr lang="en-AU" dirty="0">
                <a:hlinkClick r:id="rId2"/>
              </a:rPr>
              <a:t>https://confluence.hl7.org/display/PA/Existing+Behaviours</a:t>
            </a:r>
            <a:endParaRPr lang="en-AU" dirty="0"/>
          </a:p>
          <a:p>
            <a:endParaRPr lang="en-AU" dirty="0"/>
          </a:p>
          <a:p>
            <a:r>
              <a:rPr lang="en-AU" dirty="0"/>
              <a:t>Is anyone interested in a </a:t>
            </a:r>
            <a:r>
              <a:rPr lang="en-AU" dirty="0" err="1"/>
              <a:t>connectathon</a:t>
            </a:r>
            <a:r>
              <a:rPr lang="en-AU" dirty="0"/>
              <a:t> track?</a:t>
            </a:r>
          </a:p>
        </p:txBody>
      </p:sp>
    </p:spTree>
    <p:extLst>
      <p:ext uri="{BB962C8B-B14F-4D97-AF65-F5344CB8AC3E}">
        <p14:creationId xmlns:p14="http://schemas.microsoft.com/office/powerpoint/2010/main" val="328184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AA7985-77C6-432D-A61C-F39F1A480FE9}"/>
              </a:ext>
            </a:extLst>
          </p:cNvPr>
          <p:cNvSpPr>
            <a:spLocks noGrp="1"/>
          </p:cNvSpPr>
          <p:nvPr>
            <p:ph type="title"/>
          </p:nvPr>
        </p:nvSpPr>
        <p:spPr/>
        <p:txBody>
          <a:bodyPr/>
          <a:lstStyle/>
          <a:p>
            <a:r>
              <a:rPr lang="en-AU" dirty="0"/>
              <a:t>The Fundamental Problem</a:t>
            </a:r>
          </a:p>
        </p:txBody>
      </p:sp>
      <p:sp>
        <p:nvSpPr>
          <p:cNvPr id="6" name="Text Placeholder 5">
            <a:extLst>
              <a:ext uri="{FF2B5EF4-FFF2-40B4-BE49-F238E27FC236}">
                <a16:creationId xmlns:a16="http://schemas.microsoft.com/office/drawing/2014/main" id="{E685E623-AE18-44C4-8327-4B5CE53603E6}"/>
              </a:ext>
            </a:extLst>
          </p:cNvPr>
          <p:cNvSpPr>
            <a:spLocks noGrp="1"/>
          </p:cNvSpPr>
          <p:nvPr>
            <p:ph type="body" sz="quarter" idx="10"/>
          </p:nvPr>
        </p:nvSpPr>
        <p:spPr>
          <a:xfrm>
            <a:off x="838199" y="1997236"/>
            <a:ext cx="10515601" cy="4225143"/>
          </a:xfrm>
        </p:spPr>
        <p:txBody>
          <a:bodyPr/>
          <a:lstStyle/>
          <a:p>
            <a:r>
              <a:rPr lang="en-AU" dirty="0"/>
              <a:t>In all clinical institutions, clerical staff create duplicate records for patients</a:t>
            </a:r>
          </a:p>
          <a:p>
            <a:pPr lvl="1"/>
            <a:r>
              <a:rPr lang="en-AU" dirty="0"/>
              <a:t>Rate varies from 1% -&gt; 20% (</a:t>
            </a:r>
            <a:r>
              <a:rPr lang="en-AU" dirty="0">
                <a:hlinkClick r:id="rId2"/>
              </a:rPr>
              <a:t>link</a:t>
            </a:r>
            <a:r>
              <a:rPr lang="en-AU" dirty="0"/>
              <a:t>, </a:t>
            </a:r>
            <a:r>
              <a:rPr lang="en-AU" dirty="0">
                <a:hlinkClick r:id="rId3"/>
              </a:rPr>
              <a:t>link</a:t>
            </a:r>
            <a:r>
              <a:rPr lang="en-AU" dirty="0"/>
              <a:t>)</a:t>
            </a:r>
          </a:p>
          <a:p>
            <a:pPr lvl="2"/>
            <a:r>
              <a:rPr lang="en-AU" dirty="0"/>
              <a:t>Depends on culture, processes, patient-mix</a:t>
            </a:r>
          </a:p>
          <a:p>
            <a:pPr lvl="1"/>
            <a:r>
              <a:rPr lang="en-AU" dirty="0"/>
              <a:t>Cost = $2k / inpatient (</a:t>
            </a:r>
            <a:r>
              <a:rPr lang="en-AU" dirty="0">
                <a:hlinkClick r:id="rId4"/>
              </a:rPr>
              <a:t>link</a:t>
            </a:r>
            <a:r>
              <a:rPr lang="en-AU" dirty="0"/>
              <a:t>)</a:t>
            </a:r>
          </a:p>
          <a:p>
            <a:pPr lvl="1"/>
            <a:r>
              <a:rPr lang="en-AU" dirty="0"/>
              <a:t>ONC Target: 0.5% (</a:t>
            </a:r>
            <a:r>
              <a:rPr lang="en-AU" dirty="0">
                <a:hlinkClick r:id="rId3"/>
              </a:rPr>
              <a:t>link</a:t>
            </a:r>
            <a:r>
              <a:rPr lang="en-AU" dirty="0"/>
              <a:t>)</a:t>
            </a:r>
          </a:p>
          <a:p>
            <a:r>
              <a:rPr lang="en-AU" dirty="0"/>
              <a:t>Specialist and Clinical staff find and fix duplicates</a:t>
            </a:r>
          </a:p>
          <a:p>
            <a:pPr lvl="1"/>
            <a:r>
              <a:rPr lang="en-AU" dirty="0"/>
              <a:t>Fixing duplicates itself has an error rate – 5%? </a:t>
            </a:r>
          </a:p>
          <a:p>
            <a:r>
              <a:rPr lang="en-AU" dirty="0"/>
              <a:t>Related problem: Encounters etc in the wrong patient record</a:t>
            </a:r>
          </a:p>
          <a:p>
            <a:endParaRPr lang="en-AU" dirty="0"/>
          </a:p>
          <a:p>
            <a:endParaRPr lang="en-AU" dirty="0"/>
          </a:p>
        </p:txBody>
      </p:sp>
    </p:spTree>
    <p:extLst>
      <p:ext uri="{BB962C8B-B14F-4D97-AF65-F5344CB8AC3E}">
        <p14:creationId xmlns:p14="http://schemas.microsoft.com/office/powerpoint/2010/main" val="220933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4B3DF-F059-4F9B-997E-506E45AFAA3A}"/>
              </a:ext>
            </a:extLst>
          </p:cNvPr>
          <p:cNvSpPr>
            <a:spLocks noGrp="1"/>
          </p:cNvSpPr>
          <p:nvPr>
            <p:ph type="title"/>
          </p:nvPr>
        </p:nvSpPr>
        <p:spPr/>
        <p:txBody>
          <a:bodyPr/>
          <a:lstStyle/>
          <a:p>
            <a:r>
              <a:rPr lang="en-AU" dirty="0"/>
              <a:t>Merge vs Link</a:t>
            </a:r>
          </a:p>
        </p:txBody>
      </p:sp>
      <p:sp>
        <p:nvSpPr>
          <p:cNvPr id="3" name="Text Placeholder 2">
            <a:extLst>
              <a:ext uri="{FF2B5EF4-FFF2-40B4-BE49-F238E27FC236}">
                <a16:creationId xmlns:a16="http://schemas.microsoft.com/office/drawing/2014/main" id="{3A247D51-4B55-4128-906A-957280698E08}"/>
              </a:ext>
            </a:extLst>
          </p:cNvPr>
          <p:cNvSpPr>
            <a:spLocks noGrp="1"/>
          </p:cNvSpPr>
          <p:nvPr>
            <p:ph type="body" sz="quarter" idx="10"/>
          </p:nvPr>
        </p:nvSpPr>
        <p:spPr>
          <a:xfrm>
            <a:off x="838199" y="1997236"/>
            <a:ext cx="10515601" cy="4225143"/>
          </a:xfrm>
        </p:spPr>
        <p:txBody>
          <a:bodyPr/>
          <a:lstStyle/>
          <a:p>
            <a:r>
              <a:rPr lang="en-AU" dirty="0"/>
              <a:t>Link Patient Records </a:t>
            </a:r>
          </a:p>
          <a:p>
            <a:pPr lvl="1"/>
            <a:r>
              <a:rPr lang="en-AU" dirty="0"/>
              <a:t>Mark duplicate in both records </a:t>
            </a:r>
          </a:p>
          <a:p>
            <a:pPr lvl="1"/>
            <a:r>
              <a:rPr lang="en-AU" dirty="0"/>
              <a:t>Display hints in UI when dealing with either patient</a:t>
            </a:r>
          </a:p>
          <a:p>
            <a:pPr lvl="1"/>
            <a:r>
              <a:rPr lang="en-AU" dirty="0"/>
              <a:t>Also useful in federated record systems</a:t>
            </a:r>
          </a:p>
          <a:p>
            <a:r>
              <a:rPr lang="en-AU" dirty="0"/>
              <a:t>Merge Patient records</a:t>
            </a:r>
          </a:p>
          <a:p>
            <a:pPr lvl="1"/>
            <a:r>
              <a:rPr lang="en-AU" dirty="0"/>
              <a:t>Move all information from one record to the master </a:t>
            </a:r>
          </a:p>
          <a:p>
            <a:pPr lvl="1"/>
            <a:r>
              <a:rPr lang="en-AU" dirty="0"/>
              <a:t>May leave the old record as an ref to the master (should not be used)</a:t>
            </a:r>
          </a:p>
          <a:p>
            <a:pPr lvl="1"/>
            <a:endParaRPr lang="en-AU" dirty="0"/>
          </a:p>
          <a:p>
            <a:r>
              <a:rPr lang="en-AU" dirty="0"/>
              <a:t>Hotly contested which is better and safer (institution may have a mix)</a:t>
            </a:r>
          </a:p>
          <a:p>
            <a:endParaRPr lang="en-AU" dirty="0"/>
          </a:p>
          <a:p>
            <a:endParaRPr lang="en-AU" dirty="0"/>
          </a:p>
        </p:txBody>
      </p:sp>
    </p:spTree>
    <p:extLst>
      <p:ext uri="{BB962C8B-B14F-4D97-AF65-F5344CB8AC3E}">
        <p14:creationId xmlns:p14="http://schemas.microsoft.com/office/powerpoint/2010/main" val="2478020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E8360-384E-4363-9854-687FEEEB9680}"/>
              </a:ext>
            </a:extLst>
          </p:cNvPr>
          <p:cNvSpPr>
            <a:spLocks noGrp="1"/>
          </p:cNvSpPr>
          <p:nvPr>
            <p:ph type="title"/>
          </p:nvPr>
        </p:nvSpPr>
        <p:spPr/>
        <p:txBody>
          <a:bodyPr/>
          <a:lstStyle/>
          <a:p>
            <a:r>
              <a:rPr lang="en-AU" dirty="0"/>
              <a:t>HL7 v2 Events</a:t>
            </a:r>
          </a:p>
        </p:txBody>
      </p:sp>
      <p:sp>
        <p:nvSpPr>
          <p:cNvPr id="3" name="Text Placeholder 2">
            <a:extLst>
              <a:ext uri="{FF2B5EF4-FFF2-40B4-BE49-F238E27FC236}">
                <a16:creationId xmlns:a16="http://schemas.microsoft.com/office/drawing/2014/main" id="{8A83CF50-6D51-4458-98C3-3AB94B0D2517}"/>
              </a:ext>
            </a:extLst>
          </p:cNvPr>
          <p:cNvSpPr>
            <a:spLocks noGrp="1"/>
          </p:cNvSpPr>
          <p:nvPr>
            <p:ph type="body" sz="quarter" idx="10"/>
          </p:nvPr>
        </p:nvSpPr>
        <p:spPr>
          <a:xfrm>
            <a:off x="838199" y="1997236"/>
            <a:ext cx="10515601" cy="3950557"/>
          </a:xfrm>
        </p:spPr>
        <p:txBody>
          <a:bodyPr numCol="2"/>
          <a:lstStyle/>
          <a:p>
            <a:r>
              <a:rPr lang="en-AU" sz="2000" i="1" dirty="0">
                <a:solidFill>
                  <a:schemeClr val="bg1">
                    <a:lumMod val="65000"/>
                  </a:schemeClr>
                </a:solidFill>
              </a:rPr>
              <a:t>A18	Merge patient information</a:t>
            </a:r>
          </a:p>
          <a:p>
            <a:r>
              <a:rPr lang="en-AU" sz="2000" dirty="0"/>
              <a:t>A24	Link patient information</a:t>
            </a:r>
          </a:p>
          <a:p>
            <a:r>
              <a:rPr lang="en-AU" sz="2000" i="1" dirty="0">
                <a:solidFill>
                  <a:schemeClr val="bg1">
                    <a:lumMod val="65000"/>
                  </a:schemeClr>
                </a:solidFill>
              </a:rPr>
              <a:t>A30	Merge person information</a:t>
            </a:r>
          </a:p>
          <a:p>
            <a:r>
              <a:rPr lang="en-AU" sz="2000" i="1" dirty="0">
                <a:solidFill>
                  <a:schemeClr val="bg1">
                    <a:lumMod val="65000"/>
                  </a:schemeClr>
                </a:solidFill>
              </a:rPr>
              <a:t>A34	Merge patient information - patient ID</a:t>
            </a:r>
          </a:p>
          <a:p>
            <a:r>
              <a:rPr lang="en-AU" sz="2000" i="1" dirty="0">
                <a:solidFill>
                  <a:schemeClr val="bg1">
                    <a:lumMod val="65000"/>
                  </a:schemeClr>
                </a:solidFill>
              </a:rPr>
              <a:t>A35	Merge patient information - account </a:t>
            </a:r>
            <a:br>
              <a:rPr lang="en-AU" sz="2000" i="1" dirty="0">
                <a:solidFill>
                  <a:schemeClr val="bg1">
                    <a:lumMod val="65000"/>
                  </a:schemeClr>
                </a:solidFill>
              </a:rPr>
            </a:br>
            <a:r>
              <a:rPr lang="en-AU" sz="2000" i="1" dirty="0">
                <a:solidFill>
                  <a:schemeClr val="bg1">
                    <a:lumMod val="65000"/>
                  </a:schemeClr>
                </a:solidFill>
              </a:rPr>
              <a:t>only</a:t>
            </a:r>
          </a:p>
          <a:p>
            <a:r>
              <a:rPr lang="en-AU" sz="2000" i="1" dirty="0">
                <a:solidFill>
                  <a:schemeClr val="bg1">
                    <a:lumMod val="65000"/>
                  </a:schemeClr>
                </a:solidFill>
              </a:rPr>
              <a:t>A36	Merge patient information - patient ID and account number</a:t>
            </a:r>
          </a:p>
          <a:p>
            <a:r>
              <a:rPr lang="en-AU" sz="2000" dirty="0"/>
              <a:t>A37	Unlink patient information</a:t>
            </a:r>
          </a:p>
          <a:p>
            <a:endParaRPr lang="en-AU" sz="2000" dirty="0"/>
          </a:p>
          <a:p>
            <a:endParaRPr lang="en-AU" sz="2000" dirty="0"/>
          </a:p>
          <a:p>
            <a:r>
              <a:rPr lang="en-AU" sz="2000" dirty="0"/>
              <a:t>A39	Merge person - patient ID</a:t>
            </a:r>
          </a:p>
          <a:p>
            <a:r>
              <a:rPr lang="en-AU" sz="2000" dirty="0"/>
              <a:t>A40	Merge patient - patient identifier list</a:t>
            </a:r>
          </a:p>
          <a:p>
            <a:r>
              <a:rPr lang="en-AU" sz="2000" dirty="0"/>
              <a:t>A41	Merge account - patient account num</a:t>
            </a:r>
          </a:p>
          <a:p>
            <a:r>
              <a:rPr lang="en-AU" sz="2000" dirty="0"/>
              <a:t>A42	Merge visit - visit number</a:t>
            </a:r>
          </a:p>
          <a:p>
            <a:r>
              <a:rPr lang="en-AU" sz="2000" dirty="0"/>
              <a:t>A43	Move patient information - patient identifier list</a:t>
            </a:r>
          </a:p>
          <a:p>
            <a:r>
              <a:rPr lang="en-AU" sz="2000" dirty="0"/>
              <a:t>A44	Move account information - patient account number</a:t>
            </a:r>
          </a:p>
          <a:p>
            <a:r>
              <a:rPr lang="en-AU" sz="2000" dirty="0"/>
              <a:t>A45	Move visit information - visit number</a:t>
            </a:r>
          </a:p>
          <a:p>
            <a:endParaRPr lang="en-AU" sz="2000" dirty="0"/>
          </a:p>
        </p:txBody>
      </p:sp>
    </p:spTree>
    <p:extLst>
      <p:ext uri="{BB962C8B-B14F-4D97-AF65-F5344CB8AC3E}">
        <p14:creationId xmlns:p14="http://schemas.microsoft.com/office/powerpoint/2010/main" val="942468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1AFBB-A505-4379-A411-27002ED24F3D}"/>
              </a:ext>
            </a:extLst>
          </p:cNvPr>
          <p:cNvSpPr>
            <a:spLocks noGrp="1"/>
          </p:cNvSpPr>
          <p:nvPr>
            <p:ph type="title"/>
          </p:nvPr>
        </p:nvSpPr>
        <p:spPr/>
        <p:txBody>
          <a:bodyPr/>
          <a:lstStyle/>
          <a:p>
            <a:r>
              <a:rPr lang="en-AU" dirty="0"/>
              <a:t>Patient Resource</a:t>
            </a:r>
          </a:p>
        </p:txBody>
      </p:sp>
      <p:pic>
        <p:nvPicPr>
          <p:cNvPr id="5" name="Picture 4">
            <a:extLst>
              <a:ext uri="{FF2B5EF4-FFF2-40B4-BE49-F238E27FC236}">
                <a16:creationId xmlns:a16="http://schemas.microsoft.com/office/drawing/2014/main" id="{C0A1F4AA-F3EC-4372-819D-BA51A7AF3E45}"/>
              </a:ext>
            </a:extLst>
          </p:cNvPr>
          <p:cNvPicPr>
            <a:picLocks noChangeAspect="1"/>
          </p:cNvPicPr>
          <p:nvPr/>
        </p:nvPicPr>
        <p:blipFill>
          <a:blip r:embed="rId2"/>
          <a:stretch>
            <a:fillRect/>
          </a:stretch>
        </p:blipFill>
        <p:spPr>
          <a:xfrm>
            <a:off x="612363" y="2339330"/>
            <a:ext cx="11195142" cy="1631681"/>
          </a:xfrm>
          <a:prstGeom prst="rect">
            <a:avLst/>
          </a:prstGeom>
        </p:spPr>
      </p:pic>
    </p:spTree>
    <p:extLst>
      <p:ext uri="{BB962C8B-B14F-4D97-AF65-F5344CB8AC3E}">
        <p14:creationId xmlns:p14="http://schemas.microsoft.com/office/powerpoint/2010/main" val="229549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7DA43-0392-4571-8395-B4EE46B57BBB}"/>
              </a:ext>
            </a:extLst>
          </p:cNvPr>
          <p:cNvSpPr>
            <a:spLocks noGrp="1"/>
          </p:cNvSpPr>
          <p:nvPr>
            <p:ph type="title"/>
          </p:nvPr>
        </p:nvSpPr>
        <p:spPr/>
        <p:txBody>
          <a:bodyPr/>
          <a:lstStyle/>
          <a:p>
            <a:r>
              <a:rPr lang="en-AU" dirty="0"/>
              <a:t>Patient Resource</a:t>
            </a:r>
          </a:p>
        </p:txBody>
      </p:sp>
      <p:pic>
        <p:nvPicPr>
          <p:cNvPr id="6" name="Picture 5">
            <a:extLst>
              <a:ext uri="{FF2B5EF4-FFF2-40B4-BE49-F238E27FC236}">
                <a16:creationId xmlns:a16="http://schemas.microsoft.com/office/drawing/2014/main" id="{6289574E-DD1D-445A-B1AC-4AA473EF4503}"/>
              </a:ext>
            </a:extLst>
          </p:cNvPr>
          <p:cNvPicPr>
            <a:picLocks noChangeAspect="1"/>
          </p:cNvPicPr>
          <p:nvPr/>
        </p:nvPicPr>
        <p:blipFill>
          <a:blip r:embed="rId2"/>
          <a:stretch>
            <a:fillRect/>
          </a:stretch>
        </p:blipFill>
        <p:spPr>
          <a:xfrm>
            <a:off x="902516" y="1742812"/>
            <a:ext cx="10451284" cy="4311296"/>
          </a:xfrm>
          <a:prstGeom prst="rect">
            <a:avLst/>
          </a:prstGeom>
        </p:spPr>
      </p:pic>
    </p:spTree>
    <p:extLst>
      <p:ext uri="{BB962C8B-B14F-4D97-AF65-F5344CB8AC3E}">
        <p14:creationId xmlns:p14="http://schemas.microsoft.com/office/powerpoint/2010/main" val="1588414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1D1F4-ACF1-4EEE-9A09-C27FAB24724C}"/>
              </a:ext>
            </a:extLst>
          </p:cNvPr>
          <p:cNvSpPr>
            <a:spLocks noGrp="1"/>
          </p:cNvSpPr>
          <p:nvPr>
            <p:ph type="title"/>
          </p:nvPr>
        </p:nvSpPr>
        <p:spPr/>
        <p:txBody>
          <a:bodyPr/>
          <a:lstStyle/>
          <a:p>
            <a:r>
              <a:rPr lang="en-AU" dirty="0"/>
              <a:t>Person Resource</a:t>
            </a:r>
          </a:p>
        </p:txBody>
      </p:sp>
      <p:pic>
        <p:nvPicPr>
          <p:cNvPr id="5" name="Picture 4">
            <a:extLst>
              <a:ext uri="{FF2B5EF4-FFF2-40B4-BE49-F238E27FC236}">
                <a16:creationId xmlns:a16="http://schemas.microsoft.com/office/drawing/2014/main" id="{2D515A08-4A30-4D4B-8565-2AA8E27B54B3}"/>
              </a:ext>
            </a:extLst>
          </p:cNvPr>
          <p:cNvPicPr>
            <a:picLocks noChangeAspect="1"/>
          </p:cNvPicPr>
          <p:nvPr/>
        </p:nvPicPr>
        <p:blipFill>
          <a:blip r:embed="rId2"/>
          <a:stretch>
            <a:fillRect/>
          </a:stretch>
        </p:blipFill>
        <p:spPr>
          <a:xfrm>
            <a:off x="472554" y="1876732"/>
            <a:ext cx="11490172" cy="2215301"/>
          </a:xfrm>
          <a:prstGeom prst="rect">
            <a:avLst/>
          </a:prstGeom>
        </p:spPr>
      </p:pic>
      <p:pic>
        <p:nvPicPr>
          <p:cNvPr id="6" name="Picture 5">
            <a:extLst>
              <a:ext uri="{FF2B5EF4-FFF2-40B4-BE49-F238E27FC236}">
                <a16:creationId xmlns:a16="http://schemas.microsoft.com/office/drawing/2014/main" id="{EB65BDD2-79AD-4C21-A63E-96F97B2603F5}"/>
              </a:ext>
            </a:extLst>
          </p:cNvPr>
          <p:cNvPicPr>
            <a:picLocks noChangeAspect="1"/>
          </p:cNvPicPr>
          <p:nvPr/>
        </p:nvPicPr>
        <p:blipFill>
          <a:blip r:embed="rId3"/>
          <a:stretch>
            <a:fillRect/>
          </a:stretch>
        </p:blipFill>
        <p:spPr>
          <a:xfrm>
            <a:off x="838200" y="4219884"/>
            <a:ext cx="7963108" cy="2100998"/>
          </a:xfrm>
          <a:prstGeom prst="rect">
            <a:avLst/>
          </a:prstGeom>
        </p:spPr>
      </p:pic>
    </p:spTree>
    <p:extLst>
      <p:ext uri="{BB962C8B-B14F-4D97-AF65-F5344CB8AC3E}">
        <p14:creationId xmlns:p14="http://schemas.microsoft.com/office/powerpoint/2010/main" val="3290895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D7A93-6136-44CA-91AC-D45274AE5506}"/>
              </a:ext>
            </a:extLst>
          </p:cNvPr>
          <p:cNvSpPr>
            <a:spLocks noGrp="1"/>
          </p:cNvSpPr>
          <p:nvPr>
            <p:ph type="title"/>
          </p:nvPr>
        </p:nvSpPr>
        <p:spPr/>
        <p:txBody>
          <a:bodyPr/>
          <a:lstStyle/>
          <a:p>
            <a:r>
              <a:rPr lang="en-AU" dirty="0"/>
              <a:t>Multiple Use Cases</a:t>
            </a:r>
          </a:p>
        </p:txBody>
      </p:sp>
      <p:sp>
        <p:nvSpPr>
          <p:cNvPr id="3" name="Text Placeholder 2">
            <a:extLst>
              <a:ext uri="{FF2B5EF4-FFF2-40B4-BE49-F238E27FC236}">
                <a16:creationId xmlns:a16="http://schemas.microsoft.com/office/drawing/2014/main" id="{A36AE519-1A74-4B78-936A-C20242011002}"/>
              </a:ext>
            </a:extLst>
          </p:cNvPr>
          <p:cNvSpPr>
            <a:spLocks noGrp="1"/>
          </p:cNvSpPr>
          <p:nvPr>
            <p:ph type="body" sz="quarter" idx="10"/>
          </p:nvPr>
        </p:nvSpPr>
        <p:spPr>
          <a:xfrm>
            <a:off x="838199" y="1997236"/>
            <a:ext cx="10515600" cy="4225143"/>
          </a:xfrm>
        </p:spPr>
        <p:txBody>
          <a:bodyPr/>
          <a:lstStyle/>
          <a:p>
            <a:r>
              <a:rPr lang="en-AU" dirty="0"/>
              <a:t>Merge</a:t>
            </a:r>
          </a:p>
          <a:p>
            <a:r>
              <a:rPr lang="en-AU" dirty="0"/>
              <a:t>Link</a:t>
            </a:r>
          </a:p>
          <a:p>
            <a:pPr lvl="1"/>
            <a:r>
              <a:rPr lang="en-AU" dirty="0"/>
              <a:t>Primary</a:t>
            </a:r>
          </a:p>
          <a:p>
            <a:pPr lvl="1"/>
            <a:r>
              <a:rPr lang="en-AU" dirty="0"/>
              <a:t>Equivalent</a:t>
            </a:r>
          </a:p>
          <a:p>
            <a:endParaRPr lang="en-AU" dirty="0"/>
          </a:p>
          <a:p>
            <a:r>
              <a:rPr lang="en-AU" dirty="0"/>
              <a:t>Person resource: federated identity assertions</a:t>
            </a:r>
          </a:p>
          <a:p>
            <a:pPr lvl="1"/>
            <a:r>
              <a:rPr lang="en-AU" dirty="0"/>
              <a:t>including across participant types)</a:t>
            </a:r>
          </a:p>
          <a:p>
            <a:r>
              <a:rPr lang="en-AU" dirty="0"/>
              <a:t>Linkage resource: Do not use (need to stop it from saying to use it)</a:t>
            </a:r>
          </a:p>
        </p:txBody>
      </p:sp>
    </p:spTree>
    <p:extLst>
      <p:ext uri="{BB962C8B-B14F-4D97-AF65-F5344CB8AC3E}">
        <p14:creationId xmlns:p14="http://schemas.microsoft.com/office/powerpoint/2010/main" val="169322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E56FD-9E23-4E82-B3BC-A6F76F51B45F}"/>
              </a:ext>
            </a:extLst>
          </p:cNvPr>
          <p:cNvSpPr>
            <a:spLocks noGrp="1"/>
          </p:cNvSpPr>
          <p:nvPr>
            <p:ph type="title"/>
          </p:nvPr>
        </p:nvSpPr>
        <p:spPr/>
        <p:txBody>
          <a:bodyPr/>
          <a:lstStyle/>
          <a:p>
            <a:r>
              <a:rPr lang="en-AU" dirty="0"/>
              <a:t>Patient Documentation</a:t>
            </a:r>
          </a:p>
        </p:txBody>
      </p:sp>
      <p:sp>
        <p:nvSpPr>
          <p:cNvPr id="3" name="Text Placeholder 2">
            <a:extLst>
              <a:ext uri="{FF2B5EF4-FFF2-40B4-BE49-F238E27FC236}">
                <a16:creationId xmlns:a16="http://schemas.microsoft.com/office/drawing/2014/main" id="{7C405A69-B356-4A0E-87BD-AAAF013ED81C}"/>
              </a:ext>
            </a:extLst>
          </p:cNvPr>
          <p:cNvSpPr>
            <a:spLocks noGrp="1"/>
          </p:cNvSpPr>
          <p:nvPr>
            <p:ph type="body" sz="quarter" idx="10"/>
          </p:nvPr>
        </p:nvSpPr>
        <p:spPr>
          <a:xfrm>
            <a:off x="838199" y="1997236"/>
            <a:ext cx="10515601" cy="4225143"/>
          </a:xfrm>
        </p:spPr>
        <p:txBody>
          <a:bodyPr/>
          <a:lstStyle/>
          <a:p>
            <a:pPr marL="0" indent="0">
              <a:buNone/>
            </a:pPr>
            <a:r>
              <a:rPr lang="en-US" sz="1800" dirty="0"/>
              <a:t>Duplicate Patient records </a:t>
            </a:r>
          </a:p>
          <a:p>
            <a:r>
              <a:rPr lang="en-US" sz="1800" dirty="0"/>
              <a:t>Patient registration in error (duplicate records). By using a link of type 'replaced-by', the record containing such a link is marked as a duplicate and the link points forward to a record that should be used instead. Note that the record pointed to may in its turn have been identified as created in error and forward to yet another Patient resource. </a:t>
            </a:r>
          </a:p>
          <a:p>
            <a:pPr marL="0" indent="0">
              <a:buNone/>
            </a:pPr>
            <a:r>
              <a:rPr lang="en-US" sz="1800" dirty="0"/>
              <a:t>Patient record in a Patient index </a:t>
            </a:r>
          </a:p>
          <a:p>
            <a:r>
              <a:rPr lang="en-US" sz="1800" dirty="0"/>
              <a:t>A Patient record may be present in a system that acts as a Patient Index: it maintains a (summary of) patient data and a list of one or more servers that are known to hold a more comprehensive and/or authoritative record of the same patient. The link type 'refer' is used to denote such a link. </a:t>
            </a:r>
          </a:p>
          <a:p>
            <a:pPr marL="0" indent="0">
              <a:buNone/>
            </a:pPr>
            <a:r>
              <a:rPr lang="en-US" sz="1800" dirty="0"/>
              <a:t>Distributed Patient record </a:t>
            </a:r>
          </a:p>
          <a:p>
            <a:r>
              <a:rPr lang="en-US" sz="1800" dirty="0"/>
              <a:t>In a distributed architecture, multiple systems keep separate patient records concerning the same patient. These records are not considered duplicates, but contain a distributed, potentially overlapping view of the patient's data. Each such record may have its own focus or maintaining organization. In such cases, links of type 'see also' can be used to point to other patient records. </a:t>
            </a:r>
          </a:p>
          <a:p>
            <a:endParaRPr lang="en-AU" sz="1400" dirty="0"/>
          </a:p>
        </p:txBody>
      </p:sp>
    </p:spTree>
    <p:extLst>
      <p:ext uri="{BB962C8B-B14F-4D97-AF65-F5344CB8AC3E}">
        <p14:creationId xmlns:p14="http://schemas.microsoft.com/office/powerpoint/2010/main" val="4184277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a:lstStyle>
        <a:defPPr>
          <a:defRPr sz="3000" b="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Widescreen</PresentationFormat>
  <Paragraphs>102</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Open Sans</vt:lpstr>
      <vt:lpstr>Office Theme</vt:lpstr>
      <vt:lpstr>Grahame Grieve</vt:lpstr>
      <vt:lpstr>The Fundamental Problem</vt:lpstr>
      <vt:lpstr>Merge vs Link</vt:lpstr>
      <vt:lpstr>HL7 v2 Events</vt:lpstr>
      <vt:lpstr>Patient Resource</vt:lpstr>
      <vt:lpstr>Patient Resource</vt:lpstr>
      <vt:lpstr>Person Resource</vt:lpstr>
      <vt:lpstr>Multiple Use Cases</vt:lpstr>
      <vt:lpstr>Patient Documentation</vt:lpstr>
      <vt:lpstr>Patient Merge</vt:lpstr>
      <vt:lpstr>Patient Merge (2)</vt:lpstr>
      <vt:lpstr>Doing a Patient Merge</vt:lpstr>
      <vt:lpstr>Patient Merge Operation</vt:lpstr>
      <vt:lpstr>After a Patient Merge</vt:lpstr>
      <vt:lpstr>After a Patient Merge</vt:lpstr>
      <vt:lpstr>Where to now…?</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Marita</dc:creator>
  <cp:keywords/>
  <dc:description/>
  <cp:lastModifiedBy>Grahame Grieve</cp:lastModifiedBy>
  <cp:revision>210</cp:revision>
  <dcterms:created xsi:type="dcterms:W3CDTF">2017-07-13T07:33:22Z</dcterms:created>
  <dcterms:modified xsi:type="dcterms:W3CDTF">2019-06-11T22:16:31Z</dcterms:modified>
  <cp:category/>
</cp:coreProperties>
</file>