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3324" r:id="rId5"/>
    <p:sldId id="3347" r:id="rId6"/>
    <p:sldId id="3362" r:id="rId7"/>
    <p:sldId id="3363" r:id="rId8"/>
    <p:sldId id="3364" r:id="rId9"/>
    <p:sldId id="332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7C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FD4305-548B-4903-9E78-A507B85177EF}" v="406" dt="2020-12-15T21:35:32.0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8" autoAdjust="0"/>
    <p:restoredTop sz="92513" autoAdjust="0"/>
  </p:normalViewPr>
  <p:slideViewPr>
    <p:cSldViewPr snapToGrid="0">
      <p:cViewPr varScale="1">
        <p:scale>
          <a:sx n="62" d="100"/>
          <a:sy n="62" d="100"/>
        </p:scale>
        <p:origin x="723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24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ADD681-5C54-B644-A926-2D3007364A12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D04F0-7376-A545-B4E0-5DA1CBECC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647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9E78C-CBBB-4E05-9A54-BE1AC0169C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212515-A95F-4735-9B45-813A7FD4A6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27776-DE03-4E1B-8F01-599775E8A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AD09-37EC-487D-9977-77FD28E5189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77753-ED82-4E2E-AE11-8CCC72FEA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C48B1-A167-4709-B959-E4A98F30D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B033-60F9-4102-A1E2-D3160EF2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02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E0920-E474-42C6-AFB6-D49BAB834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9649D0-D96E-4FED-BDE4-D83EE55AB7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BFE27-4861-4194-9412-490839252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AD09-37EC-487D-9977-77FD28E5189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3DCE5-79E4-4D30-9A3F-D502F4341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D9412-BDA2-4F5F-A8BD-30C66AF7E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B033-60F9-4102-A1E2-D3160EF2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732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812F35-6270-42DC-A1CC-DA15B98DC1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AC7A2E-CA65-41F3-8D60-3F8B62D61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B5F72-1CB7-4DDE-B6D1-40456B515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AD09-37EC-487D-9977-77FD28E5189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D4063-B621-4669-BD6F-300CCF2E2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780E0-6017-4B8E-B6FD-A0BF4C892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B033-60F9-4102-A1E2-D3160EF2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16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F1C12-4891-4250-84ED-7E2845AE5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113E7-0B3B-43DA-845D-43E3090F7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52890-4A7D-42FB-87FA-B9C1309DC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AD09-37EC-487D-9977-77FD28E5189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0AF06-A969-40FF-937A-D4AA051B4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30E835-39CE-4820-9665-A0EA20745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B033-60F9-4102-A1E2-D3160EF2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069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1840B-2531-4039-B70A-E37CCFD0A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4CACC1-C00A-4776-A171-02C877BBB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7432E-CF5C-4EF9-BE9F-4AD0EFBF1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AD09-37EC-487D-9977-77FD28E5189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48E12-6EEB-48DB-B859-5E75491FC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5D80F8-ADD0-4108-B66C-66A842C16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B033-60F9-4102-A1E2-D3160EF2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4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E637A-EC15-4FB0-82C3-13105B4D0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A5984-6D50-4016-AC54-127DC97F66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6367D4-92FE-494D-B6E6-FD3E43551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2F7042-A429-482F-B9A9-6F1DE8334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AD09-37EC-487D-9977-77FD28E5189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B72D3E-7EB5-47AF-94BE-C8F281124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F3C22B-84EB-416B-8D09-6B03C283B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B033-60F9-4102-A1E2-D3160EF2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34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1AAA7-9E3B-4BEC-88B5-D9D5DD922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4A801-67FB-473D-B6F5-7E5EF7F1F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224B7D-8C11-491F-BBFE-51CD4FB55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CBD11D-5E62-4C1D-8A4E-FD9403806C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F835B9-E053-49BA-A7A9-7BE5D0DB0A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514034-5307-403E-AB40-BBFD14515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AD09-37EC-487D-9977-77FD28E5189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A6B9D3-CB38-468F-8F32-D4D5253FD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EF59EC-5542-49FF-97BC-E3C51B550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B033-60F9-4102-A1E2-D3160EF2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29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EFBCE-00AF-4595-A61B-4C1AB2195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6CD3C5-6680-4D88-BC28-89DAD904B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AD09-37EC-487D-9977-77FD28E5189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9975A9-9C8D-4A11-A516-B56B0F183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A34C61-0F02-4CA1-8B7A-392BCC813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B033-60F9-4102-A1E2-D3160EF2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66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B7AC1E-E729-4FF0-86B9-A06C26C9C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AD09-37EC-487D-9977-77FD28E5189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6C4F5C-C9A8-43E4-BA63-1A29B748F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EA21E-421D-4D2E-85AF-D6CF9433D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B033-60F9-4102-A1E2-D3160EF2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0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30926-3119-4517-9ECF-2877ABAE7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4B6A1-A44D-4DF8-815B-CFF77C67D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82A6DD-C6F2-4739-B131-0F39E64BB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C94E87-51E2-419D-8D4A-3A4C9426D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AD09-37EC-487D-9977-77FD28E5189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93D297-4E1F-44B9-AA95-D66A872B7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E3EF6-07A0-4DBE-86FC-C7D68CF9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B033-60F9-4102-A1E2-D3160EF2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526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C2836-DFA5-42BB-9E63-E012A0A1B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5CB2FB-A0D6-4990-844F-178774DEBB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B0EE55-E8B0-48C1-A224-19582A0AD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3EC684-DAB8-47E6-9515-974A75FA1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AD09-37EC-487D-9977-77FD28E5189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3ECB4B-B4B8-4DE9-80F3-CF193D782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6F7D2B-B0CE-4E98-903E-29C56090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5B033-60F9-4102-A1E2-D3160EF2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5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9A8189-BEAE-42FD-A561-38BC01800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58F599-12B4-4BD4-B781-E7F6339AB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5BEE2-4C77-42B2-8104-7CBFE44D99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0AD09-37EC-487D-9977-77FD28E51894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9D649-15EC-48A0-9DC5-A82033A15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C137B-9D6F-4B73-B8AD-1166301F8B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5B033-60F9-4102-A1E2-D3160EF2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425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vlorenzi@nyp.org" TargetMode="External"/><Relationship Id="rId2" Type="http://schemas.openxmlformats.org/officeDocument/2006/relationships/hyperlink" Target="https://confluence.hl7.org/display/FHIR/2021-05+Patient+Empowerment%3A+Patient+Request+for+Correction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Patient Request for Corrections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76358"/>
            <a:ext cx="9144000" cy="1655762"/>
          </a:xfrm>
        </p:spPr>
        <p:txBody>
          <a:bodyPr/>
          <a:lstStyle/>
          <a:p>
            <a:r>
              <a:rPr lang="en-US" sz="3200" dirty="0" smtClean="0"/>
              <a:t>Track at the HL7 May 2021 </a:t>
            </a:r>
            <a:r>
              <a:rPr lang="en-US" sz="3200" dirty="0" err="1" smtClean="0"/>
              <a:t>Connectathon</a:t>
            </a:r>
            <a:endParaRPr lang="en-US" sz="3200" dirty="0" smtClean="0"/>
          </a:p>
          <a:p>
            <a:endParaRPr lang="en-US" dirty="0"/>
          </a:p>
          <a:p>
            <a:r>
              <a:rPr lang="en-US" sz="3600" b="1" dirty="0" smtClean="0"/>
              <a:t>May 19</a:t>
            </a:r>
            <a:r>
              <a:rPr lang="en-US" sz="3600" b="1" baseline="30000" dirty="0" smtClean="0"/>
              <a:t>th</a:t>
            </a:r>
            <a:r>
              <a:rPr lang="en-US" sz="3600" b="1" dirty="0" smtClean="0"/>
              <a:t> Final Day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7808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– Task Alone with </a:t>
            </a:r>
            <a:r>
              <a:rPr lang="en-US" dirty="0" err="1" smtClean="0"/>
              <a:t>Timon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Completed</a:t>
            </a:r>
          </a:p>
          <a:p>
            <a:pPr lvl="1"/>
            <a:r>
              <a:rPr lang="en-US" dirty="0" smtClean="0"/>
              <a:t>Requested and </a:t>
            </a:r>
            <a:r>
              <a:rPr lang="en-US" dirty="0" smtClean="0"/>
              <a:t>Denied</a:t>
            </a:r>
          </a:p>
          <a:p>
            <a:pPr lvl="1"/>
            <a:r>
              <a:rPr lang="en-US" dirty="0"/>
              <a:t>Requested, clarification question asked and answered, request accepted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Official response as a document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Request additional information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To </a:t>
            </a:r>
            <a:r>
              <a:rPr lang="en-US" dirty="0" smtClean="0"/>
              <a:t>be verified</a:t>
            </a:r>
          </a:p>
          <a:p>
            <a:pPr lvl="1"/>
            <a:r>
              <a:rPr lang="en-US" dirty="0" smtClean="0"/>
              <a:t>Requested, clarification question asked and answered, request accepted.*</a:t>
            </a:r>
          </a:p>
          <a:p>
            <a:pPr lvl="1"/>
            <a:r>
              <a:rPr lang="en-US" dirty="0" smtClean="0"/>
              <a:t>Official response as a document.*</a:t>
            </a:r>
          </a:p>
          <a:p>
            <a:pPr lvl="1"/>
            <a:r>
              <a:rPr lang="en-US" dirty="0" smtClean="0"/>
              <a:t>Request additional information.*</a:t>
            </a:r>
          </a:p>
          <a:p>
            <a:r>
              <a:rPr lang="en-US" dirty="0" smtClean="0"/>
              <a:t>To do</a:t>
            </a:r>
          </a:p>
          <a:p>
            <a:pPr lvl="1"/>
            <a:r>
              <a:rPr lang="en-US" dirty="0" smtClean="0"/>
              <a:t>Log disagreement (rebuttal response)</a:t>
            </a:r>
          </a:p>
          <a:p>
            <a:pPr lvl="1"/>
            <a:r>
              <a:rPr lang="en-US" dirty="0" smtClean="0"/>
              <a:t>Query for status change, new notes</a:t>
            </a:r>
          </a:p>
        </p:txBody>
      </p:sp>
    </p:spTree>
    <p:extLst>
      <p:ext uri="{BB962C8B-B14F-4D97-AF65-F5344CB8AC3E}">
        <p14:creationId xmlns:p14="http://schemas.microsoft.com/office/powerpoint/2010/main" val="326201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– </a:t>
            </a:r>
            <a:r>
              <a:rPr lang="en-US" dirty="0" smtClean="0"/>
              <a:t>Communication + Task </a:t>
            </a:r>
            <a:r>
              <a:rPr lang="en-US" dirty="0" smtClean="0"/>
              <a:t>with Cheng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Completed</a:t>
            </a:r>
          </a:p>
          <a:p>
            <a:pPr lvl="1"/>
            <a:r>
              <a:rPr lang="en-US" dirty="0" smtClean="0"/>
              <a:t>Requested and Amended</a:t>
            </a:r>
          </a:p>
          <a:p>
            <a:pPr lvl="1"/>
            <a:r>
              <a:rPr lang="en-US" dirty="0" smtClean="0"/>
              <a:t>Query for status change, query for additional communication records</a:t>
            </a:r>
          </a:p>
          <a:p>
            <a:r>
              <a:rPr lang="en-US" dirty="0" smtClean="0"/>
              <a:t>To be done</a:t>
            </a:r>
          </a:p>
          <a:p>
            <a:pPr lvl="1"/>
            <a:r>
              <a:rPr lang="en-US" dirty="0" smtClean="0"/>
              <a:t>Requested, clarification question asked and answered, request accepted.</a:t>
            </a:r>
          </a:p>
          <a:p>
            <a:pPr lvl="1"/>
            <a:r>
              <a:rPr lang="en-US" dirty="0" smtClean="0"/>
              <a:t>Official response as a document.</a:t>
            </a:r>
          </a:p>
          <a:p>
            <a:pPr lvl="1"/>
            <a:r>
              <a:rPr lang="en-US" dirty="0" smtClean="0"/>
              <a:t>Requested and denied.</a:t>
            </a:r>
          </a:p>
          <a:p>
            <a:pPr lvl="1"/>
            <a:r>
              <a:rPr lang="en-US" dirty="0" smtClean="0"/>
              <a:t>Log disagreement and respond with rebuttal</a:t>
            </a:r>
          </a:p>
          <a:p>
            <a:pPr lvl="1"/>
            <a:r>
              <a:rPr lang="en-US" dirty="0" smtClean="0"/>
              <a:t>Query for additional Communication records (clarifying questions)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356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– Communication alone with Jay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Completed</a:t>
            </a:r>
          </a:p>
          <a:p>
            <a:pPr lvl="1"/>
            <a:r>
              <a:rPr lang="en-US" dirty="0" smtClean="0"/>
              <a:t>Requested</a:t>
            </a:r>
          </a:p>
          <a:p>
            <a:pPr lvl="1"/>
            <a:r>
              <a:rPr lang="en-US" dirty="0"/>
              <a:t>Confirmation Communication issued by Fulfiller</a:t>
            </a:r>
          </a:p>
          <a:p>
            <a:pPr lvl="1"/>
            <a:r>
              <a:rPr lang="en-US" dirty="0"/>
              <a:t>Clarification Communication issued by Fulfiller</a:t>
            </a:r>
          </a:p>
          <a:p>
            <a:r>
              <a:rPr lang="en-US" dirty="0" smtClean="0"/>
              <a:t>To </a:t>
            </a:r>
            <a:r>
              <a:rPr lang="en-US" dirty="0" smtClean="0"/>
              <a:t>be verified</a:t>
            </a:r>
          </a:p>
          <a:p>
            <a:r>
              <a:rPr lang="en-US" dirty="0" smtClean="0"/>
              <a:t>To </a:t>
            </a:r>
            <a:r>
              <a:rPr lang="en-US" dirty="0" smtClean="0"/>
              <a:t>be done</a:t>
            </a:r>
          </a:p>
          <a:p>
            <a:pPr lvl="1"/>
            <a:r>
              <a:rPr lang="en-US" dirty="0" smtClean="0"/>
              <a:t>Official acceptance response, with document.</a:t>
            </a:r>
          </a:p>
          <a:p>
            <a:pPr lvl="1"/>
            <a:r>
              <a:rPr lang="en-US" dirty="0" smtClean="0"/>
              <a:t>Request for status</a:t>
            </a:r>
          </a:p>
          <a:p>
            <a:pPr lvl="1"/>
            <a:r>
              <a:rPr lang="en-US" dirty="0" smtClean="0"/>
              <a:t>Request and deny</a:t>
            </a:r>
          </a:p>
          <a:p>
            <a:pPr lvl="1"/>
            <a:r>
              <a:rPr lang="en-US" dirty="0" smtClean="0"/>
              <a:t>Add for additional proof.</a:t>
            </a:r>
          </a:p>
          <a:p>
            <a:pPr lvl="1"/>
            <a:r>
              <a:rPr lang="en-US" dirty="0" smtClean="0"/>
              <a:t>Official response as a document.</a:t>
            </a:r>
          </a:p>
          <a:p>
            <a:pPr lvl="1"/>
            <a:r>
              <a:rPr lang="en-US" dirty="0" smtClean="0"/>
              <a:t>Log disagreement (new communication category) and fulfiller provides rebuttal.</a:t>
            </a:r>
          </a:p>
          <a:p>
            <a:pPr lvl="1"/>
            <a:r>
              <a:rPr lang="en-US" dirty="0" smtClean="0"/>
              <a:t>Query for new communication records.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13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worked</a:t>
            </a:r>
          </a:p>
          <a:p>
            <a:r>
              <a:rPr lang="en-US" dirty="0" smtClean="0"/>
              <a:t>What didn’t work as well</a:t>
            </a:r>
          </a:p>
          <a:p>
            <a:r>
              <a:rPr lang="en-US" dirty="0" smtClean="0"/>
              <a:t>What needs to be tested further</a:t>
            </a:r>
          </a:p>
          <a:p>
            <a:r>
              <a:rPr lang="en-US" dirty="0" smtClean="0"/>
              <a:t>Additional insights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701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4BE95B1-E995-4983-B6D9-97C3C43415B5}"/>
              </a:ext>
            </a:extLst>
          </p:cNvPr>
          <p:cNvSpPr txBox="1"/>
          <p:nvPr/>
        </p:nvSpPr>
        <p:spPr>
          <a:xfrm>
            <a:off x="0" y="0"/>
            <a:ext cx="12191999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Additional Information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918170E-5D5B-4108-97EB-E218E3861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643" y="1515232"/>
            <a:ext cx="10515600" cy="4351338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All Details on the “</a:t>
            </a:r>
            <a:r>
              <a:rPr lang="en-US" sz="3200" b="1" dirty="0" err="1" smtClean="0">
                <a:solidFill>
                  <a:schemeClr val="accent1">
                    <a:lumMod val="75000"/>
                  </a:schemeClr>
                </a:solidFill>
              </a:rPr>
              <a:t>Correctathon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” Track can be found here:</a:t>
            </a:r>
          </a:p>
          <a:p>
            <a:pPr lvl="1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https://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confluence.hl7.org/display/FHIR/2021-05+Patient+Empowerment%3A+Patient+Request+for+Corrections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More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Questions?</a:t>
            </a:r>
          </a:p>
          <a:p>
            <a:pPr lvl="1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Contact us on our 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connectathon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chat stream:</a:t>
            </a:r>
          </a:p>
          <a:p>
            <a:pPr lvl="2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https://chat.fhir.org/#narrow/stream/179262-patient-empowerment/topic/Connectathon26.20-.20Patient.20Request.20for.20Corrections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Or reach out to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the Track Leads:</a:t>
            </a:r>
          </a:p>
          <a:p>
            <a:pPr lvl="2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Debi Willis     </a:t>
            </a:r>
            <a:r>
              <a:rPr lang="en-US" dirty="0"/>
              <a:t>	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debi@mypatientlink.com        </a:t>
            </a:r>
          </a:p>
          <a:p>
            <a:pPr lvl="2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Virginia Lorenzi   	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hlinkClick r:id="rId3"/>
              </a:rPr>
              <a:t>vlorenzi@nyp.org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2"/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Or message us on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</a:rPr>
              <a:t>Zulip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918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C0441A4620FC47BFB72D3FB900B93A" ma:contentTypeVersion="9" ma:contentTypeDescription="Create a new document." ma:contentTypeScope="" ma:versionID="145dd7f1375966c6d6bd1e83e30b90b6">
  <xsd:schema xmlns:xsd="http://www.w3.org/2001/XMLSchema" xmlns:xs="http://www.w3.org/2001/XMLSchema" xmlns:p="http://schemas.microsoft.com/office/2006/metadata/properties" xmlns:ns3="69c53900-e31b-4362-990d-ecd007b98951" targetNamespace="http://schemas.microsoft.com/office/2006/metadata/properties" ma:root="true" ma:fieldsID="9c7c9d8152fa7d77fcdb482a53e14c8d" ns3:_="">
    <xsd:import namespace="69c53900-e31b-4362-990d-ecd007b989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c53900-e31b-4362-990d-ecd007b989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6D9D78-DC52-4A8B-A115-0CC3B383104C}">
  <ds:schemaRefs>
    <ds:schemaRef ds:uri="http://purl.org/dc/dcmitype/"/>
    <ds:schemaRef ds:uri="http://schemas.microsoft.com/office/infopath/2007/PartnerControls"/>
    <ds:schemaRef ds:uri="http://schemas.microsoft.com/office/2006/metadata/properties"/>
    <ds:schemaRef ds:uri="69c53900-e31b-4362-990d-ecd007b98951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807E797-7BEC-434F-A1CC-30674F6E3F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c53900-e31b-4362-990d-ecd007b989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333FAE-2D7E-44CD-8E06-74A57542EC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6061</TotalTime>
  <Words>285</Words>
  <Application>Microsoft Office PowerPoint</Application>
  <PresentationFormat>Widescreen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Patient Request for Corrections</vt:lpstr>
      <vt:lpstr>Status – Task Alone with Timon</vt:lpstr>
      <vt:lpstr>Status – Communication + Task with Cheng</vt:lpstr>
      <vt:lpstr>Status – Communication alone with Jay</vt:lpstr>
      <vt:lpstr>Highlights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Purpose: Test Task Resource as mechanism to</dc:title>
  <dc:creator>Debi Willis</dc:creator>
  <cp:lastModifiedBy>Virginia Lorenzi</cp:lastModifiedBy>
  <cp:revision>157</cp:revision>
  <dcterms:created xsi:type="dcterms:W3CDTF">2020-12-07T14:38:59Z</dcterms:created>
  <dcterms:modified xsi:type="dcterms:W3CDTF">2021-05-19T14:31:17Z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0x010100A0C0441A4620FC47BFB72D3FB900B93A</vt:lpwstr>
  </property>
</Properties>
</file>