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273" r:id="rId3"/>
    <p:sldId id="309" r:id="rId4"/>
    <p:sldId id="274" r:id="rId5"/>
    <p:sldId id="275" r:id="rId6"/>
    <p:sldId id="276" r:id="rId7"/>
    <p:sldId id="277" r:id="rId8"/>
    <p:sldId id="310" r:id="rId9"/>
    <p:sldId id="311" r:id="rId10"/>
    <p:sldId id="27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599">
          <p15:clr>
            <a:srgbClr val="A4A3A4"/>
          </p15:clr>
        </p15:guide>
        <p15:guide id="3" pos="2880">
          <p15:clr>
            <a:srgbClr val="A4A3A4"/>
          </p15:clr>
        </p15:guide>
        <p15:guide id="4" pos="5556">
          <p15:clr>
            <a:srgbClr val="A4A3A4"/>
          </p15:clr>
        </p15:guide>
        <p15:guide id="5" pos="2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20" autoAdjust="0"/>
    <p:restoredTop sz="87261" autoAdjust="0"/>
  </p:normalViewPr>
  <p:slideViewPr>
    <p:cSldViewPr showGuides="1">
      <p:cViewPr varScale="1">
        <p:scale>
          <a:sx n="197" d="100"/>
          <a:sy n="197" d="100"/>
        </p:scale>
        <p:origin x="208" y="296"/>
      </p:cViewPr>
      <p:guideLst>
        <p:guide orient="horz" pos="1620"/>
        <p:guide orient="horz" pos="599"/>
        <p:guide pos="2880"/>
        <p:guide pos="5556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A697C-5849-4DDF-A6C8-08E6893940F4}" type="datetimeFigureOut">
              <a:rPr lang="en-AU" smtClean="0"/>
              <a:pPr/>
              <a:t>4/5/19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014AF-979A-46D9-9B43-4C67319580D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4441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92BC2-9435-4D31-AEB3-5D5877AD6447}" type="datetimeFigureOut">
              <a:rPr lang="en-AU" smtClean="0"/>
              <a:pPr/>
              <a:t>4/5/19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96215-5E4C-414D-A8DB-C38AA7CF7C2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18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44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do similar with UDFs in Cassandra,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612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4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344440" y="2341960"/>
            <a:ext cx="8467494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44440" y="3192819"/>
            <a:ext cx="8475710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grpSp>
        <p:nvGrpSpPr>
          <p:cNvPr id="26" name="Group 99"/>
          <p:cNvGrpSpPr/>
          <p:nvPr userDrawn="1"/>
        </p:nvGrpSpPr>
        <p:grpSpPr>
          <a:xfrm>
            <a:off x="0" y="4124457"/>
            <a:ext cx="9144000" cy="745712"/>
            <a:chOff x="1" y="4124455"/>
            <a:chExt cx="9144000" cy="745712"/>
          </a:xfrm>
        </p:grpSpPr>
        <p:grpSp>
          <p:nvGrpSpPr>
            <p:cNvPr id="28" name="Group 98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59874" cy="745712"/>
            </a:xfrm>
          </p:grpSpPr>
          <p:sp>
            <p:nvSpPr>
              <p:cNvPr id="62" name="Freeform 42"/>
              <p:cNvSpPr>
                <a:spLocks noEditPoints="1"/>
              </p:cNvSpPr>
              <p:nvPr/>
            </p:nvSpPr>
            <p:spPr bwMode="auto">
              <a:xfrm>
                <a:off x="1" y="4171566"/>
                <a:ext cx="9159873" cy="698601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0" y="88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881" y="0"/>
                  </a:cxn>
                  <a:cxn ang="0">
                    <a:pos x="2855" y="0"/>
                  </a:cxn>
                  <a:cxn ang="0">
                    <a:pos x="285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768" y="220"/>
                  </a:cxn>
                  <a:cxn ang="0">
                    <a:pos x="2881" y="220"/>
                  </a:cxn>
                  <a:cxn ang="0">
                    <a:pos x="2881" y="0"/>
                  </a:cxn>
                </a:cxnLst>
                <a:rect l="0" t="0" r="r" b="b"/>
                <a:pathLst>
                  <a:path w="2881" h="220">
                    <a:moveTo>
                      <a:pt x="2415" y="88"/>
                    </a:moveTo>
                    <a:cubicBezTo>
                      <a:pt x="0" y="88"/>
                      <a:pt x="0" y="88"/>
                      <a:pt x="0" y="88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moveTo>
                      <a:pt x="2881" y="0"/>
                    </a:moveTo>
                    <a:cubicBezTo>
                      <a:pt x="2855" y="0"/>
                      <a:pt x="2855" y="0"/>
                      <a:pt x="2855" y="0"/>
                    </a:cubicBezTo>
                    <a:cubicBezTo>
                      <a:pt x="2855" y="88"/>
                      <a:pt x="2855" y="88"/>
                      <a:pt x="285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89" y="148"/>
                      <a:pt x="2587" y="220"/>
                      <a:pt x="2768" y="220"/>
                    </a:cubicBezTo>
                    <a:cubicBezTo>
                      <a:pt x="2812" y="220"/>
                      <a:pt x="2881" y="220"/>
                      <a:pt x="2881" y="220"/>
                    </a:cubicBezTo>
                    <a:cubicBezTo>
                      <a:pt x="2881" y="0"/>
                      <a:pt x="2881" y="0"/>
                      <a:pt x="2881" y="0"/>
                    </a:cubicBezTo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3" name="Freeform 43"/>
              <p:cNvSpPr>
                <a:spLocks noEditPoints="1"/>
              </p:cNvSpPr>
              <p:nvPr/>
            </p:nvSpPr>
            <p:spPr bwMode="auto">
              <a:xfrm>
                <a:off x="1" y="4124455"/>
                <a:ext cx="9077765" cy="327091"/>
              </a:xfrm>
              <a:custGeom>
                <a:avLst/>
                <a:gdLst/>
                <a:ahLst/>
                <a:cxnLst>
                  <a:cxn ang="0">
                    <a:pos x="2855" y="15"/>
                  </a:cxn>
                  <a:cxn ang="0">
                    <a:pos x="2773" y="15"/>
                  </a:cxn>
                  <a:cxn ang="0">
                    <a:pos x="2415" y="103"/>
                  </a:cxn>
                  <a:cxn ang="0">
                    <a:pos x="2855" y="103"/>
                  </a:cxn>
                  <a:cxn ang="0">
                    <a:pos x="2855" y="15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2415" y="103"/>
                  </a:cxn>
                  <a:cxn ang="0">
                    <a:pos x="2075" y="0"/>
                  </a:cxn>
                </a:cxnLst>
                <a:rect l="0" t="0" r="r" b="b"/>
                <a:pathLst>
                  <a:path w="2855" h="103">
                    <a:moveTo>
                      <a:pt x="2855" y="15"/>
                    </a:moveTo>
                    <a:cubicBezTo>
                      <a:pt x="2773" y="15"/>
                      <a:pt x="2773" y="15"/>
                      <a:pt x="2773" y="15"/>
                    </a:cubicBezTo>
                    <a:cubicBezTo>
                      <a:pt x="2555" y="15"/>
                      <a:pt x="2475" y="80"/>
                      <a:pt x="2415" y="103"/>
                    </a:cubicBezTo>
                    <a:cubicBezTo>
                      <a:pt x="2855" y="103"/>
                      <a:pt x="2855" y="103"/>
                      <a:pt x="2855" y="103"/>
                    </a:cubicBezTo>
                    <a:cubicBezTo>
                      <a:pt x="2855" y="15"/>
                      <a:pt x="2855" y="15"/>
                      <a:pt x="2855" y="15"/>
                    </a:cubicBezTo>
                    <a:moveTo>
                      <a:pt x="207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2415" y="103"/>
                      <a:pt x="2415" y="103"/>
                      <a:pt x="2415" y="103"/>
                    </a:cubicBezTo>
                    <a:cubicBezTo>
                      <a:pt x="2342" y="43"/>
                      <a:pt x="2220" y="0"/>
                      <a:pt x="2075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4" name="Freeform 44"/>
              <p:cNvSpPr>
                <a:spLocks/>
              </p:cNvSpPr>
              <p:nvPr/>
            </p:nvSpPr>
            <p:spPr bwMode="auto">
              <a:xfrm>
                <a:off x="1" y="4171566"/>
                <a:ext cx="7677872" cy="324399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</a:cxnLst>
                <a:rect l="0" t="0" r="r" b="b"/>
                <a:pathLst>
                  <a:path w="2415" h="102">
                    <a:moveTo>
                      <a:pt x="2415" y="88"/>
                    </a:moveTo>
                    <a:cubicBezTo>
                      <a:pt x="2333" y="41"/>
                      <a:pt x="2220" y="0"/>
                      <a:pt x="20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5" name="Freeform 45"/>
              <p:cNvSpPr>
                <a:spLocks/>
              </p:cNvSpPr>
              <p:nvPr/>
            </p:nvSpPr>
            <p:spPr bwMode="auto">
              <a:xfrm>
                <a:off x="7677873" y="4171566"/>
                <a:ext cx="1482002" cy="648796"/>
              </a:xfrm>
              <a:custGeom>
                <a:avLst/>
                <a:gdLst/>
                <a:ahLst/>
                <a:cxnLst>
                  <a:cxn ang="0">
                    <a:pos x="358" y="0"/>
                  </a:cxn>
                  <a:cxn ang="0">
                    <a:pos x="0" y="88"/>
                  </a:cxn>
                  <a:cxn ang="0">
                    <a:pos x="353" y="204"/>
                  </a:cxn>
                  <a:cxn ang="0">
                    <a:pos x="466" y="204"/>
                  </a:cxn>
                  <a:cxn ang="0">
                    <a:pos x="466" y="0"/>
                  </a:cxn>
                  <a:cxn ang="0">
                    <a:pos x="358" y="0"/>
                  </a:cxn>
                </a:cxnLst>
                <a:rect l="0" t="0" r="r" b="b"/>
                <a:pathLst>
                  <a:path w="466" h="204">
                    <a:moveTo>
                      <a:pt x="358" y="0"/>
                    </a:moveTo>
                    <a:cubicBezTo>
                      <a:pt x="140" y="0"/>
                      <a:pt x="60" y="65"/>
                      <a:pt x="0" y="88"/>
                    </a:cubicBezTo>
                    <a:cubicBezTo>
                      <a:pt x="96" y="142"/>
                      <a:pt x="172" y="204"/>
                      <a:pt x="353" y="204"/>
                    </a:cubicBezTo>
                    <a:cubicBezTo>
                      <a:pt x="397" y="204"/>
                      <a:pt x="466" y="204"/>
                      <a:pt x="466" y="204"/>
                    </a:cubicBezTo>
                    <a:cubicBezTo>
                      <a:pt x="466" y="0"/>
                      <a:pt x="466" y="0"/>
                      <a:pt x="466" y="0"/>
                    </a:cubicBez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pic>
          <p:nvPicPr>
            <p:cNvPr id="30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1816" y="4256808"/>
              <a:ext cx="489038" cy="489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Group 19"/>
            <p:cNvGrpSpPr/>
            <p:nvPr userDrawn="1"/>
          </p:nvGrpSpPr>
          <p:grpSpPr>
            <a:xfrm>
              <a:off x="359397" y="4355630"/>
              <a:ext cx="612558" cy="71438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32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3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4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5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6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7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8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9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0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1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2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61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66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>
              <a:buFontTx/>
              <a:buNone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177597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42638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0000" y="957263"/>
            <a:ext cx="8460000" cy="3419475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buFontTx/>
              <a:buNone/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  <a:lvl2pPr marL="0" indent="0">
              <a:lnSpc>
                <a:spcPct val="85000"/>
              </a:lnSpc>
              <a:spcAft>
                <a:spcPts val="0"/>
              </a:spcAft>
              <a:buNone/>
              <a:defRPr sz="4000" b="1">
                <a:solidFill>
                  <a:schemeClr val="accent2"/>
                </a:solidFill>
              </a:defRPr>
            </a:lvl2pPr>
            <a:lvl3pPr marL="0" indent="0">
              <a:spcBef>
                <a:spcPts val="2200"/>
              </a:spcBef>
              <a:buNone/>
              <a:defRPr b="1">
                <a:solidFill>
                  <a:srgbClr val="00313C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693824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 userDrawn="1"/>
        </p:nvGrpSpPr>
        <p:grpSpPr>
          <a:xfrm>
            <a:off x="-9525" y="4538664"/>
            <a:ext cx="9169400" cy="636985"/>
            <a:chOff x="-9525" y="4538663"/>
            <a:chExt cx="9169400" cy="636985"/>
          </a:xfrm>
        </p:grpSpPr>
        <p:sp>
          <p:nvSpPr>
            <p:cNvPr id="49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4542235"/>
              <a:ext cx="9161463" cy="6012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50" name="Rectangle 7"/>
            <p:cNvSpPr>
              <a:spLocks noChangeArrowheads="1"/>
            </p:cNvSpPr>
            <p:nvPr userDrawn="1"/>
          </p:nvSpPr>
          <p:spPr bwMode="auto">
            <a:xfrm>
              <a:off x="1588" y="4775598"/>
              <a:ext cx="9142412" cy="36790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51" name="AutoShape 81"/>
            <p:cNvSpPr>
              <a:spLocks noChangeAspect="1" noChangeArrowheads="1" noTextEdit="1"/>
            </p:cNvSpPr>
            <p:nvPr/>
          </p:nvSpPr>
          <p:spPr bwMode="auto">
            <a:xfrm>
              <a:off x="-9525" y="4538663"/>
              <a:ext cx="9169400" cy="636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Rectangle 84"/>
            <p:cNvSpPr>
              <a:spLocks noChangeArrowheads="1"/>
            </p:cNvSpPr>
            <p:nvPr/>
          </p:nvSpPr>
          <p:spPr bwMode="auto">
            <a:xfrm>
              <a:off x="-9525" y="4767263"/>
              <a:ext cx="9167813" cy="408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AutoShape 2"/>
            <p:cNvSpPr>
              <a:spLocks noChangeAspect="1" noChangeArrowheads="1" noTextEdit="1"/>
            </p:cNvSpPr>
            <p:nvPr userDrawn="1"/>
          </p:nvSpPr>
          <p:spPr bwMode="auto">
            <a:xfrm>
              <a:off x="-9525" y="4562475"/>
              <a:ext cx="91694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4" name="Rectangle 4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Rectangle 5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6"/>
            <p:cNvSpPr>
              <a:spLocks noEditPoints="1"/>
            </p:cNvSpPr>
            <p:nvPr userDrawn="1"/>
          </p:nvSpPr>
          <p:spPr bwMode="auto">
            <a:xfrm>
              <a:off x="0" y="4575175"/>
              <a:ext cx="9150350" cy="498475"/>
            </a:xfrm>
            <a:custGeom>
              <a:avLst/>
              <a:gdLst/>
              <a:ahLst/>
              <a:cxnLst>
                <a:cxn ang="0">
                  <a:pos x="2877" y="10"/>
                </a:cxn>
                <a:cxn ang="0">
                  <a:pos x="2814" y="10"/>
                </a:cxn>
                <a:cxn ang="0">
                  <a:pos x="2576" y="69"/>
                </a:cxn>
                <a:cxn ang="0">
                  <a:pos x="2877" y="69"/>
                </a:cxn>
                <a:cxn ang="0">
                  <a:pos x="2877" y="157"/>
                </a:cxn>
                <a:cxn ang="0">
                  <a:pos x="2877" y="157"/>
                </a:cxn>
                <a:cxn ang="0">
                  <a:pos x="2877" y="10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9"/>
                </a:cxn>
                <a:cxn ang="0">
                  <a:pos x="2576" y="69"/>
                </a:cxn>
                <a:cxn ang="0">
                  <a:pos x="2349" y="0"/>
                </a:cxn>
              </a:cxnLst>
              <a:rect l="0" t="0" r="r" b="b"/>
              <a:pathLst>
                <a:path w="2877" h="157">
                  <a:moveTo>
                    <a:pt x="2877" y="10"/>
                  </a:moveTo>
                  <a:cubicBezTo>
                    <a:pt x="2814" y="10"/>
                    <a:pt x="2814" y="10"/>
                    <a:pt x="2814" y="10"/>
                  </a:cubicBezTo>
                  <a:cubicBezTo>
                    <a:pt x="2669" y="10"/>
                    <a:pt x="2616" y="53"/>
                    <a:pt x="2576" y="69"/>
                  </a:cubicBezTo>
                  <a:cubicBezTo>
                    <a:pt x="2877" y="69"/>
                    <a:pt x="2877" y="69"/>
                    <a:pt x="2877" y="69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0"/>
                    <a:pt x="2877" y="10"/>
                    <a:pt x="2877" y="10"/>
                  </a:cubicBezTo>
                  <a:moveTo>
                    <a:pt x="234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2576" y="69"/>
                    <a:pt x="2576" y="69"/>
                    <a:pt x="2576" y="69"/>
                  </a:cubicBezTo>
                  <a:cubicBezTo>
                    <a:pt x="2527" y="29"/>
                    <a:pt x="2446" y="0"/>
                    <a:pt x="2349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7"/>
            <p:cNvSpPr>
              <a:spLocks noEditPoints="1"/>
            </p:cNvSpPr>
            <p:nvPr userDrawn="1"/>
          </p:nvSpPr>
          <p:spPr bwMode="auto">
            <a:xfrm>
              <a:off x="0" y="4794250"/>
              <a:ext cx="9150350" cy="279400"/>
            </a:xfrm>
            <a:custGeom>
              <a:avLst/>
              <a:gdLst/>
              <a:ahLst/>
              <a:cxnLst>
                <a:cxn ang="0">
                  <a:pos x="2576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434" y="9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77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11" y="88"/>
                </a:cxn>
                <a:cxn ang="0">
                  <a:pos x="2877" y="88"/>
                </a:cxn>
                <a:cxn ang="0">
                  <a:pos x="2877" y="0"/>
                </a:cxn>
              </a:cxnLst>
              <a:rect l="0" t="0" r="r" b="b"/>
              <a:pathLst>
                <a:path w="2877" h="88">
                  <a:moveTo>
                    <a:pt x="257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434" y="9"/>
                    <a:pt x="2434" y="9"/>
                    <a:pt x="2434" y="9"/>
                  </a:cubicBezTo>
                  <a:cubicBezTo>
                    <a:pt x="2526" y="9"/>
                    <a:pt x="2556" y="7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moveTo>
                    <a:pt x="2877" y="0"/>
                  </a:move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625" y="40"/>
                    <a:pt x="2691" y="88"/>
                    <a:pt x="2811" y="88"/>
                  </a:cubicBezTo>
                  <a:cubicBezTo>
                    <a:pt x="2841" y="88"/>
                    <a:pt x="2877" y="88"/>
                    <a:pt x="2877" y="88"/>
                  </a:cubicBezTo>
                  <a:cubicBezTo>
                    <a:pt x="2877" y="0"/>
                    <a:pt x="2877" y="0"/>
                    <a:pt x="2877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8"/>
            <p:cNvSpPr>
              <a:spLocks/>
            </p:cNvSpPr>
            <p:nvPr userDrawn="1"/>
          </p:nvSpPr>
          <p:spPr bwMode="auto">
            <a:xfrm>
              <a:off x="0" y="4606925"/>
              <a:ext cx="8193088" cy="215900"/>
            </a:xfrm>
            <a:custGeom>
              <a:avLst/>
              <a:gdLst/>
              <a:ahLst/>
              <a:cxnLst>
                <a:cxn ang="0">
                  <a:pos x="2576" y="59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8"/>
                </a:cxn>
                <a:cxn ang="0">
                  <a:pos x="2434" y="68"/>
                </a:cxn>
                <a:cxn ang="0">
                  <a:pos x="2576" y="59"/>
                </a:cxn>
              </a:cxnLst>
              <a:rect l="0" t="0" r="r" b="b"/>
              <a:pathLst>
                <a:path w="2576" h="68">
                  <a:moveTo>
                    <a:pt x="2576" y="59"/>
                  </a:moveTo>
                  <a:cubicBezTo>
                    <a:pt x="2521" y="27"/>
                    <a:pt x="2446" y="0"/>
                    <a:pt x="234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434" y="68"/>
                    <a:pt x="2434" y="68"/>
                    <a:pt x="2434" y="68"/>
                  </a:cubicBezTo>
                  <a:cubicBezTo>
                    <a:pt x="2526" y="68"/>
                    <a:pt x="2556" y="66"/>
                    <a:pt x="2576" y="59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9"/>
            <p:cNvSpPr>
              <a:spLocks/>
            </p:cNvSpPr>
            <p:nvPr userDrawn="1"/>
          </p:nvSpPr>
          <p:spPr bwMode="auto">
            <a:xfrm>
              <a:off x="8193088" y="4606925"/>
              <a:ext cx="957263" cy="431800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0" y="59"/>
                </a:cxn>
                <a:cxn ang="0">
                  <a:pos x="235" y="136"/>
                </a:cxn>
                <a:cxn ang="0">
                  <a:pos x="301" y="136"/>
                </a:cxn>
                <a:cxn ang="0">
                  <a:pos x="301" y="0"/>
                </a:cxn>
                <a:cxn ang="0">
                  <a:pos x="238" y="0"/>
                </a:cxn>
              </a:cxnLst>
              <a:rect l="0" t="0" r="r" b="b"/>
              <a:pathLst>
                <a:path w="301" h="136">
                  <a:moveTo>
                    <a:pt x="238" y="0"/>
                  </a:moveTo>
                  <a:cubicBezTo>
                    <a:pt x="93" y="0"/>
                    <a:pt x="40" y="43"/>
                    <a:pt x="0" y="59"/>
                  </a:cubicBezTo>
                  <a:cubicBezTo>
                    <a:pt x="64" y="95"/>
                    <a:pt x="115" y="136"/>
                    <a:pt x="235" y="136"/>
                  </a:cubicBezTo>
                  <a:cubicBezTo>
                    <a:pt x="265" y="136"/>
                    <a:pt x="301" y="136"/>
                    <a:pt x="301" y="136"/>
                  </a:cubicBezTo>
                  <a:cubicBezTo>
                    <a:pt x="301" y="0"/>
                    <a:pt x="301" y="0"/>
                    <a:pt x="301" y="0"/>
                  </a:cubicBezTo>
                  <a:lnTo>
                    <a:pt x="238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3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60003" y="957263"/>
            <a:ext cx="7477125" cy="3419476"/>
          </a:xfrm>
        </p:spPr>
        <p:txBody>
          <a:bodyPr/>
          <a:lstStyle>
            <a:lvl1pPr>
              <a:spcAft>
                <a:spcPts val="0"/>
              </a:spcAft>
              <a:buFontTx/>
              <a:buNone/>
              <a:defRPr sz="4400" b="1">
                <a:solidFill>
                  <a:schemeClr val="accent1"/>
                </a:solidFill>
              </a:defRPr>
            </a:lvl1pPr>
            <a:lvl2pPr marL="0" indent="0">
              <a:lnSpc>
                <a:spcPct val="75000"/>
              </a:lnSpc>
              <a:spcAft>
                <a:spcPts val="850"/>
              </a:spcAft>
              <a:buNone/>
              <a:defRPr sz="4400" b="1">
                <a:solidFill>
                  <a:schemeClr val="bg1"/>
                </a:solidFill>
              </a:defRPr>
            </a:lvl2pPr>
            <a:lvl3pPr marL="0" indent="0">
              <a:buNone/>
              <a:defRPr sz="2200" b="1">
                <a:solidFill>
                  <a:srgbClr val="FFFFFF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994" y="4878250"/>
            <a:ext cx="6083845" cy="93206"/>
          </a:xfrm>
        </p:spPr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pic>
        <p:nvPicPr>
          <p:cNvPr id="47" name="Picture 78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3656" y="4659719"/>
            <a:ext cx="32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4123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4" y="2499742"/>
            <a:ext cx="6121438" cy="1442432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58775" y="1563639"/>
            <a:ext cx="8461374" cy="639365"/>
          </a:xfrm>
        </p:spPr>
        <p:txBody>
          <a:bodyPr>
            <a:no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grpSp>
        <p:nvGrpSpPr>
          <p:cNvPr id="24" name="Group 99"/>
          <p:cNvGrpSpPr/>
          <p:nvPr userDrawn="1"/>
        </p:nvGrpSpPr>
        <p:grpSpPr>
          <a:xfrm>
            <a:off x="0" y="4124457"/>
            <a:ext cx="9144000" cy="745712"/>
            <a:chOff x="1" y="4124455"/>
            <a:chExt cx="9144000" cy="745712"/>
          </a:xfrm>
        </p:grpSpPr>
        <p:grpSp>
          <p:nvGrpSpPr>
            <p:cNvPr id="25" name="Group 98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59874" cy="745712"/>
            </a:xfrm>
          </p:grpSpPr>
          <p:sp>
            <p:nvSpPr>
              <p:cNvPr id="41" name="Freeform 42"/>
              <p:cNvSpPr>
                <a:spLocks noEditPoints="1"/>
              </p:cNvSpPr>
              <p:nvPr/>
            </p:nvSpPr>
            <p:spPr bwMode="auto">
              <a:xfrm>
                <a:off x="1" y="4171566"/>
                <a:ext cx="9159873" cy="698601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0" y="88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881" y="0"/>
                  </a:cxn>
                  <a:cxn ang="0">
                    <a:pos x="2855" y="0"/>
                  </a:cxn>
                  <a:cxn ang="0">
                    <a:pos x="285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768" y="220"/>
                  </a:cxn>
                  <a:cxn ang="0">
                    <a:pos x="2881" y="220"/>
                  </a:cxn>
                  <a:cxn ang="0">
                    <a:pos x="2881" y="0"/>
                  </a:cxn>
                </a:cxnLst>
                <a:rect l="0" t="0" r="r" b="b"/>
                <a:pathLst>
                  <a:path w="2881" h="220">
                    <a:moveTo>
                      <a:pt x="2415" y="88"/>
                    </a:moveTo>
                    <a:cubicBezTo>
                      <a:pt x="0" y="88"/>
                      <a:pt x="0" y="88"/>
                      <a:pt x="0" y="88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moveTo>
                      <a:pt x="2881" y="0"/>
                    </a:moveTo>
                    <a:cubicBezTo>
                      <a:pt x="2855" y="0"/>
                      <a:pt x="2855" y="0"/>
                      <a:pt x="2855" y="0"/>
                    </a:cubicBezTo>
                    <a:cubicBezTo>
                      <a:pt x="2855" y="88"/>
                      <a:pt x="2855" y="88"/>
                      <a:pt x="285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89" y="148"/>
                      <a:pt x="2587" y="220"/>
                      <a:pt x="2768" y="220"/>
                    </a:cubicBezTo>
                    <a:cubicBezTo>
                      <a:pt x="2812" y="220"/>
                      <a:pt x="2881" y="220"/>
                      <a:pt x="2881" y="220"/>
                    </a:cubicBezTo>
                    <a:cubicBezTo>
                      <a:pt x="2881" y="0"/>
                      <a:pt x="2881" y="0"/>
                      <a:pt x="2881" y="0"/>
                    </a:cubicBezTo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2" name="Freeform 43"/>
              <p:cNvSpPr>
                <a:spLocks noEditPoints="1"/>
              </p:cNvSpPr>
              <p:nvPr/>
            </p:nvSpPr>
            <p:spPr bwMode="auto">
              <a:xfrm>
                <a:off x="1" y="4124455"/>
                <a:ext cx="9077765" cy="327091"/>
              </a:xfrm>
              <a:custGeom>
                <a:avLst/>
                <a:gdLst/>
                <a:ahLst/>
                <a:cxnLst>
                  <a:cxn ang="0">
                    <a:pos x="2855" y="15"/>
                  </a:cxn>
                  <a:cxn ang="0">
                    <a:pos x="2773" y="15"/>
                  </a:cxn>
                  <a:cxn ang="0">
                    <a:pos x="2415" y="103"/>
                  </a:cxn>
                  <a:cxn ang="0">
                    <a:pos x="2855" y="103"/>
                  </a:cxn>
                  <a:cxn ang="0">
                    <a:pos x="2855" y="15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2415" y="103"/>
                  </a:cxn>
                  <a:cxn ang="0">
                    <a:pos x="2075" y="0"/>
                  </a:cxn>
                </a:cxnLst>
                <a:rect l="0" t="0" r="r" b="b"/>
                <a:pathLst>
                  <a:path w="2855" h="103">
                    <a:moveTo>
                      <a:pt x="2855" y="15"/>
                    </a:moveTo>
                    <a:cubicBezTo>
                      <a:pt x="2773" y="15"/>
                      <a:pt x="2773" y="15"/>
                      <a:pt x="2773" y="15"/>
                    </a:cubicBezTo>
                    <a:cubicBezTo>
                      <a:pt x="2555" y="15"/>
                      <a:pt x="2475" y="80"/>
                      <a:pt x="2415" y="103"/>
                    </a:cubicBezTo>
                    <a:cubicBezTo>
                      <a:pt x="2855" y="103"/>
                      <a:pt x="2855" y="103"/>
                      <a:pt x="2855" y="103"/>
                    </a:cubicBezTo>
                    <a:cubicBezTo>
                      <a:pt x="2855" y="15"/>
                      <a:pt x="2855" y="15"/>
                      <a:pt x="2855" y="15"/>
                    </a:cubicBezTo>
                    <a:moveTo>
                      <a:pt x="207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2415" y="103"/>
                      <a:pt x="2415" y="103"/>
                      <a:pt x="2415" y="103"/>
                    </a:cubicBezTo>
                    <a:cubicBezTo>
                      <a:pt x="2342" y="43"/>
                      <a:pt x="2220" y="0"/>
                      <a:pt x="2075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3" name="Freeform 44"/>
              <p:cNvSpPr>
                <a:spLocks/>
              </p:cNvSpPr>
              <p:nvPr/>
            </p:nvSpPr>
            <p:spPr bwMode="auto">
              <a:xfrm>
                <a:off x="1" y="4171566"/>
                <a:ext cx="7677872" cy="324399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</a:cxnLst>
                <a:rect l="0" t="0" r="r" b="b"/>
                <a:pathLst>
                  <a:path w="2415" h="102">
                    <a:moveTo>
                      <a:pt x="2415" y="88"/>
                    </a:moveTo>
                    <a:cubicBezTo>
                      <a:pt x="2333" y="41"/>
                      <a:pt x="2220" y="0"/>
                      <a:pt x="20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5" name="Freeform 45"/>
              <p:cNvSpPr>
                <a:spLocks/>
              </p:cNvSpPr>
              <p:nvPr/>
            </p:nvSpPr>
            <p:spPr bwMode="auto">
              <a:xfrm>
                <a:off x="7677873" y="4171566"/>
                <a:ext cx="1482002" cy="648796"/>
              </a:xfrm>
              <a:custGeom>
                <a:avLst/>
                <a:gdLst/>
                <a:ahLst/>
                <a:cxnLst>
                  <a:cxn ang="0">
                    <a:pos x="358" y="0"/>
                  </a:cxn>
                  <a:cxn ang="0">
                    <a:pos x="0" y="88"/>
                  </a:cxn>
                  <a:cxn ang="0">
                    <a:pos x="353" y="204"/>
                  </a:cxn>
                  <a:cxn ang="0">
                    <a:pos x="466" y="204"/>
                  </a:cxn>
                  <a:cxn ang="0">
                    <a:pos x="466" y="0"/>
                  </a:cxn>
                  <a:cxn ang="0">
                    <a:pos x="358" y="0"/>
                  </a:cxn>
                </a:cxnLst>
                <a:rect l="0" t="0" r="r" b="b"/>
                <a:pathLst>
                  <a:path w="466" h="204">
                    <a:moveTo>
                      <a:pt x="358" y="0"/>
                    </a:moveTo>
                    <a:cubicBezTo>
                      <a:pt x="140" y="0"/>
                      <a:pt x="60" y="65"/>
                      <a:pt x="0" y="88"/>
                    </a:cubicBezTo>
                    <a:cubicBezTo>
                      <a:pt x="96" y="142"/>
                      <a:pt x="172" y="204"/>
                      <a:pt x="353" y="204"/>
                    </a:cubicBezTo>
                    <a:cubicBezTo>
                      <a:pt x="397" y="204"/>
                      <a:pt x="466" y="204"/>
                      <a:pt x="466" y="204"/>
                    </a:cubicBezTo>
                    <a:cubicBezTo>
                      <a:pt x="466" y="0"/>
                      <a:pt x="466" y="0"/>
                      <a:pt x="466" y="0"/>
                    </a:cubicBez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pic>
          <p:nvPicPr>
            <p:cNvPr id="26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1816" y="4256808"/>
              <a:ext cx="489038" cy="489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8" name="Group 19"/>
            <p:cNvGrpSpPr/>
            <p:nvPr userDrawn="1"/>
          </p:nvGrpSpPr>
          <p:grpSpPr>
            <a:xfrm>
              <a:off x="359397" y="4355630"/>
              <a:ext cx="612558" cy="71438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2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5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7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8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9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61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4" y="950914"/>
            <a:ext cx="6121438" cy="2991261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23" name="Group 99"/>
          <p:cNvGrpSpPr/>
          <p:nvPr userDrawn="1"/>
        </p:nvGrpSpPr>
        <p:grpSpPr>
          <a:xfrm>
            <a:off x="0" y="4124457"/>
            <a:ext cx="9144000" cy="745712"/>
            <a:chOff x="1" y="4124455"/>
            <a:chExt cx="9144000" cy="745712"/>
          </a:xfrm>
        </p:grpSpPr>
        <p:grpSp>
          <p:nvGrpSpPr>
            <p:cNvPr id="24" name="Group 98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59874" cy="745712"/>
            </a:xfrm>
          </p:grpSpPr>
          <p:sp>
            <p:nvSpPr>
              <p:cNvPr id="41" name="Freeform 42"/>
              <p:cNvSpPr>
                <a:spLocks noEditPoints="1"/>
              </p:cNvSpPr>
              <p:nvPr/>
            </p:nvSpPr>
            <p:spPr bwMode="auto">
              <a:xfrm>
                <a:off x="1" y="4171566"/>
                <a:ext cx="9159873" cy="698601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0" y="88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881" y="0"/>
                  </a:cxn>
                  <a:cxn ang="0">
                    <a:pos x="2855" y="0"/>
                  </a:cxn>
                  <a:cxn ang="0">
                    <a:pos x="285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768" y="220"/>
                  </a:cxn>
                  <a:cxn ang="0">
                    <a:pos x="2881" y="220"/>
                  </a:cxn>
                  <a:cxn ang="0">
                    <a:pos x="2881" y="0"/>
                  </a:cxn>
                </a:cxnLst>
                <a:rect l="0" t="0" r="r" b="b"/>
                <a:pathLst>
                  <a:path w="2881" h="220">
                    <a:moveTo>
                      <a:pt x="2415" y="88"/>
                    </a:moveTo>
                    <a:cubicBezTo>
                      <a:pt x="0" y="88"/>
                      <a:pt x="0" y="88"/>
                      <a:pt x="0" y="88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moveTo>
                      <a:pt x="2881" y="0"/>
                    </a:moveTo>
                    <a:cubicBezTo>
                      <a:pt x="2855" y="0"/>
                      <a:pt x="2855" y="0"/>
                      <a:pt x="2855" y="0"/>
                    </a:cubicBezTo>
                    <a:cubicBezTo>
                      <a:pt x="2855" y="88"/>
                      <a:pt x="2855" y="88"/>
                      <a:pt x="285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89" y="148"/>
                      <a:pt x="2587" y="220"/>
                      <a:pt x="2768" y="220"/>
                    </a:cubicBezTo>
                    <a:cubicBezTo>
                      <a:pt x="2812" y="220"/>
                      <a:pt x="2881" y="220"/>
                      <a:pt x="2881" y="220"/>
                    </a:cubicBezTo>
                    <a:cubicBezTo>
                      <a:pt x="2881" y="0"/>
                      <a:pt x="2881" y="0"/>
                      <a:pt x="2881" y="0"/>
                    </a:cubicBezTo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2" name="Freeform 43"/>
              <p:cNvSpPr>
                <a:spLocks noEditPoints="1"/>
              </p:cNvSpPr>
              <p:nvPr/>
            </p:nvSpPr>
            <p:spPr bwMode="auto">
              <a:xfrm>
                <a:off x="1" y="4124455"/>
                <a:ext cx="9077765" cy="327091"/>
              </a:xfrm>
              <a:custGeom>
                <a:avLst/>
                <a:gdLst/>
                <a:ahLst/>
                <a:cxnLst>
                  <a:cxn ang="0">
                    <a:pos x="2855" y="15"/>
                  </a:cxn>
                  <a:cxn ang="0">
                    <a:pos x="2773" y="15"/>
                  </a:cxn>
                  <a:cxn ang="0">
                    <a:pos x="2415" y="103"/>
                  </a:cxn>
                  <a:cxn ang="0">
                    <a:pos x="2855" y="103"/>
                  </a:cxn>
                  <a:cxn ang="0">
                    <a:pos x="2855" y="15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2415" y="103"/>
                  </a:cxn>
                  <a:cxn ang="0">
                    <a:pos x="2075" y="0"/>
                  </a:cxn>
                </a:cxnLst>
                <a:rect l="0" t="0" r="r" b="b"/>
                <a:pathLst>
                  <a:path w="2855" h="103">
                    <a:moveTo>
                      <a:pt x="2855" y="15"/>
                    </a:moveTo>
                    <a:cubicBezTo>
                      <a:pt x="2773" y="15"/>
                      <a:pt x="2773" y="15"/>
                      <a:pt x="2773" y="15"/>
                    </a:cubicBezTo>
                    <a:cubicBezTo>
                      <a:pt x="2555" y="15"/>
                      <a:pt x="2475" y="80"/>
                      <a:pt x="2415" y="103"/>
                    </a:cubicBezTo>
                    <a:cubicBezTo>
                      <a:pt x="2855" y="103"/>
                      <a:pt x="2855" y="103"/>
                      <a:pt x="2855" y="103"/>
                    </a:cubicBezTo>
                    <a:cubicBezTo>
                      <a:pt x="2855" y="15"/>
                      <a:pt x="2855" y="15"/>
                      <a:pt x="2855" y="15"/>
                    </a:cubicBezTo>
                    <a:moveTo>
                      <a:pt x="207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2415" y="103"/>
                      <a:pt x="2415" y="103"/>
                      <a:pt x="2415" y="103"/>
                    </a:cubicBezTo>
                    <a:cubicBezTo>
                      <a:pt x="2342" y="43"/>
                      <a:pt x="2220" y="0"/>
                      <a:pt x="2075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1" name="Freeform 44"/>
              <p:cNvSpPr>
                <a:spLocks/>
              </p:cNvSpPr>
              <p:nvPr/>
            </p:nvSpPr>
            <p:spPr bwMode="auto">
              <a:xfrm>
                <a:off x="1" y="4171566"/>
                <a:ext cx="7677872" cy="324399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</a:cxnLst>
                <a:rect l="0" t="0" r="r" b="b"/>
                <a:pathLst>
                  <a:path w="2415" h="102">
                    <a:moveTo>
                      <a:pt x="2415" y="88"/>
                    </a:moveTo>
                    <a:cubicBezTo>
                      <a:pt x="2333" y="41"/>
                      <a:pt x="2220" y="0"/>
                      <a:pt x="20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2" name="Freeform 45"/>
              <p:cNvSpPr>
                <a:spLocks/>
              </p:cNvSpPr>
              <p:nvPr/>
            </p:nvSpPr>
            <p:spPr bwMode="auto">
              <a:xfrm>
                <a:off x="7677873" y="4171566"/>
                <a:ext cx="1482002" cy="648796"/>
              </a:xfrm>
              <a:custGeom>
                <a:avLst/>
                <a:gdLst/>
                <a:ahLst/>
                <a:cxnLst>
                  <a:cxn ang="0">
                    <a:pos x="358" y="0"/>
                  </a:cxn>
                  <a:cxn ang="0">
                    <a:pos x="0" y="88"/>
                  </a:cxn>
                  <a:cxn ang="0">
                    <a:pos x="353" y="204"/>
                  </a:cxn>
                  <a:cxn ang="0">
                    <a:pos x="466" y="204"/>
                  </a:cxn>
                  <a:cxn ang="0">
                    <a:pos x="466" y="0"/>
                  </a:cxn>
                  <a:cxn ang="0">
                    <a:pos x="358" y="0"/>
                  </a:cxn>
                </a:cxnLst>
                <a:rect l="0" t="0" r="r" b="b"/>
                <a:pathLst>
                  <a:path w="466" h="204">
                    <a:moveTo>
                      <a:pt x="358" y="0"/>
                    </a:moveTo>
                    <a:cubicBezTo>
                      <a:pt x="140" y="0"/>
                      <a:pt x="60" y="65"/>
                      <a:pt x="0" y="88"/>
                    </a:cubicBezTo>
                    <a:cubicBezTo>
                      <a:pt x="96" y="142"/>
                      <a:pt x="172" y="204"/>
                      <a:pt x="353" y="204"/>
                    </a:cubicBezTo>
                    <a:cubicBezTo>
                      <a:pt x="397" y="204"/>
                      <a:pt x="466" y="204"/>
                      <a:pt x="466" y="204"/>
                    </a:cubicBezTo>
                    <a:cubicBezTo>
                      <a:pt x="466" y="0"/>
                      <a:pt x="466" y="0"/>
                      <a:pt x="466" y="0"/>
                    </a:cubicBez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pic>
          <p:nvPicPr>
            <p:cNvPr id="25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1816" y="4256808"/>
              <a:ext cx="489038" cy="489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" name="Group 19"/>
            <p:cNvGrpSpPr/>
            <p:nvPr userDrawn="1"/>
          </p:nvGrpSpPr>
          <p:grpSpPr>
            <a:xfrm>
              <a:off x="359397" y="4355630"/>
              <a:ext cx="612558" cy="71438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28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2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5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7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8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39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/>
              </a:p>
            </p:txBody>
          </p:sp>
        </p:grpSp>
      </p:grpSp>
      <p:sp>
        <p:nvSpPr>
          <p:cNvPr id="63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957262"/>
            <a:ext cx="8460000" cy="3416738"/>
          </a:xfrm>
        </p:spPr>
        <p:txBody>
          <a:bodyPr/>
          <a:lstStyle>
            <a:lvl2pPr marL="189000" indent="-188119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363" y="202500"/>
            <a:ext cx="8460000" cy="670337"/>
          </a:xfrm>
        </p:spPr>
        <p:txBody>
          <a:bodyPr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212"/>
              </a:spcAft>
              <a:buNone/>
              <a:defRPr sz="2700" b="1">
                <a:solidFill>
                  <a:schemeClr val="accent2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1650" b="1">
                <a:solidFill>
                  <a:schemeClr val="accent2"/>
                </a:solidFill>
              </a:defRPr>
            </a:lvl2pPr>
            <a:lvl3pPr>
              <a:buNone/>
              <a:defRPr sz="2100">
                <a:solidFill>
                  <a:srgbClr val="00A9CE"/>
                </a:solidFill>
              </a:defRPr>
            </a:lvl3pPr>
            <a:lvl4pPr>
              <a:buNone/>
              <a:defRPr sz="2100">
                <a:solidFill>
                  <a:srgbClr val="00A9CE"/>
                </a:solidFill>
              </a:defRPr>
            </a:lvl4pPr>
            <a:lvl5pPr>
              <a:buNone/>
              <a:defRPr sz="2100">
                <a:solidFill>
                  <a:srgbClr val="00A9C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  |  Presenter name  |  Page </a:t>
            </a:r>
            <a:fld id="{4E2522EF-23C8-4CFF-BB6E-72792D3AB2E2}" type="slidenum">
              <a:rPr lang="en-AU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5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2341960"/>
            <a:ext cx="8467494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3192819"/>
            <a:ext cx="8475710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grpSp>
        <p:nvGrpSpPr>
          <p:cNvPr id="61" name="Group 60"/>
          <p:cNvGrpSpPr/>
          <p:nvPr userDrawn="1"/>
        </p:nvGrpSpPr>
        <p:grpSpPr>
          <a:xfrm>
            <a:off x="2" y="-1189"/>
            <a:ext cx="9144001" cy="4871357"/>
            <a:chOff x="0" y="-1190"/>
            <a:chExt cx="9144001" cy="4871357"/>
          </a:xfrm>
        </p:grpSpPr>
        <p:grpSp>
          <p:nvGrpSpPr>
            <p:cNvPr id="78" name="Group 99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44000" cy="745712"/>
            </a:xfrm>
          </p:grpSpPr>
          <p:grpSp>
            <p:nvGrpSpPr>
              <p:cNvPr id="79" name="Group 98"/>
              <p:cNvGrpSpPr/>
              <p:nvPr userDrawn="1"/>
            </p:nvGrpSpPr>
            <p:grpSpPr>
              <a:xfrm>
                <a:off x="1" y="4124455"/>
                <a:ext cx="9144000" cy="745712"/>
                <a:chOff x="1" y="4124455"/>
                <a:chExt cx="9159874" cy="745712"/>
              </a:xfrm>
            </p:grpSpPr>
            <p:sp>
              <p:nvSpPr>
                <p:cNvPr id="94" name="Freeform 42"/>
                <p:cNvSpPr>
                  <a:spLocks noEditPoints="1"/>
                </p:cNvSpPr>
                <p:nvPr/>
              </p:nvSpPr>
              <p:spPr bwMode="auto">
                <a:xfrm>
                  <a:off x="1" y="4171566"/>
                  <a:ext cx="9159873" cy="698601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0" y="88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881" y="0"/>
                    </a:cxn>
                    <a:cxn ang="0">
                      <a:pos x="2855" y="0"/>
                    </a:cxn>
                    <a:cxn ang="0">
                      <a:pos x="285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768" y="220"/>
                    </a:cxn>
                    <a:cxn ang="0">
                      <a:pos x="2881" y="220"/>
                    </a:cxn>
                    <a:cxn ang="0">
                      <a:pos x="2881" y="0"/>
                    </a:cxn>
                  </a:cxnLst>
                  <a:rect l="0" t="0" r="r" b="b"/>
                  <a:pathLst>
                    <a:path w="2881" h="220">
                      <a:moveTo>
                        <a:pt x="2415" y="88"/>
                      </a:moveTo>
                      <a:cubicBezTo>
                        <a:pt x="0" y="88"/>
                        <a:pt x="0" y="88"/>
                        <a:pt x="0" y="88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moveTo>
                        <a:pt x="2881" y="0"/>
                      </a:moveTo>
                      <a:cubicBezTo>
                        <a:pt x="2855" y="0"/>
                        <a:pt x="2855" y="0"/>
                        <a:pt x="2855" y="0"/>
                      </a:cubicBezTo>
                      <a:cubicBezTo>
                        <a:pt x="2855" y="88"/>
                        <a:pt x="2855" y="88"/>
                        <a:pt x="285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89" y="148"/>
                        <a:pt x="2587" y="220"/>
                        <a:pt x="2768" y="220"/>
                      </a:cubicBezTo>
                      <a:cubicBezTo>
                        <a:pt x="2812" y="220"/>
                        <a:pt x="2881" y="220"/>
                        <a:pt x="2881" y="220"/>
                      </a:cubicBezTo>
                      <a:cubicBezTo>
                        <a:pt x="2881" y="0"/>
                        <a:pt x="2881" y="0"/>
                        <a:pt x="2881" y="0"/>
                      </a:cubicBezTo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95" name="Freeform 43"/>
                <p:cNvSpPr>
                  <a:spLocks noEditPoints="1"/>
                </p:cNvSpPr>
                <p:nvPr/>
              </p:nvSpPr>
              <p:spPr bwMode="auto">
                <a:xfrm>
                  <a:off x="1" y="4124455"/>
                  <a:ext cx="9077765" cy="327091"/>
                </a:xfrm>
                <a:custGeom>
                  <a:avLst/>
                  <a:gdLst/>
                  <a:ahLst/>
                  <a:cxnLst>
                    <a:cxn ang="0">
                      <a:pos x="2855" y="15"/>
                    </a:cxn>
                    <a:cxn ang="0">
                      <a:pos x="2773" y="15"/>
                    </a:cxn>
                    <a:cxn ang="0">
                      <a:pos x="2415" y="103"/>
                    </a:cxn>
                    <a:cxn ang="0">
                      <a:pos x="2855" y="103"/>
                    </a:cxn>
                    <a:cxn ang="0">
                      <a:pos x="2855" y="15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3"/>
                    </a:cxn>
                    <a:cxn ang="0">
                      <a:pos x="2415" y="103"/>
                    </a:cxn>
                    <a:cxn ang="0">
                      <a:pos x="2075" y="0"/>
                    </a:cxn>
                  </a:cxnLst>
                  <a:rect l="0" t="0" r="r" b="b"/>
                  <a:pathLst>
                    <a:path w="2855" h="103">
                      <a:moveTo>
                        <a:pt x="2855" y="15"/>
                      </a:moveTo>
                      <a:cubicBezTo>
                        <a:pt x="2773" y="15"/>
                        <a:pt x="2773" y="15"/>
                        <a:pt x="2773" y="15"/>
                      </a:cubicBezTo>
                      <a:cubicBezTo>
                        <a:pt x="2555" y="15"/>
                        <a:pt x="2475" y="80"/>
                        <a:pt x="2415" y="103"/>
                      </a:cubicBezTo>
                      <a:cubicBezTo>
                        <a:pt x="2855" y="103"/>
                        <a:pt x="2855" y="103"/>
                        <a:pt x="2855" y="103"/>
                      </a:cubicBezTo>
                      <a:cubicBezTo>
                        <a:pt x="2855" y="15"/>
                        <a:pt x="2855" y="15"/>
                        <a:pt x="2855" y="15"/>
                      </a:cubicBezTo>
                      <a:moveTo>
                        <a:pt x="2075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3"/>
                        <a:pt x="0" y="103"/>
                        <a:pt x="0" y="103"/>
                      </a:cubicBezTo>
                      <a:cubicBezTo>
                        <a:pt x="2415" y="103"/>
                        <a:pt x="2415" y="103"/>
                        <a:pt x="2415" y="103"/>
                      </a:cubicBezTo>
                      <a:cubicBezTo>
                        <a:pt x="2342" y="43"/>
                        <a:pt x="2220" y="0"/>
                        <a:pt x="2075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96" name="Freeform 44"/>
                <p:cNvSpPr>
                  <a:spLocks/>
                </p:cNvSpPr>
                <p:nvPr/>
              </p:nvSpPr>
              <p:spPr bwMode="auto">
                <a:xfrm>
                  <a:off x="1" y="4171566"/>
                  <a:ext cx="7677872" cy="324399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</a:cxnLst>
                  <a:rect l="0" t="0" r="r" b="b"/>
                  <a:pathLst>
                    <a:path w="2415" h="102">
                      <a:moveTo>
                        <a:pt x="2415" y="88"/>
                      </a:moveTo>
                      <a:cubicBezTo>
                        <a:pt x="2333" y="41"/>
                        <a:pt x="2220" y="0"/>
                        <a:pt x="207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97" name="Freeform 45"/>
                <p:cNvSpPr>
                  <a:spLocks/>
                </p:cNvSpPr>
                <p:nvPr/>
              </p:nvSpPr>
              <p:spPr bwMode="auto">
                <a:xfrm>
                  <a:off x="7677873" y="4171566"/>
                  <a:ext cx="1482002" cy="648796"/>
                </a:xfrm>
                <a:custGeom>
                  <a:avLst/>
                  <a:gdLst/>
                  <a:ahLst/>
                  <a:cxnLst>
                    <a:cxn ang="0">
                      <a:pos x="358" y="0"/>
                    </a:cxn>
                    <a:cxn ang="0">
                      <a:pos x="0" y="88"/>
                    </a:cxn>
                    <a:cxn ang="0">
                      <a:pos x="353" y="204"/>
                    </a:cxn>
                    <a:cxn ang="0">
                      <a:pos x="466" y="204"/>
                    </a:cxn>
                    <a:cxn ang="0">
                      <a:pos x="466" y="0"/>
                    </a:cxn>
                    <a:cxn ang="0">
                      <a:pos x="358" y="0"/>
                    </a:cxn>
                  </a:cxnLst>
                  <a:rect l="0" t="0" r="r" b="b"/>
                  <a:pathLst>
                    <a:path w="466" h="204">
                      <a:moveTo>
                        <a:pt x="358" y="0"/>
                      </a:moveTo>
                      <a:cubicBezTo>
                        <a:pt x="140" y="0"/>
                        <a:pt x="60" y="65"/>
                        <a:pt x="0" y="88"/>
                      </a:cubicBezTo>
                      <a:cubicBezTo>
                        <a:pt x="96" y="142"/>
                        <a:pt x="172" y="204"/>
                        <a:pt x="353" y="204"/>
                      </a:cubicBezTo>
                      <a:cubicBezTo>
                        <a:pt x="397" y="204"/>
                        <a:pt x="466" y="204"/>
                        <a:pt x="466" y="204"/>
                      </a:cubicBezTo>
                      <a:cubicBezTo>
                        <a:pt x="466" y="0"/>
                        <a:pt x="466" y="0"/>
                        <a:pt x="466" y="0"/>
                      </a:cubicBezTo>
                      <a:lnTo>
                        <a:pt x="35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pic>
            <p:nvPicPr>
              <p:cNvPr id="80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01816" y="4256808"/>
                <a:ext cx="489038" cy="489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81" name="Group 19"/>
              <p:cNvGrpSpPr/>
              <p:nvPr userDrawn="1"/>
            </p:nvGrpSpPr>
            <p:grpSpPr>
              <a:xfrm>
                <a:off x="359397" y="4355630"/>
                <a:ext cx="612558" cy="71438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82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83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84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85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86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87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88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89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90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91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92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93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</p:grpSp>
        </p:grpSp>
        <p:grpSp>
          <p:nvGrpSpPr>
            <p:cNvPr id="63" name="Group 64"/>
            <p:cNvGrpSpPr>
              <a:grpSpLocks noChangeAspect="1"/>
            </p:cNvGrpSpPr>
            <p:nvPr userDrawn="1"/>
          </p:nvGrpSpPr>
          <p:grpSpPr bwMode="auto">
            <a:xfrm>
              <a:off x="0" y="-1190"/>
              <a:ext cx="9144000" cy="2486026"/>
              <a:chOff x="0" y="-1475"/>
              <a:chExt cx="5760" cy="1566"/>
            </a:xfrm>
          </p:grpSpPr>
          <p:sp>
            <p:nvSpPr>
              <p:cNvPr id="64" name="AutoShape 2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0" y="-1475"/>
                <a:ext cx="5760" cy="156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5" name="Freeform 4"/>
              <p:cNvSpPr>
                <a:spLocks/>
              </p:cNvSpPr>
              <p:nvPr userDrawn="1"/>
            </p:nvSpPr>
            <p:spPr bwMode="auto">
              <a:xfrm>
                <a:off x="0" y="-5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6" name="Freeform 5"/>
              <p:cNvSpPr>
                <a:spLocks/>
              </p:cNvSpPr>
              <p:nvPr userDrawn="1"/>
            </p:nvSpPr>
            <p:spPr bwMode="auto">
              <a:xfrm>
                <a:off x="0" y="-3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7" name="Freeform 6"/>
              <p:cNvSpPr>
                <a:spLocks/>
              </p:cNvSpPr>
              <p:nvPr userDrawn="1"/>
            </p:nvSpPr>
            <p:spPr bwMode="auto">
              <a:xfrm>
                <a:off x="0" y="-70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8" name="Freeform 7"/>
              <p:cNvSpPr>
                <a:spLocks/>
              </p:cNvSpPr>
              <p:nvPr userDrawn="1"/>
            </p:nvSpPr>
            <p:spPr bwMode="auto">
              <a:xfrm>
                <a:off x="0" y="-47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9" name="Freeform 8"/>
              <p:cNvSpPr>
                <a:spLocks/>
              </p:cNvSpPr>
              <p:nvPr userDrawn="1"/>
            </p:nvSpPr>
            <p:spPr bwMode="auto">
              <a:xfrm>
                <a:off x="0" y="-8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0" name="Freeform 9"/>
              <p:cNvSpPr>
                <a:spLocks/>
              </p:cNvSpPr>
              <p:nvPr userDrawn="1"/>
            </p:nvSpPr>
            <p:spPr bwMode="auto">
              <a:xfrm>
                <a:off x="0" y="-6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2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1" name="Freeform 10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2" name="Freeform 11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3" name="Freeform 12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4" name="Freeform 13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5" name="Freeform 14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6" name="Freeform 15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</p:grpSp>
      <p:sp>
        <p:nvSpPr>
          <p:cNvPr id="98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264763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Collaborator logo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>
            <a:off x="0" y="4124457"/>
            <a:ext cx="9144000" cy="1019044"/>
            <a:chOff x="1" y="4124455"/>
            <a:chExt cx="9144000" cy="1019044"/>
          </a:xfrm>
        </p:grpSpPr>
        <p:sp>
          <p:nvSpPr>
            <p:cNvPr id="29" name="Rectangle 28"/>
            <p:cNvSpPr/>
            <p:nvPr userDrawn="1"/>
          </p:nvSpPr>
          <p:spPr>
            <a:xfrm>
              <a:off x="1497" y="4455240"/>
              <a:ext cx="9142503" cy="6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30" name="Group 99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44000" cy="745712"/>
            </a:xfrm>
          </p:grpSpPr>
          <p:grpSp>
            <p:nvGrpSpPr>
              <p:cNvPr id="31" name="Group 98"/>
              <p:cNvGrpSpPr/>
              <p:nvPr userDrawn="1"/>
            </p:nvGrpSpPr>
            <p:grpSpPr>
              <a:xfrm>
                <a:off x="1" y="4124455"/>
                <a:ext cx="9144000" cy="745712"/>
                <a:chOff x="1" y="4124455"/>
                <a:chExt cx="9159874" cy="745712"/>
              </a:xfrm>
            </p:grpSpPr>
            <p:sp>
              <p:nvSpPr>
                <p:cNvPr id="46" name="Freeform 42"/>
                <p:cNvSpPr>
                  <a:spLocks noEditPoints="1"/>
                </p:cNvSpPr>
                <p:nvPr/>
              </p:nvSpPr>
              <p:spPr bwMode="auto">
                <a:xfrm>
                  <a:off x="1" y="4171566"/>
                  <a:ext cx="9159873" cy="698601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0" y="88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881" y="0"/>
                    </a:cxn>
                    <a:cxn ang="0">
                      <a:pos x="2855" y="0"/>
                    </a:cxn>
                    <a:cxn ang="0">
                      <a:pos x="285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768" y="220"/>
                    </a:cxn>
                    <a:cxn ang="0">
                      <a:pos x="2881" y="220"/>
                    </a:cxn>
                    <a:cxn ang="0">
                      <a:pos x="2881" y="0"/>
                    </a:cxn>
                  </a:cxnLst>
                  <a:rect l="0" t="0" r="r" b="b"/>
                  <a:pathLst>
                    <a:path w="2881" h="220">
                      <a:moveTo>
                        <a:pt x="2415" y="88"/>
                      </a:moveTo>
                      <a:cubicBezTo>
                        <a:pt x="0" y="88"/>
                        <a:pt x="0" y="88"/>
                        <a:pt x="0" y="88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moveTo>
                        <a:pt x="2881" y="0"/>
                      </a:moveTo>
                      <a:cubicBezTo>
                        <a:pt x="2855" y="0"/>
                        <a:pt x="2855" y="0"/>
                        <a:pt x="2855" y="0"/>
                      </a:cubicBezTo>
                      <a:cubicBezTo>
                        <a:pt x="2855" y="88"/>
                        <a:pt x="2855" y="88"/>
                        <a:pt x="285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89" y="148"/>
                        <a:pt x="2587" y="220"/>
                        <a:pt x="2768" y="220"/>
                      </a:cubicBezTo>
                      <a:cubicBezTo>
                        <a:pt x="2812" y="220"/>
                        <a:pt x="2881" y="220"/>
                        <a:pt x="2881" y="220"/>
                      </a:cubicBezTo>
                      <a:cubicBezTo>
                        <a:pt x="2881" y="0"/>
                        <a:pt x="2881" y="0"/>
                        <a:pt x="2881" y="0"/>
                      </a:cubicBezTo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7" name="Freeform 43"/>
                <p:cNvSpPr>
                  <a:spLocks noEditPoints="1"/>
                </p:cNvSpPr>
                <p:nvPr/>
              </p:nvSpPr>
              <p:spPr bwMode="auto">
                <a:xfrm>
                  <a:off x="1" y="4124455"/>
                  <a:ext cx="9077765" cy="327091"/>
                </a:xfrm>
                <a:custGeom>
                  <a:avLst/>
                  <a:gdLst/>
                  <a:ahLst/>
                  <a:cxnLst>
                    <a:cxn ang="0">
                      <a:pos x="2855" y="15"/>
                    </a:cxn>
                    <a:cxn ang="0">
                      <a:pos x="2773" y="15"/>
                    </a:cxn>
                    <a:cxn ang="0">
                      <a:pos x="2415" y="103"/>
                    </a:cxn>
                    <a:cxn ang="0">
                      <a:pos x="2855" y="103"/>
                    </a:cxn>
                    <a:cxn ang="0">
                      <a:pos x="2855" y="15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3"/>
                    </a:cxn>
                    <a:cxn ang="0">
                      <a:pos x="2415" y="103"/>
                    </a:cxn>
                    <a:cxn ang="0">
                      <a:pos x="2075" y="0"/>
                    </a:cxn>
                  </a:cxnLst>
                  <a:rect l="0" t="0" r="r" b="b"/>
                  <a:pathLst>
                    <a:path w="2855" h="103">
                      <a:moveTo>
                        <a:pt x="2855" y="15"/>
                      </a:moveTo>
                      <a:cubicBezTo>
                        <a:pt x="2773" y="15"/>
                        <a:pt x="2773" y="15"/>
                        <a:pt x="2773" y="15"/>
                      </a:cubicBezTo>
                      <a:cubicBezTo>
                        <a:pt x="2555" y="15"/>
                        <a:pt x="2475" y="80"/>
                        <a:pt x="2415" y="103"/>
                      </a:cubicBezTo>
                      <a:cubicBezTo>
                        <a:pt x="2855" y="103"/>
                        <a:pt x="2855" y="103"/>
                        <a:pt x="2855" y="103"/>
                      </a:cubicBezTo>
                      <a:cubicBezTo>
                        <a:pt x="2855" y="15"/>
                        <a:pt x="2855" y="15"/>
                        <a:pt x="2855" y="15"/>
                      </a:cubicBezTo>
                      <a:moveTo>
                        <a:pt x="2075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3"/>
                        <a:pt x="0" y="103"/>
                        <a:pt x="0" y="103"/>
                      </a:cubicBezTo>
                      <a:cubicBezTo>
                        <a:pt x="2415" y="103"/>
                        <a:pt x="2415" y="103"/>
                        <a:pt x="2415" y="103"/>
                      </a:cubicBezTo>
                      <a:cubicBezTo>
                        <a:pt x="2342" y="43"/>
                        <a:pt x="2220" y="0"/>
                        <a:pt x="2075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8" name="Freeform 44"/>
                <p:cNvSpPr>
                  <a:spLocks/>
                </p:cNvSpPr>
                <p:nvPr/>
              </p:nvSpPr>
              <p:spPr bwMode="auto">
                <a:xfrm>
                  <a:off x="1" y="4171566"/>
                  <a:ext cx="7677872" cy="324399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</a:cxnLst>
                  <a:rect l="0" t="0" r="r" b="b"/>
                  <a:pathLst>
                    <a:path w="2415" h="102">
                      <a:moveTo>
                        <a:pt x="2415" y="88"/>
                      </a:moveTo>
                      <a:cubicBezTo>
                        <a:pt x="2333" y="41"/>
                        <a:pt x="2220" y="0"/>
                        <a:pt x="207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9" name="Freeform 45"/>
                <p:cNvSpPr>
                  <a:spLocks/>
                </p:cNvSpPr>
                <p:nvPr/>
              </p:nvSpPr>
              <p:spPr bwMode="auto">
                <a:xfrm>
                  <a:off x="7677873" y="4171566"/>
                  <a:ext cx="1482002" cy="648796"/>
                </a:xfrm>
                <a:custGeom>
                  <a:avLst/>
                  <a:gdLst/>
                  <a:ahLst/>
                  <a:cxnLst>
                    <a:cxn ang="0">
                      <a:pos x="358" y="0"/>
                    </a:cxn>
                    <a:cxn ang="0">
                      <a:pos x="0" y="88"/>
                    </a:cxn>
                    <a:cxn ang="0">
                      <a:pos x="353" y="204"/>
                    </a:cxn>
                    <a:cxn ang="0">
                      <a:pos x="466" y="204"/>
                    </a:cxn>
                    <a:cxn ang="0">
                      <a:pos x="466" y="0"/>
                    </a:cxn>
                    <a:cxn ang="0">
                      <a:pos x="358" y="0"/>
                    </a:cxn>
                  </a:cxnLst>
                  <a:rect l="0" t="0" r="r" b="b"/>
                  <a:pathLst>
                    <a:path w="466" h="204">
                      <a:moveTo>
                        <a:pt x="358" y="0"/>
                      </a:moveTo>
                      <a:cubicBezTo>
                        <a:pt x="140" y="0"/>
                        <a:pt x="60" y="65"/>
                        <a:pt x="0" y="88"/>
                      </a:cubicBezTo>
                      <a:cubicBezTo>
                        <a:pt x="96" y="142"/>
                        <a:pt x="172" y="204"/>
                        <a:pt x="353" y="204"/>
                      </a:cubicBezTo>
                      <a:cubicBezTo>
                        <a:pt x="397" y="204"/>
                        <a:pt x="466" y="204"/>
                        <a:pt x="466" y="204"/>
                      </a:cubicBezTo>
                      <a:cubicBezTo>
                        <a:pt x="466" y="0"/>
                        <a:pt x="466" y="0"/>
                        <a:pt x="466" y="0"/>
                      </a:cubicBezTo>
                      <a:lnTo>
                        <a:pt x="35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pic>
            <p:nvPicPr>
              <p:cNvPr id="32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01816" y="4256808"/>
                <a:ext cx="489038" cy="489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3" name="Group 19"/>
              <p:cNvGrpSpPr/>
              <p:nvPr userDrawn="1"/>
            </p:nvGrpSpPr>
            <p:grpSpPr>
              <a:xfrm>
                <a:off x="359397" y="4355630"/>
                <a:ext cx="612558" cy="71438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34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5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6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7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8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39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0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1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2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3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4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  <p:sp>
              <p:nvSpPr>
                <p:cNvPr id="45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2341960"/>
            <a:ext cx="8467494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3192819"/>
            <a:ext cx="8475710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56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352071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 + Collaborator logo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 userDrawn="1"/>
        </p:nvGrpSpPr>
        <p:grpSpPr>
          <a:xfrm>
            <a:off x="2" y="-1189"/>
            <a:ext cx="9144001" cy="5144689"/>
            <a:chOff x="0" y="-1190"/>
            <a:chExt cx="9144001" cy="5144689"/>
          </a:xfrm>
        </p:grpSpPr>
        <p:grpSp>
          <p:nvGrpSpPr>
            <p:cNvPr id="64" name="Group 74"/>
            <p:cNvGrpSpPr/>
            <p:nvPr userDrawn="1"/>
          </p:nvGrpSpPr>
          <p:grpSpPr>
            <a:xfrm>
              <a:off x="1" y="4124455"/>
              <a:ext cx="9144000" cy="1019044"/>
              <a:chOff x="1" y="4124455"/>
              <a:chExt cx="9144000" cy="1019044"/>
            </a:xfrm>
          </p:grpSpPr>
          <p:sp>
            <p:nvSpPr>
              <p:cNvPr id="79" name="Rectangle 78"/>
              <p:cNvSpPr/>
              <p:nvPr userDrawn="1"/>
            </p:nvSpPr>
            <p:spPr>
              <a:xfrm>
                <a:off x="1497" y="4455240"/>
                <a:ext cx="9142503" cy="6882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grpSp>
            <p:nvGrpSpPr>
              <p:cNvPr id="80" name="Group 99"/>
              <p:cNvGrpSpPr/>
              <p:nvPr userDrawn="1"/>
            </p:nvGrpSpPr>
            <p:grpSpPr>
              <a:xfrm>
                <a:off x="1" y="4124455"/>
                <a:ext cx="9144000" cy="745712"/>
                <a:chOff x="1" y="4124455"/>
                <a:chExt cx="9144000" cy="745712"/>
              </a:xfrm>
            </p:grpSpPr>
            <p:grpSp>
              <p:nvGrpSpPr>
                <p:cNvPr id="81" name="Group 98"/>
                <p:cNvGrpSpPr/>
                <p:nvPr userDrawn="1"/>
              </p:nvGrpSpPr>
              <p:grpSpPr>
                <a:xfrm>
                  <a:off x="1" y="4124455"/>
                  <a:ext cx="9144000" cy="745712"/>
                  <a:chOff x="1" y="4124455"/>
                  <a:chExt cx="9159874" cy="745712"/>
                </a:xfrm>
              </p:grpSpPr>
              <p:sp>
                <p:nvSpPr>
                  <p:cNvPr id="96" name="Freeform 42"/>
                  <p:cNvSpPr>
                    <a:spLocks noEditPoints="1"/>
                  </p:cNvSpPr>
                  <p:nvPr/>
                </p:nvSpPr>
                <p:spPr bwMode="auto">
                  <a:xfrm>
                    <a:off x="1" y="4171566"/>
                    <a:ext cx="9159873" cy="698601"/>
                  </a:xfrm>
                  <a:custGeom>
                    <a:avLst/>
                    <a:gdLst/>
                    <a:ahLst/>
                    <a:cxnLst>
                      <a:cxn ang="0">
                        <a:pos x="2415" y="88"/>
                      </a:cxn>
                      <a:cxn ang="0">
                        <a:pos x="0" y="88"/>
                      </a:cxn>
                      <a:cxn ang="0">
                        <a:pos x="0" y="102"/>
                      </a:cxn>
                      <a:cxn ang="0">
                        <a:pos x="2202" y="102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881" y="0"/>
                      </a:cxn>
                      <a:cxn ang="0">
                        <a:pos x="2855" y="0"/>
                      </a:cxn>
                      <a:cxn ang="0">
                        <a:pos x="2855" y="88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768" y="220"/>
                      </a:cxn>
                      <a:cxn ang="0">
                        <a:pos x="2881" y="220"/>
                      </a:cxn>
                      <a:cxn ang="0">
                        <a:pos x="2881" y="0"/>
                      </a:cxn>
                    </a:cxnLst>
                    <a:rect l="0" t="0" r="r" b="b"/>
                    <a:pathLst>
                      <a:path w="2881" h="220">
                        <a:moveTo>
                          <a:pt x="2415" y="88"/>
                        </a:move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2202" y="102"/>
                          <a:pt x="2202" y="102"/>
                          <a:pt x="2202" y="102"/>
                        </a:cubicBezTo>
                        <a:cubicBezTo>
                          <a:pt x="2341" y="102"/>
                          <a:pt x="2386" y="99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moveTo>
                          <a:pt x="2881" y="0"/>
                        </a:moveTo>
                        <a:cubicBezTo>
                          <a:pt x="2855" y="0"/>
                          <a:pt x="2855" y="0"/>
                          <a:pt x="2855" y="0"/>
                        </a:cubicBezTo>
                        <a:cubicBezTo>
                          <a:pt x="2855" y="88"/>
                          <a:pt x="2855" y="88"/>
                          <a:pt x="285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89" y="148"/>
                          <a:pt x="2587" y="220"/>
                          <a:pt x="2768" y="220"/>
                        </a:cubicBezTo>
                        <a:cubicBezTo>
                          <a:pt x="2812" y="220"/>
                          <a:pt x="2881" y="220"/>
                          <a:pt x="2881" y="220"/>
                        </a:cubicBezTo>
                        <a:cubicBezTo>
                          <a:pt x="2881" y="0"/>
                          <a:pt x="2881" y="0"/>
                          <a:pt x="2881" y="0"/>
                        </a:cubicBezTo>
                      </a:path>
                    </a:pathLst>
                  </a:custGeom>
                  <a:solidFill>
                    <a:srgbClr val="BFBFB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97" name="Freeform 43"/>
                  <p:cNvSpPr>
                    <a:spLocks noEditPoints="1"/>
                  </p:cNvSpPr>
                  <p:nvPr/>
                </p:nvSpPr>
                <p:spPr bwMode="auto">
                  <a:xfrm>
                    <a:off x="1" y="4124455"/>
                    <a:ext cx="9077765" cy="327091"/>
                  </a:xfrm>
                  <a:custGeom>
                    <a:avLst/>
                    <a:gdLst/>
                    <a:ahLst/>
                    <a:cxnLst>
                      <a:cxn ang="0">
                        <a:pos x="2855" y="15"/>
                      </a:cxn>
                      <a:cxn ang="0">
                        <a:pos x="2773" y="15"/>
                      </a:cxn>
                      <a:cxn ang="0">
                        <a:pos x="2415" y="103"/>
                      </a:cxn>
                      <a:cxn ang="0">
                        <a:pos x="2855" y="103"/>
                      </a:cxn>
                      <a:cxn ang="0">
                        <a:pos x="2855" y="15"/>
                      </a:cxn>
                      <a:cxn ang="0">
                        <a:pos x="2075" y="0"/>
                      </a:cxn>
                      <a:cxn ang="0">
                        <a:pos x="0" y="0"/>
                      </a:cxn>
                      <a:cxn ang="0">
                        <a:pos x="0" y="103"/>
                      </a:cxn>
                      <a:cxn ang="0">
                        <a:pos x="2415" y="103"/>
                      </a:cxn>
                      <a:cxn ang="0">
                        <a:pos x="2075" y="0"/>
                      </a:cxn>
                    </a:cxnLst>
                    <a:rect l="0" t="0" r="r" b="b"/>
                    <a:pathLst>
                      <a:path w="2855" h="103">
                        <a:moveTo>
                          <a:pt x="2855" y="15"/>
                        </a:moveTo>
                        <a:cubicBezTo>
                          <a:pt x="2773" y="15"/>
                          <a:pt x="2773" y="15"/>
                          <a:pt x="2773" y="15"/>
                        </a:cubicBezTo>
                        <a:cubicBezTo>
                          <a:pt x="2555" y="15"/>
                          <a:pt x="2475" y="80"/>
                          <a:pt x="2415" y="103"/>
                        </a:cubicBezTo>
                        <a:cubicBezTo>
                          <a:pt x="2855" y="103"/>
                          <a:pt x="2855" y="103"/>
                          <a:pt x="2855" y="103"/>
                        </a:cubicBezTo>
                        <a:cubicBezTo>
                          <a:pt x="2855" y="15"/>
                          <a:pt x="2855" y="15"/>
                          <a:pt x="2855" y="15"/>
                        </a:cubicBezTo>
                        <a:moveTo>
                          <a:pt x="2075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2415" y="103"/>
                          <a:pt x="2415" y="103"/>
                          <a:pt x="2415" y="103"/>
                        </a:cubicBezTo>
                        <a:cubicBezTo>
                          <a:pt x="2342" y="43"/>
                          <a:pt x="2220" y="0"/>
                          <a:pt x="2075" y="0"/>
                        </a:cubicBezTo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98" name="Freeform 44"/>
                  <p:cNvSpPr>
                    <a:spLocks/>
                  </p:cNvSpPr>
                  <p:nvPr/>
                </p:nvSpPr>
                <p:spPr bwMode="auto">
                  <a:xfrm>
                    <a:off x="1" y="4171566"/>
                    <a:ext cx="7677872" cy="324399"/>
                  </a:xfrm>
                  <a:custGeom>
                    <a:avLst/>
                    <a:gdLst/>
                    <a:ahLst/>
                    <a:cxnLst>
                      <a:cxn ang="0">
                        <a:pos x="2415" y="88"/>
                      </a:cxn>
                      <a:cxn ang="0">
                        <a:pos x="2075" y="0"/>
                      </a:cxn>
                      <a:cxn ang="0">
                        <a:pos x="0" y="0"/>
                      </a:cxn>
                      <a:cxn ang="0">
                        <a:pos x="0" y="102"/>
                      </a:cxn>
                      <a:cxn ang="0">
                        <a:pos x="2202" y="102"/>
                      </a:cxn>
                      <a:cxn ang="0">
                        <a:pos x="2415" y="88"/>
                      </a:cxn>
                    </a:cxnLst>
                    <a:rect l="0" t="0" r="r" b="b"/>
                    <a:pathLst>
                      <a:path w="2415" h="102">
                        <a:moveTo>
                          <a:pt x="2415" y="88"/>
                        </a:moveTo>
                        <a:cubicBezTo>
                          <a:pt x="2333" y="41"/>
                          <a:pt x="2220" y="0"/>
                          <a:pt x="2075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2202" y="102"/>
                          <a:pt x="2202" y="102"/>
                          <a:pt x="2202" y="102"/>
                        </a:cubicBezTo>
                        <a:cubicBezTo>
                          <a:pt x="2341" y="102"/>
                          <a:pt x="2386" y="99"/>
                          <a:pt x="2415" y="88"/>
                        </a:cubicBezTo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99" name="Freeform 45"/>
                  <p:cNvSpPr>
                    <a:spLocks/>
                  </p:cNvSpPr>
                  <p:nvPr/>
                </p:nvSpPr>
                <p:spPr bwMode="auto">
                  <a:xfrm>
                    <a:off x="7677873" y="4171566"/>
                    <a:ext cx="1482002" cy="648796"/>
                  </a:xfrm>
                  <a:custGeom>
                    <a:avLst/>
                    <a:gdLst/>
                    <a:ahLst/>
                    <a:cxnLst>
                      <a:cxn ang="0">
                        <a:pos x="358" y="0"/>
                      </a:cxn>
                      <a:cxn ang="0">
                        <a:pos x="0" y="88"/>
                      </a:cxn>
                      <a:cxn ang="0">
                        <a:pos x="353" y="204"/>
                      </a:cxn>
                      <a:cxn ang="0">
                        <a:pos x="466" y="204"/>
                      </a:cxn>
                      <a:cxn ang="0">
                        <a:pos x="466" y="0"/>
                      </a:cxn>
                      <a:cxn ang="0">
                        <a:pos x="358" y="0"/>
                      </a:cxn>
                    </a:cxnLst>
                    <a:rect l="0" t="0" r="r" b="b"/>
                    <a:pathLst>
                      <a:path w="466" h="204">
                        <a:moveTo>
                          <a:pt x="358" y="0"/>
                        </a:moveTo>
                        <a:cubicBezTo>
                          <a:pt x="140" y="0"/>
                          <a:pt x="60" y="65"/>
                          <a:pt x="0" y="88"/>
                        </a:cubicBezTo>
                        <a:cubicBezTo>
                          <a:pt x="96" y="142"/>
                          <a:pt x="172" y="204"/>
                          <a:pt x="353" y="204"/>
                        </a:cubicBezTo>
                        <a:cubicBezTo>
                          <a:pt x="397" y="204"/>
                          <a:pt x="466" y="204"/>
                          <a:pt x="466" y="204"/>
                        </a:cubicBezTo>
                        <a:cubicBezTo>
                          <a:pt x="466" y="0"/>
                          <a:pt x="466" y="0"/>
                          <a:pt x="466" y="0"/>
                        </a:cubicBezTo>
                        <a:lnTo>
                          <a:pt x="35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/>
                  </a:p>
                </p:txBody>
              </p:sp>
            </p:grpSp>
            <p:pic>
              <p:nvPicPr>
                <p:cNvPr id="82" name="Picture 7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8301816" y="4256808"/>
                  <a:ext cx="489038" cy="4890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83" name="Group 19"/>
                <p:cNvGrpSpPr/>
                <p:nvPr userDrawn="1"/>
              </p:nvGrpSpPr>
              <p:grpSpPr>
                <a:xfrm>
                  <a:off x="359397" y="4355630"/>
                  <a:ext cx="612558" cy="71438"/>
                  <a:chOff x="3495675" y="5969000"/>
                  <a:chExt cx="814388" cy="95250"/>
                </a:xfrm>
                <a:solidFill>
                  <a:schemeClr val="accent1"/>
                </a:solidFill>
              </p:grpSpPr>
              <p:sp>
                <p:nvSpPr>
                  <p:cNvPr id="84" name="Freeform 26"/>
                  <p:cNvSpPr>
                    <a:spLocks/>
                  </p:cNvSpPr>
                  <p:nvPr/>
                </p:nvSpPr>
                <p:spPr bwMode="auto">
                  <a:xfrm>
                    <a:off x="3495675" y="5997575"/>
                    <a:ext cx="98425" cy="66675"/>
                  </a:xfrm>
                  <a:custGeom>
                    <a:avLst/>
                    <a:gdLst>
                      <a:gd name="T0" fmla="*/ 31 w 31"/>
                      <a:gd name="T1" fmla="*/ 0 h 21"/>
                      <a:gd name="T2" fmla="*/ 25 w 31"/>
                      <a:gd name="T3" fmla="*/ 21 h 21"/>
                      <a:gd name="T4" fmla="*/ 19 w 31"/>
                      <a:gd name="T5" fmla="*/ 21 h 21"/>
                      <a:gd name="T6" fmla="*/ 16 w 31"/>
                      <a:gd name="T7" fmla="*/ 9 h 21"/>
                      <a:gd name="T8" fmla="*/ 15 w 31"/>
                      <a:gd name="T9" fmla="*/ 7 h 21"/>
                      <a:gd name="T10" fmla="*/ 15 w 31"/>
                      <a:gd name="T11" fmla="*/ 7 h 21"/>
                      <a:gd name="T12" fmla="*/ 15 w 31"/>
                      <a:gd name="T13" fmla="*/ 9 h 21"/>
                      <a:gd name="T14" fmla="*/ 12 w 31"/>
                      <a:gd name="T15" fmla="*/ 21 h 21"/>
                      <a:gd name="T16" fmla="*/ 6 w 31"/>
                      <a:gd name="T17" fmla="*/ 21 h 21"/>
                      <a:gd name="T18" fmla="*/ 0 w 31"/>
                      <a:gd name="T19" fmla="*/ 0 h 21"/>
                      <a:gd name="T20" fmla="*/ 5 w 31"/>
                      <a:gd name="T21" fmla="*/ 0 h 21"/>
                      <a:gd name="T22" fmla="*/ 8 w 31"/>
                      <a:gd name="T23" fmla="*/ 13 h 21"/>
                      <a:gd name="T24" fmla="*/ 9 w 31"/>
                      <a:gd name="T25" fmla="*/ 16 h 21"/>
                      <a:gd name="T26" fmla="*/ 9 w 31"/>
                      <a:gd name="T27" fmla="*/ 16 h 21"/>
                      <a:gd name="T28" fmla="*/ 10 w 31"/>
                      <a:gd name="T29" fmla="*/ 13 h 21"/>
                      <a:gd name="T30" fmla="*/ 13 w 31"/>
                      <a:gd name="T31" fmla="*/ 0 h 21"/>
                      <a:gd name="T32" fmla="*/ 18 w 31"/>
                      <a:gd name="T33" fmla="*/ 0 h 21"/>
                      <a:gd name="T34" fmla="*/ 21 w 31"/>
                      <a:gd name="T35" fmla="*/ 13 h 21"/>
                      <a:gd name="T36" fmla="*/ 22 w 31"/>
                      <a:gd name="T37" fmla="*/ 16 h 21"/>
                      <a:gd name="T38" fmla="*/ 22 w 31"/>
                      <a:gd name="T39" fmla="*/ 16 h 21"/>
                      <a:gd name="T40" fmla="*/ 23 w 31"/>
                      <a:gd name="T41" fmla="*/ 12 h 21"/>
                      <a:gd name="T42" fmla="*/ 26 w 31"/>
                      <a:gd name="T43" fmla="*/ 0 h 21"/>
                      <a:gd name="T44" fmla="*/ 31 w 31"/>
                      <a:gd name="T45" fmla="*/ 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31" h="21">
                        <a:moveTo>
                          <a:pt x="31" y="0"/>
                        </a:moveTo>
                        <a:cubicBezTo>
                          <a:pt x="29" y="7"/>
                          <a:pt x="27" y="14"/>
                          <a:pt x="25" y="21"/>
                        </a:cubicBezTo>
                        <a:cubicBezTo>
                          <a:pt x="19" y="21"/>
                          <a:pt x="19" y="21"/>
                          <a:pt x="19" y="21"/>
                        </a:cubicBezTo>
                        <a:cubicBezTo>
                          <a:pt x="16" y="9"/>
                          <a:pt x="16" y="9"/>
                          <a:pt x="16" y="9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2" y="21"/>
                          <a:pt x="12" y="21"/>
                          <a:pt x="12" y="21"/>
                        </a:cubicBezTo>
                        <a:cubicBezTo>
                          <a:pt x="6" y="21"/>
                          <a:pt x="6" y="21"/>
                          <a:pt x="6" y="21"/>
                        </a:cubicBezTo>
                        <a:cubicBezTo>
                          <a:pt x="4" y="14"/>
                          <a:pt x="1" y="7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6" y="5"/>
                          <a:pt x="7" y="9"/>
                          <a:pt x="8" y="13"/>
                        </a:cubicBezTo>
                        <a:cubicBezTo>
                          <a:pt x="8" y="14"/>
                          <a:pt x="9" y="15"/>
                          <a:pt x="9" y="16"/>
                        </a:cubicBezTo>
                        <a:cubicBezTo>
                          <a:pt x="9" y="16"/>
                          <a:pt x="9" y="16"/>
                          <a:pt x="9" y="16"/>
                        </a:cubicBezTo>
                        <a:cubicBezTo>
                          <a:pt x="10" y="13"/>
                          <a:pt x="10" y="13"/>
                          <a:pt x="10" y="13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21" y="13"/>
                          <a:pt x="21" y="13"/>
                          <a:pt x="21" y="13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3" y="15"/>
                          <a:pt x="23" y="13"/>
                          <a:pt x="23" y="12"/>
                        </a:cubicBezTo>
                        <a:cubicBezTo>
                          <a:pt x="24" y="8"/>
                          <a:pt x="25" y="4"/>
                          <a:pt x="26" y="0"/>
                        </a:cubicBez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85" name="Freeform 27"/>
                  <p:cNvSpPr>
                    <a:spLocks/>
                  </p:cNvSpPr>
                  <p:nvPr/>
                </p:nvSpPr>
                <p:spPr bwMode="auto">
                  <a:xfrm>
                    <a:off x="3603625" y="5997575"/>
                    <a:ext cx="98425" cy="66675"/>
                  </a:xfrm>
                  <a:custGeom>
                    <a:avLst/>
                    <a:gdLst>
                      <a:gd name="T0" fmla="*/ 31 w 31"/>
                      <a:gd name="T1" fmla="*/ 0 h 21"/>
                      <a:gd name="T2" fmla="*/ 25 w 31"/>
                      <a:gd name="T3" fmla="*/ 21 h 21"/>
                      <a:gd name="T4" fmla="*/ 19 w 31"/>
                      <a:gd name="T5" fmla="*/ 21 h 21"/>
                      <a:gd name="T6" fmla="*/ 16 w 31"/>
                      <a:gd name="T7" fmla="*/ 9 h 21"/>
                      <a:gd name="T8" fmla="*/ 15 w 31"/>
                      <a:gd name="T9" fmla="*/ 7 h 21"/>
                      <a:gd name="T10" fmla="*/ 15 w 31"/>
                      <a:gd name="T11" fmla="*/ 7 h 21"/>
                      <a:gd name="T12" fmla="*/ 15 w 31"/>
                      <a:gd name="T13" fmla="*/ 9 h 21"/>
                      <a:gd name="T14" fmla="*/ 12 w 31"/>
                      <a:gd name="T15" fmla="*/ 21 h 21"/>
                      <a:gd name="T16" fmla="*/ 6 w 31"/>
                      <a:gd name="T17" fmla="*/ 21 h 21"/>
                      <a:gd name="T18" fmla="*/ 0 w 31"/>
                      <a:gd name="T19" fmla="*/ 0 h 21"/>
                      <a:gd name="T20" fmla="*/ 5 w 31"/>
                      <a:gd name="T21" fmla="*/ 0 h 21"/>
                      <a:gd name="T22" fmla="*/ 8 w 31"/>
                      <a:gd name="T23" fmla="*/ 13 h 21"/>
                      <a:gd name="T24" fmla="*/ 9 w 31"/>
                      <a:gd name="T25" fmla="*/ 16 h 21"/>
                      <a:gd name="T26" fmla="*/ 9 w 31"/>
                      <a:gd name="T27" fmla="*/ 16 h 21"/>
                      <a:gd name="T28" fmla="*/ 10 w 31"/>
                      <a:gd name="T29" fmla="*/ 13 h 21"/>
                      <a:gd name="T30" fmla="*/ 13 w 31"/>
                      <a:gd name="T31" fmla="*/ 0 h 21"/>
                      <a:gd name="T32" fmla="*/ 18 w 31"/>
                      <a:gd name="T33" fmla="*/ 0 h 21"/>
                      <a:gd name="T34" fmla="*/ 22 w 31"/>
                      <a:gd name="T35" fmla="*/ 13 h 21"/>
                      <a:gd name="T36" fmla="*/ 22 w 31"/>
                      <a:gd name="T37" fmla="*/ 16 h 21"/>
                      <a:gd name="T38" fmla="*/ 22 w 31"/>
                      <a:gd name="T39" fmla="*/ 16 h 21"/>
                      <a:gd name="T40" fmla="*/ 23 w 31"/>
                      <a:gd name="T41" fmla="*/ 12 h 21"/>
                      <a:gd name="T42" fmla="*/ 26 w 31"/>
                      <a:gd name="T43" fmla="*/ 0 h 21"/>
                      <a:gd name="T44" fmla="*/ 31 w 31"/>
                      <a:gd name="T45" fmla="*/ 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31" h="21">
                        <a:moveTo>
                          <a:pt x="31" y="0"/>
                        </a:moveTo>
                        <a:cubicBezTo>
                          <a:pt x="29" y="7"/>
                          <a:pt x="27" y="14"/>
                          <a:pt x="25" y="21"/>
                        </a:cubicBezTo>
                        <a:cubicBezTo>
                          <a:pt x="19" y="21"/>
                          <a:pt x="19" y="21"/>
                          <a:pt x="19" y="21"/>
                        </a:cubicBezTo>
                        <a:cubicBezTo>
                          <a:pt x="16" y="9"/>
                          <a:pt x="16" y="9"/>
                          <a:pt x="16" y="9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2" y="21"/>
                          <a:pt x="12" y="21"/>
                          <a:pt x="12" y="21"/>
                        </a:cubicBezTo>
                        <a:cubicBezTo>
                          <a:pt x="6" y="21"/>
                          <a:pt x="6" y="21"/>
                          <a:pt x="6" y="21"/>
                        </a:cubicBezTo>
                        <a:cubicBezTo>
                          <a:pt x="4" y="14"/>
                          <a:pt x="2" y="7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6" y="5"/>
                          <a:pt x="7" y="9"/>
                          <a:pt x="8" y="13"/>
                        </a:cubicBezTo>
                        <a:cubicBezTo>
                          <a:pt x="8" y="14"/>
                          <a:pt x="9" y="15"/>
                          <a:pt x="9" y="16"/>
                        </a:cubicBezTo>
                        <a:cubicBezTo>
                          <a:pt x="9" y="16"/>
                          <a:pt x="9" y="16"/>
                          <a:pt x="9" y="16"/>
                        </a:cubicBezTo>
                        <a:cubicBezTo>
                          <a:pt x="10" y="13"/>
                          <a:pt x="10" y="13"/>
                          <a:pt x="10" y="13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22" y="13"/>
                          <a:pt x="22" y="13"/>
                          <a:pt x="22" y="13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3" y="15"/>
                          <a:pt x="23" y="13"/>
                          <a:pt x="23" y="12"/>
                        </a:cubicBezTo>
                        <a:cubicBezTo>
                          <a:pt x="24" y="8"/>
                          <a:pt x="25" y="4"/>
                          <a:pt x="26" y="0"/>
                        </a:cubicBez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86" name="Freeform 28"/>
                  <p:cNvSpPr>
                    <a:spLocks/>
                  </p:cNvSpPr>
                  <p:nvPr/>
                </p:nvSpPr>
                <p:spPr bwMode="auto">
                  <a:xfrm>
                    <a:off x="3711575" y="5997575"/>
                    <a:ext cx="98425" cy="66675"/>
                  </a:xfrm>
                  <a:custGeom>
                    <a:avLst/>
                    <a:gdLst>
                      <a:gd name="T0" fmla="*/ 31 w 31"/>
                      <a:gd name="T1" fmla="*/ 0 h 21"/>
                      <a:gd name="T2" fmla="*/ 25 w 31"/>
                      <a:gd name="T3" fmla="*/ 21 h 21"/>
                      <a:gd name="T4" fmla="*/ 19 w 31"/>
                      <a:gd name="T5" fmla="*/ 21 h 21"/>
                      <a:gd name="T6" fmla="*/ 16 w 31"/>
                      <a:gd name="T7" fmla="*/ 9 h 21"/>
                      <a:gd name="T8" fmla="*/ 15 w 31"/>
                      <a:gd name="T9" fmla="*/ 7 h 21"/>
                      <a:gd name="T10" fmla="*/ 15 w 31"/>
                      <a:gd name="T11" fmla="*/ 7 h 21"/>
                      <a:gd name="T12" fmla="*/ 15 w 31"/>
                      <a:gd name="T13" fmla="*/ 9 h 21"/>
                      <a:gd name="T14" fmla="*/ 12 w 31"/>
                      <a:gd name="T15" fmla="*/ 21 h 21"/>
                      <a:gd name="T16" fmla="*/ 6 w 31"/>
                      <a:gd name="T17" fmla="*/ 21 h 21"/>
                      <a:gd name="T18" fmla="*/ 0 w 31"/>
                      <a:gd name="T19" fmla="*/ 0 h 21"/>
                      <a:gd name="T20" fmla="*/ 5 w 31"/>
                      <a:gd name="T21" fmla="*/ 0 h 21"/>
                      <a:gd name="T22" fmla="*/ 8 w 31"/>
                      <a:gd name="T23" fmla="*/ 13 h 21"/>
                      <a:gd name="T24" fmla="*/ 9 w 31"/>
                      <a:gd name="T25" fmla="*/ 16 h 21"/>
                      <a:gd name="T26" fmla="*/ 9 w 31"/>
                      <a:gd name="T27" fmla="*/ 16 h 21"/>
                      <a:gd name="T28" fmla="*/ 10 w 31"/>
                      <a:gd name="T29" fmla="*/ 13 h 21"/>
                      <a:gd name="T30" fmla="*/ 13 w 31"/>
                      <a:gd name="T31" fmla="*/ 0 h 21"/>
                      <a:gd name="T32" fmla="*/ 18 w 31"/>
                      <a:gd name="T33" fmla="*/ 0 h 21"/>
                      <a:gd name="T34" fmla="*/ 22 w 31"/>
                      <a:gd name="T35" fmla="*/ 13 h 21"/>
                      <a:gd name="T36" fmla="*/ 22 w 31"/>
                      <a:gd name="T37" fmla="*/ 16 h 21"/>
                      <a:gd name="T38" fmla="*/ 22 w 31"/>
                      <a:gd name="T39" fmla="*/ 16 h 21"/>
                      <a:gd name="T40" fmla="*/ 23 w 31"/>
                      <a:gd name="T41" fmla="*/ 12 h 21"/>
                      <a:gd name="T42" fmla="*/ 26 w 31"/>
                      <a:gd name="T43" fmla="*/ 0 h 21"/>
                      <a:gd name="T44" fmla="*/ 31 w 31"/>
                      <a:gd name="T45" fmla="*/ 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31" h="21">
                        <a:moveTo>
                          <a:pt x="31" y="0"/>
                        </a:moveTo>
                        <a:cubicBezTo>
                          <a:pt x="29" y="7"/>
                          <a:pt x="27" y="14"/>
                          <a:pt x="25" y="21"/>
                        </a:cubicBezTo>
                        <a:cubicBezTo>
                          <a:pt x="19" y="21"/>
                          <a:pt x="19" y="21"/>
                          <a:pt x="19" y="21"/>
                        </a:cubicBezTo>
                        <a:cubicBezTo>
                          <a:pt x="16" y="9"/>
                          <a:pt x="16" y="9"/>
                          <a:pt x="16" y="9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2" y="21"/>
                          <a:pt x="12" y="21"/>
                          <a:pt x="12" y="21"/>
                        </a:cubicBezTo>
                        <a:cubicBezTo>
                          <a:pt x="6" y="21"/>
                          <a:pt x="6" y="21"/>
                          <a:pt x="6" y="21"/>
                        </a:cubicBezTo>
                        <a:cubicBezTo>
                          <a:pt x="4" y="14"/>
                          <a:pt x="2" y="7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6" y="5"/>
                          <a:pt x="7" y="9"/>
                          <a:pt x="8" y="13"/>
                        </a:cubicBezTo>
                        <a:cubicBezTo>
                          <a:pt x="9" y="14"/>
                          <a:pt x="9" y="15"/>
                          <a:pt x="9" y="16"/>
                        </a:cubicBezTo>
                        <a:cubicBezTo>
                          <a:pt x="9" y="16"/>
                          <a:pt x="9" y="16"/>
                          <a:pt x="9" y="16"/>
                        </a:cubicBezTo>
                        <a:cubicBezTo>
                          <a:pt x="10" y="13"/>
                          <a:pt x="10" y="13"/>
                          <a:pt x="10" y="13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22" y="13"/>
                          <a:pt x="22" y="13"/>
                          <a:pt x="22" y="13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3" y="15"/>
                          <a:pt x="23" y="13"/>
                          <a:pt x="23" y="12"/>
                        </a:cubicBezTo>
                        <a:cubicBezTo>
                          <a:pt x="24" y="8"/>
                          <a:pt x="25" y="4"/>
                          <a:pt x="26" y="0"/>
                        </a:cubicBez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87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819525" y="6042025"/>
                    <a:ext cx="19050" cy="22225"/>
                  </a:xfrm>
                  <a:prstGeom prst="ellipse">
                    <a:avLst/>
                  </a:pr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88" name="Freeform 30"/>
                  <p:cNvSpPr>
                    <a:spLocks/>
                  </p:cNvSpPr>
                  <p:nvPr/>
                </p:nvSpPr>
                <p:spPr bwMode="auto">
                  <a:xfrm>
                    <a:off x="3851275" y="5997575"/>
                    <a:ext cx="50800" cy="66675"/>
                  </a:xfrm>
                  <a:custGeom>
                    <a:avLst/>
                    <a:gdLst>
                      <a:gd name="T0" fmla="*/ 16 w 16"/>
                      <a:gd name="T1" fmla="*/ 20 h 21"/>
                      <a:gd name="T2" fmla="*/ 10 w 16"/>
                      <a:gd name="T3" fmla="*/ 21 h 21"/>
                      <a:gd name="T4" fmla="*/ 0 w 16"/>
                      <a:gd name="T5" fmla="*/ 11 h 21"/>
                      <a:gd name="T6" fmla="*/ 10 w 16"/>
                      <a:gd name="T7" fmla="*/ 0 h 21"/>
                      <a:gd name="T8" fmla="*/ 16 w 16"/>
                      <a:gd name="T9" fmla="*/ 1 h 21"/>
                      <a:gd name="T10" fmla="*/ 14 w 16"/>
                      <a:gd name="T11" fmla="*/ 5 h 21"/>
                      <a:gd name="T12" fmla="*/ 11 w 16"/>
                      <a:gd name="T13" fmla="*/ 4 h 21"/>
                      <a:gd name="T14" fmla="*/ 6 w 16"/>
                      <a:gd name="T15" fmla="*/ 10 h 21"/>
                      <a:gd name="T16" fmla="*/ 11 w 16"/>
                      <a:gd name="T17" fmla="*/ 17 h 21"/>
                      <a:gd name="T18" fmla="*/ 15 w 16"/>
                      <a:gd name="T19" fmla="*/ 16 h 21"/>
                      <a:gd name="T20" fmla="*/ 16 w 16"/>
                      <a:gd name="T21" fmla="*/ 2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6" h="21">
                        <a:moveTo>
                          <a:pt x="16" y="20"/>
                        </a:moveTo>
                        <a:cubicBezTo>
                          <a:pt x="14" y="21"/>
                          <a:pt x="12" y="21"/>
                          <a:pt x="10" y="21"/>
                        </a:cubicBezTo>
                        <a:cubicBezTo>
                          <a:pt x="3" y="21"/>
                          <a:pt x="0" y="17"/>
                          <a:pt x="0" y="11"/>
                        </a:cubicBezTo>
                        <a:cubicBezTo>
                          <a:pt x="0" y="4"/>
                          <a:pt x="4" y="0"/>
                          <a:pt x="10" y="0"/>
                        </a:cubicBezTo>
                        <a:cubicBezTo>
                          <a:pt x="12" y="0"/>
                          <a:pt x="14" y="0"/>
                          <a:pt x="16" y="1"/>
                        </a:cubicBezTo>
                        <a:cubicBezTo>
                          <a:pt x="14" y="5"/>
                          <a:pt x="14" y="5"/>
                          <a:pt x="14" y="5"/>
                        </a:cubicBezTo>
                        <a:cubicBezTo>
                          <a:pt x="13" y="4"/>
                          <a:pt x="12" y="4"/>
                          <a:pt x="11" y="4"/>
                        </a:cubicBezTo>
                        <a:cubicBezTo>
                          <a:pt x="7" y="4"/>
                          <a:pt x="6" y="6"/>
                          <a:pt x="6" y="10"/>
                        </a:cubicBezTo>
                        <a:cubicBezTo>
                          <a:pt x="6" y="15"/>
                          <a:pt x="7" y="17"/>
                          <a:pt x="11" y="17"/>
                        </a:cubicBezTo>
                        <a:cubicBezTo>
                          <a:pt x="12" y="17"/>
                          <a:pt x="14" y="17"/>
                          <a:pt x="15" y="16"/>
                        </a:cubicBezTo>
                        <a:lnTo>
                          <a:pt x="16" y="2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89" name="Freeform 31"/>
                  <p:cNvSpPr>
                    <a:spLocks/>
                  </p:cNvSpPr>
                  <p:nvPr/>
                </p:nvSpPr>
                <p:spPr bwMode="auto">
                  <a:xfrm>
                    <a:off x="3911600" y="5997575"/>
                    <a:ext cx="47625" cy="66675"/>
                  </a:xfrm>
                  <a:custGeom>
                    <a:avLst/>
                    <a:gdLst>
                      <a:gd name="T0" fmla="*/ 6 w 15"/>
                      <a:gd name="T1" fmla="*/ 21 h 21"/>
                      <a:gd name="T2" fmla="*/ 0 w 15"/>
                      <a:gd name="T3" fmla="*/ 20 h 21"/>
                      <a:gd name="T4" fmla="*/ 1 w 15"/>
                      <a:gd name="T5" fmla="*/ 16 h 21"/>
                      <a:gd name="T6" fmla="*/ 6 w 15"/>
                      <a:gd name="T7" fmla="*/ 17 h 21"/>
                      <a:gd name="T8" fmla="*/ 9 w 15"/>
                      <a:gd name="T9" fmla="*/ 15 h 21"/>
                      <a:gd name="T10" fmla="*/ 6 w 15"/>
                      <a:gd name="T11" fmla="*/ 12 h 21"/>
                      <a:gd name="T12" fmla="*/ 0 w 15"/>
                      <a:gd name="T13" fmla="*/ 6 h 21"/>
                      <a:gd name="T14" fmla="*/ 8 w 15"/>
                      <a:gd name="T15" fmla="*/ 0 h 21"/>
                      <a:gd name="T16" fmla="*/ 13 w 15"/>
                      <a:gd name="T17" fmla="*/ 0 h 21"/>
                      <a:gd name="T18" fmla="*/ 13 w 15"/>
                      <a:gd name="T19" fmla="*/ 4 h 21"/>
                      <a:gd name="T20" fmla="*/ 9 w 15"/>
                      <a:gd name="T21" fmla="*/ 4 h 21"/>
                      <a:gd name="T22" fmla="*/ 6 w 15"/>
                      <a:gd name="T23" fmla="*/ 6 h 21"/>
                      <a:gd name="T24" fmla="*/ 9 w 15"/>
                      <a:gd name="T25" fmla="*/ 9 h 21"/>
                      <a:gd name="T26" fmla="*/ 15 w 15"/>
                      <a:gd name="T27" fmla="*/ 14 h 21"/>
                      <a:gd name="T28" fmla="*/ 6 w 15"/>
                      <a:gd name="T29" fmla="*/ 21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5" h="21">
                        <a:moveTo>
                          <a:pt x="6" y="21"/>
                        </a:moveTo>
                        <a:cubicBezTo>
                          <a:pt x="4" y="21"/>
                          <a:pt x="2" y="21"/>
                          <a:pt x="0" y="20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3" y="17"/>
                          <a:pt x="5" y="17"/>
                          <a:pt x="6" y="17"/>
                        </a:cubicBezTo>
                        <a:cubicBezTo>
                          <a:pt x="8" y="17"/>
                          <a:pt x="9" y="16"/>
                          <a:pt x="9" y="15"/>
                        </a:cubicBezTo>
                        <a:cubicBezTo>
                          <a:pt x="9" y="14"/>
                          <a:pt x="8" y="13"/>
                          <a:pt x="6" y="12"/>
                        </a:cubicBezTo>
                        <a:cubicBezTo>
                          <a:pt x="3" y="11"/>
                          <a:pt x="0" y="10"/>
                          <a:pt x="0" y="6"/>
                        </a:cubicBezTo>
                        <a:cubicBezTo>
                          <a:pt x="0" y="2"/>
                          <a:pt x="3" y="0"/>
                          <a:pt x="8" y="0"/>
                        </a:cubicBezTo>
                        <a:cubicBezTo>
                          <a:pt x="10" y="0"/>
                          <a:pt x="12" y="0"/>
                          <a:pt x="13" y="0"/>
                        </a:cubicBezTo>
                        <a:cubicBezTo>
                          <a:pt x="13" y="4"/>
                          <a:pt x="13" y="4"/>
                          <a:pt x="13" y="4"/>
                        </a:cubicBezTo>
                        <a:cubicBezTo>
                          <a:pt x="11" y="4"/>
                          <a:pt x="10" y="4"/>
                          <a:pt x="9" y="4"/>
                        </a:cubicBezTo>
                        <a:cubicBezTo>
                          <a:pt x="6" y="4"/>
                          <a:pt x="6" y="5"/>
                          <a:pt x="6" y="6"/>
                        </a:cubicBezTo>
                        <a:cubicBezTo>
                          <a:pt x="6" y="7"/>
                          <a:pt x="7" y="8"/>
                          <a:pt x="9" y="9"/>
                        </a:cubicBezTo>
                        <a:cubicBezTo>
                          <a:pt x="13" y="10"/>
                          <a:pt x="15" y="11"/>
                          <a:pt x="15" y="14"/>
                        </a:cubicBezTo>
                        <a:cubicBezTo>
                          <a:pt x="15" y="18"/>
                          <a:pt x="11" y="21"/>
                          <a:pt x="6" y="21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90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3965575" y="5969000"/>
                    <a:ext cx="28575" cy="95250"/>
                  </a:xfrm>
                  <a:custGeom>
                    <a:avLst/>
                    <a:gdLst>
                      <a:gd name="T0" fmla="*/ 4 w 9"/>
                      <a:gd name="T1" fmla="*/ 30 h 30"/>
                      <a:gd name="T2" fmla="*/ 4 w 9"/>
                      <a:gd name="T3" fmla="*/ 13 h 30"/>
                      <a:gd name="T4" fmla="*/ 0 w 9"/>
                      <a:gd name="T5" fmla="*/ 13 h 30"/>
                      <a:gd name="T6" fmla="*/ 0 w 9"/>
                      <a:gd name="T7" fmla="*/ 9 h 30"/>
                      <a:gd name="T8" fmla="*/ 9 w 9"/>
                      <a:gd name="T9" fmla="*/ 9 h 30"/>
                      <a:gd name="T10" fmla="*/ 9 w 9"/>
                      <a:gd name="T11" fmla="*/ 30 h 30"/>
                      <a:gd name="T12" fmla="*/ 4 w 9"/>
                      <a:gd name="T13" fmla="*/ 30 h 30"/>
                      <a:gd name="T14" fmla="*/ 6 w 9"/>
                      <a:gd name="T15" fmla="*/ 6 h 30"/>
                      <a:gd name="T16" fmla="*/ 3 w 9"/>
                      <a:gd name="T17" fmla="*/ 3 h 30"/>
                      <a:gd name="T18" fmla="*/ 6 w 9"/>
                      <a:gd name="T19" fmla="*/ 0 h 30"/>
                      <a:gd name="T20" fmla="*/ 9 w 9"/>
                      <a:gd name="T21" fmla="*/ 3 h 30"/>
                      <a:gd name="T22" fmla="*/ 6 w 9"/>
                      <a:gd name="T23" fmla="*/ 6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" h="30">
                        <a:moveTo>
                          <a:pt x="4" y="30"/>
                        </a:moveTo>
                        <a:cubicBezTo>
                          <a:pt x="4" y="13"/>
                          <a:pt x="4" y="13"/>
                          <a:pt x="4" y="13"/>
                        </a:cubicBezTo>
                        <a:cubicBezTo>
                          <a:pt x="0" y="13"/>
                          <a:pt x="0" y="13"/>
                          <a:pt x="0" y="13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9" y="9"/>
                          <a:pt x="9" y="9"/>
                          <a:pt x="9" y="9"/>
                        </a:cubicBezTo>
                        <a:cubicBezTo>
                          <a:pt x="9" y="30"/>
                          <a:pt x="9" y="30"/>
                          <a:pt x="9" y="30"/>
                        </a:cubicBezTo>
                        <a:lnTo>
                          <a:pt x="4" y="30"/>
                        </a:lnTo>
                        <a:close/>
                        <a:moveTo>
                          <a:pt x="6" y="6"/>
                        </a:moveTo>
                        <a:cubicBezTo>
                          <a:pt x="4" y="6"/>
                          <a:pt x="3" y="5"/>
                          <a:pt x="3" y="3"/>
                        </a:cubicBezTo>
                        <a:cubicBezTo>
                          <a:pt x="3" y="1"/>
                          <a:pt x="4" y="0"/>
                          <a:pt x="6" y="0"/>
                        </a:cubicBezTo>
                        <a:cubicBezTo>
                          <a:pt x="8" y="0"/>
                          <a:pt x="9" y="1"/>
                          <a:pt x="9" y="3"/>
                        </a:cubicBezTo>
                        <a:cubicBezTo>
                          <a:pt x="9" y="5"/>
                          <a:pt x="8" y="6"/>
                          <a:pt x="6" y="6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91" name="Freeform 33"/>
                  <p:cNvSpPr>
                    <a:spLocks/>
                  </p:cNvSpPr>
                  <p:nvPr/>
                </p:nvSpPr>
                <p:spPr bwMode="auto">
                  <a:xfrm>
                    <a:off x="4013200" y="5997575"/>
                    <a:ext cx="39687" cy="66675"/>
                  </a:xfrm>
                  <a:custGeom>
                    <a:avLst/>
                    <a:gdLst>
                      <a:gd name="T0" fmla="*/ 11 w 12"/>
                      <a:gd name="T1" fmla="*/ 5 h 21"/>
                      <a:gd name="T2" fmla="*/ 9 w 12"/>
                      <a:gd name="T3" fmla="*/ 5 h 21"/>
                      <a:gd name="T4" fmla="*/ 5 w 12"/>
                      <a:gd name="T5" fmla="*/ 8 h 21"/>
                      <a:gd name="T6" fmla="*/ 5 w 12"/>
                      <a:gd name="T7" fmla="*/ 21 h 21"/>
                      <a:gd name="T8" fmla="*/ 0 w 12"/>
                      <a:gd name="T9" fmla="*/ 21 h 21"/>
                      <a:gd name="T10" fmla="*/ 0 w 12"/>
                      <a:gd name="T11" fmla="*/ 0 h 21"/>
                      <a:gd name="T12" fmla="*/ 4 w 12"/>
                      <a:gd name="T13" fmla="*/ 0 h 21"/>
                      <a:gd name="T14" fmla="*/ 4 w 12"/>
                      <a:gd name="T15" fmla="*/ 4 h 21"/>
                      <a:gd name="T16" fmla="*/ 10 w 12"/>
                      <a:gd name="T17" fmla="*/ 0 h 21"/>
                      <a:gd name="T18" fmla="*/ 12 w 12"/>
                      <a:gd name="T19" fmla="*/ 0 h 21"/>
                      <a:gd name="T20" fmla="*/ 11 w 12"/>
                      <a:gd name="T21" fmla="*/ 5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2" h="21">
                        <a:moveTo>
                          <a:pt x="11" y="5"/>
                        </a:moveTo>
                        <a:cubicBezTo>
                          <a:pt x="11" y="5"/>
                          <a:pt x="10" y="5"/>
                          <a:pt x="9" y="5"/>
                        </a:cubicBezTo>
                        <a:cubicBezTo>
                          <a:pt x="8" y="5"/>
                          <a:pt x="7" y="6"/>
                          <a:pt x="5" y="8"/>
                        </a:cubicBezTo>
                        <a:cubicBezTo>
                          <a:pt x="5" y="21"/>
                          <a:pt x="5" y="21"/>
                          <a:pt x="5" y="21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4" y="0"/>
                          <a:pt x="4" y="0"/>
                          <a:pt x="4" y="0"/>
                        </a:cubicBezTo>
                        <a:cubicBezTo>
                          <a:pt x="4" y="4"/>
                          <a:pt x="4" y="4"/>
                          <a:pt x="4" y="4"/>
                        </a:cubicBezTo>
                        <a:cubicBezTo>
                          <a:pt x="6" y="1"/>
                          <a:pt x="8" y="0"/>
                          <a:pt x="10" y="0"/>
                        </a:cubicBezTo>
                        <a:cubicBezTo>
                          <a:pt x="11" y="0"/>
                          <a:pt x="11" y="0"/>
                          <a:pt x="12" y="0"/>
                        </a:cubicBezTo>
                        <a:lnTo>
                          <a:pt x="11" y="5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92" name="Freeform 34"/>
                  <p:cNvSpPr>
                    <a:spLocks noEditPoints="1"/>
                  </p:cNvSpPr>
                  <p:nvPr/>
                </p:nvSpPr>
                <p:spPr bwMode="auto">
                  <a:xfrm>
                    <a:off x="4062413" y="5997575"/>
                    <a:ext cx="66675" cy="66675"/>
                  </a:xfrm>
                  <a:custGeom>
                    <a:avLst/>
                    <a:gdLst>
                      <a:gd name="T0" fmla="*/ 10 w 21"/>
                      <a:gd name="T1" fmla="*/ 21 h 21"/>
                      <a:gd name="T2" fmla="*/ 0 w 21"/>
                      <a:gd name="T3" fmla="*/ 11 h 21"/>
                      <a:gd name="T4" fmla="*/ 10 w 21"/>
                      <a:gd name="T5" fmla="*/ 0 h 21"/>
                      <a:gd name="T6" fmla="*/ 21 w 21"/>
                      <a:gd name="T7" fmla="*/ 10 h 21"/>
                      <a:gd name="T8" fmla="*/ 10 w 21"/>
                      <a:gd name="T9" fmla="*/ 21 h 21"/>
                      <a:gd name="T10" fmla="*/ 10 w 21"/>
                      <a:gd name="T11" fmla="*/ 4 h 21"/>
                      <a:gd name="T12" fmla="*/ 5 w 21"/>
                      <a:gd name="T13" fmla="*/ 10 h 21"/>
                      <a:gd name="T14" fmla="*/ 10 w 21"/>
                      <a:gd name="T15" fmla="*/ 17 h 21"/>
                      <a:gd name="T16" fmla="*/ 15 w 21"/>
                      <a:gd name="T17" fmla="*/ 11 h 21"/>
                      <a:gd name="T18" fmla="*/ 10 w 21"/>
                      <a:gd name="T19" fmla="*/ 4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1" h="21">
                        <a:moveTo>
                          <a:pt x="10" y="21"/>
                        </a:moveTo>
                        <a:cubicBezTo>
                          <a:pt x="3" y="21"/>
                          <a:pt x="0" y="17"/>
                          <a:pt x="0" y="11"/>
                        </a:cubicBezTo>
                        <a:cubicBezTo>
                          <a:pt x="0" y="4"/>
                          <a:pt x="3" y="0"/>
                          <a:pt x="10" y="0"/>
                        </a:cubicBezTo>
                        <a:cubicBezTo>
                          <a:pt x="17" y="0"/>
                          <a:pt x="21" y="4"/>
                          <a:pt x="21" y="10"/>
                        </a:cubicBezTo>
                        <a:cubicBezTo>
                          <a:pt x="21" y="17"/>
                          <a:pt x="17" y="21"/>
                          <a:pt x="10" y="21"/>
                        </a:cubicBezTo>
                        <a:moveTo>
                          <a:pt x="10" y="4"/>
                        </a:moveTo>
                        <a:cubicBezTo>
                          <a:pt x="7" y="4"/>
                          <a:pt x="5" y="7"/>
                          <a:pt x="5" y="10"/>
                        </a:cubicBezTo>
                        <a:cubicBezTo>
                          <a:pt x="5" y="14"/>
                          <a:pt x="6" y="17"/>
                          <a:pt x="10" y="17"/>
                        </a:cubicBezTo>
                        <a:cubicBezTo>
                          <a:pt x="14" y="17"/>
                          <a:pt x="15" y="14"/>
                          <a:pt x="15" y="11"/>
                        </a:cubicBezTo>
                        <a:cubicBezTo>
                          <a:pt x="15" y="6"/>
                          <a:pt x="14" y="4"/>
                          <a:pt x="10" y="4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9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141788" y="6042025"/>
                    <a:ext cx="19050" cy="22225"/>
                  </a:xfrm>
                  <a:prstGeom prst="ellipse">
                    <a:avLst/>
                  </a:pr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94" name="Freeform 36"/>
                  <p:cNvSpPr>
                    <a:spLocks noEditPoints="1"/>
                  </p:cNvSpPr>
                  <p:nvPr/>
                </p:nvSpPr>
                <p:spPr bwMode="auto">
                  <a:xfrm>
                    <a:off x="4176713" y="5997575"/>
                    <a:ext cx="57150" cy="66675"/>
                  </a:xfrm>
                  <a:custGeom>
                    <a:avLst/>
                    <a:gdLst>
                      <a:gd name="T0" fmla="*/ 14 w 18"/>
                      <a:gd name="T1" fmla="*/ 21 h 21"/>
                      <a:gd name="T2" fmla="*/ 13 w 18"/>
                      <a:gd name="T3" fmla="*/ 19 h 21"/>
                      <a:gd name="T4" fmla="*/ 7 w 18"/>
                      <a:gd name="T5" fmla="*/ 21 h 21"/>
                      <a:gd name="T6" fmla="*/ 0 w 18"/>
                      <a:gd name="T7" fmla="*/ 15 h 21"/>
                      <a:gd name="T8" fmla="*/ 10 w 18"/>
                      <a:gd name="T9" fmla="*/ 8 h 21"/>
                      <a:gd name="T10" fmla="*/ 13 w 18"/>
                      <a:gd name="T11" fmla="*/ 8 h 21"/>
                      <a:gd name="T12" fmla="*/ 13 w 18"/>
                      <a:gd name="T13" fmla="*/ 7 h 21"/>
                      <a:gd name="T14" fmla="*/ 8 w 18"/>
                      <a:gd name="T15" fmla="*/ 4 h 21"/>
                      <a:gd name="T16" fmla="*/ 2 w 18"/>
                      <a:gd name="T17" fmla="*/ 5 h 21"/>
                      <a:gd name="T18" fmla="*/ 2 w 18"/>
                      <a:gd name="T19" fmla="*/ 1 h 21"/>
                      <a:gd name="T20" fmla="*/ 9 w 18"/>
                      <a:gd name="T21" fmla="*/ 0 h 21"/>
                      <a:gd name="T22" fmla="*/ 18 w 18"/>
                      <a:gd name="T23" fmla="*/ 7 h 21"/>
                      <a:gd name="T24" fmla="*/ 18 w 18"/>
                      <a:gd name="T25" fmla="*/ 21 h 21"/>
                      <a:gd name="T26" fmla="*/ 14 w 18"/>
                      <a:gd name="T27" fmla="*/ 21 h 21"/>
                      <a:gd name="T28" fmla="*/ 13 w 18"/>
                      <a:gd name="T29" fmla="*/ 12 h 21"/>
                      <a:gd name="T30" fmla="*/ 10 w 18"/>
                      <a:gd name="T31" fmla="*/ 12 h 21"/>
                      <a:gd name="T32" fmla="*/ 5 w 18"/>
                      <a:gd name="T33" fmla="*/ 15 h 21"/>
                      <a:gd name="T34" fmla="*/ 8 w 18"/>
                      <a:gd name="T35" fmla="*/ 17 h 21"/>
                      <a:gd name="T36" fmla="*/ 13 w 18"/>
                      <a:gd name="T37" fmla="*/ 15 h 21"/>
                      <a:gd name="T38" fmla="*/ 13 w 18"/>
                      <a:gd name="T39" fmla="*/ 12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18" h="21">
                        <a:moveTo>
                          <a:pt x="14" y="21"/>
                        </a:moveTo>
                        <a:cubicBezTo>
                          <a:pt x="13" y="19"/>
                          <a:pt x="13" y="19"/>
                          <a:pt x="13" y="19"/>
                        </a:cubicBezTo>
                        <a:cubicBezTo>
                          <a:pt x="12" y="20"/>
                          <a:pt x="10" y="21"/>
                          <a:pt x="7" y="21"/>
                        </a:cubicBezTo>
                        <a:cubicBezTo>
                          <a:pt x="3" y="21"/>
                          <a:pt x="0" y="19"/>
                          <a:pt x="0" y="15"/>
                        </a:cubicBezTo>
                        <a:cubicBezTo>
                          <a:pt x="0" y="10"/>
                          <a:pt x="4" y="8"/>
                          <a:pt x="10" y="8"/>
                        </a:cubicBezTo>
                        <a:cubicBezTo>
                          <a:pt x="13" y="8"/>
                          <a:pt x="13" y="8"/>
                          <a:pt x="13" y="8"/>
                        </a:cubicBezTo>
                        <a:cubicBezTo>
                          <a:pt x="13" y="7"/>
                          <a:pt x="13" y="7"/>
                          <a:pt x="13" y="7"/>
                        </a:cubicBezTo>
                        <a:cubicBezTo>
                          <a:pt x="13" y="5"/>
                          <a:pt x="12" y="4"/>
                          <a:pt x="8" y="4"/>
                        </a:cubicBezTo>
                        <a:cubicBezTo>
                          <a:pt x="6" y="4"/>
                          <a:pt x="4" y="4"/>
                          <a:pt x="2" y="5"/>
                        </a:cubicBezTo>
                        <a:cubicBezTo>
                          <a:pt x="2" y="1"/>
                          <a:pt x="2" y="1"/>
                          <a:pt x="2" y="1"/>
                        </a:cubicBezTo>
                        <a:cubicBezTo>
                          <a:pt x="4" y="0"/>
                          <a:pt x="6" y="0"/>
                          <a:pt x="9" y="0"/>
                        </a:cubicBezTo>
                        <a:cubicBezTo>
                          <a:pt x="15" y="0"/>
                          <a:pt x="18" y="2"/>
                          <a:pt x="18" y="7"/>
                        </a:cubicBezTo>
                        <a:cubicBezTo>
                          <a:pt x="18" y="21"/>
                          <a:pt x="18" y="21"/>
                          <a:pt x="18" y="21"/>
                        </a:cubicBezTo>
                        <a:lnTo>
                          <a:pt x="14" y="21"/>
                        </a:lnTo>
                        <a:close/>
                        <a:moveTo>
                          <a:pt x="13" y="12"/>
                        </a:moveTo>
                        <a:cubicBezTo>
                          <a:pt x="10" y="12"/>
                          <a:pt x="10" y="12"/>
                          <a:pt x="10" y="12"/>
                        </a:cubicBezTo>
                        <a:cubicBezTo>
                          <a:pt x="7" y="12"/>
                          <a:pt x="5" y="13"/>
                          <a:pt x="5" y="15"/>
                        </a:cubicBezTo>
                        <a:cubicBezTo>
                          <a:pt x="5" y="16"/>
                          <a:pt x="6" y="17"/>
                          <a:pt x="8" y="17"/>
                        </a:cubicBezTo>
                        <a:cubicBezTo>
                          <a:pt x="10" y="17"/>
                          <a:pt x="11" y="17"/>
                          <a:pt x="13" y="15"/>
                        </a:cubicBezTo>
                        <a:lnTo>
                          <a:pt x="13" y="1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  <p:sp>
                <p:nvSpPr>
                  <p:cNvPr id="95" name="Freeform 37"/>
                  <p:cNvSpPr>
                    <a:spLocks/>
                  </p:cNvSpPr>
                  <p:nvPr/>
                </p:nvSpPr>
                <p:spPr bwMode="auto">
                  <a:xfrm>
                    <a:off x="4252913" y="5997575"/>
                    <a:ext cx="57150" cy="66675"/>
                  </a:xfrm>
                  <a:custGeom>
                    <a:avLst/>
                    <a:gdLst>
                      <a:gd name="T0" fmla="*/ 14 w 18"/>
                      <a:gd name="T1" fmla="*/ 21 h 21"/>
                      <a:gd name="T2" fmla="*/ 14 w 18"/>
                      <a:gd name="T3" fmla="*/ 18 h 21"/>
                      <a:gd name="T4" fmla="*/ 7 w 18"/>
                      <a:gd name="T5" fmla="*/ 21 h 21"/>
                      <a:gd name="T6" fmla="*/ 0 w 18"/>
                      <a:gd name="T7" fmla="*/ 13 h 21"/>
                      <a:gd name="T8" fmla="*/ 0 w 18"/>
                      <a:gd name="T9" fmla="*/ 0 h 21"/>
                      <a:gd name="T10" fmla="*/ 5 w 18"/>
                      <a:gd name="T11" fmla="*/ 0 h 21"/>
                      <a:gd name="T12" fmla="*/ 5 w 18"/>
                      <a:gd name="T13" fmla="*/ 12 h 21"/>
                      <a:gd name="T14" fmla="*/ 8 w 18"/>
                      <a:gd name="T15" fmla="*/ 17 h 21"/>
                      <a:gd name="T16" fmla="*/ 13 w 18"/>
                      <a:gd name="T17" fmla="*/ 14 h 21"/>
                      <a:gd name="T18" fmla="*/ 13 w 18"/>
                      <a:gd name="T19" fmla="*/ 0 h 21"/>
                      <a:gd name="T20" fmla="*/ 18 w 18"/>
                      <a:gd name="T21" fmla="*/ 0 h 21"/>
                      <a:gd name="T22" fmla="*/ 18 w 18"/>
                      <a:gd name="T23" fmla="*/ 21 h 21"/>
                      <a:gd name="T24" fmla="*/ 14 w 18"/>
                      <a:gd name="T25" fmla="*/ 21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8" h="21">
                        <a:moveTo>
                          <a:pt x="14" y="21"/>
                        </a:moveTo>
                        <a:cubicBezTo>
                          <a:pt x="14" y="18"/>
                          <a:pt x="14" y="18"/>
                          <a:pt x="14" y="18"/>
                        </a:cubicBezTo>
                        <a:cubicBezTo>
                          <a:pt x="12" y="20"/>
                          <a:pt x="10" y="21"/>
                          <a:pt x="7" y="21"/>
                        </a:cubicBezTo>
                        <a:cubicBezTo>
                          <a:pt x="2" y="21"/>
                          <a:pt x="0" y="18"/>
                          <a:pt x="0" y="13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5" y="12"/>
                          <a:pt x="5" y="12"/>
                          <a:pt x="5" y="12"/>
                        </a:cubicBezTo>
                        <a:cubicBezTo>
                          <a:pt x="5" y="15"/>
                          <a:pt x="6" y="17"/>
                          <a:pt x="8" y="17"/>
                        </a:cubicBezTo>
                        <a:cubicBezTo>
                          <a:pt x="10" y="17"/>
                          <a:pt x="11" y="16"/>
                          <a:pt x="13" y="14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18" y="21"/>
                          <a:pt x="18" y="21"/>
                          <a:pt x="18" y="21"/>
                        </a:cubicBezTo>
                        <a:lnTo>
                          <a:pt x="14" y="2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AU"/>
                  </a:p>
                </p:txBody>
              </p:sp>
            </p:grpSp>
          </p:grpSp>
        </p:grpSp>
        <p:grpSp>
          <p:nvGrpSpPr>
            <p:cNvPr id="65" name="Group 64"/>
            <p:cNvGrpSpPr>
              <a:grpSpLocks noChangeAspect="1"/>
            </p:cNvGrpSpPr>
            <p:nvPr userDrawn="1"/>
          </p:nvGrpSpPr>
          <p:grpSpPr bwMode="auto">
            <a:xfrm>
              <a:off x="0" y="-1190"/>
              <a:ext cx="9144000" cy="2486026"/>
              <a:chOff x="0" y="-1475"/>
              <a:chExt cx="5760" cy="1566"/>
            </a:xfrm>
          </p:grpSpPr>
          <p:sp>
            <p:nvSpPr>
              <p:cNvPr id="66" name="AutoShape 2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0" y="-1475"/>
                <a:ext cx="5760" cy="156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7" name="Freeform 4"/>
              <p:cNvSpPr>
                <a:spLocks/>
              </p:cNvSpPr>
              <p:nvPr userDrawn="1"/>
            </p:nvSpPr>
            <p:spPr bwMode="auto">
              <a:xfrm>
                <a:off x="0" y="-5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8" name="Freeform 5"/>
              <p:cNvSpPr>
                <a:spLocks/>
              </p:cNvSpPr>
              <p:nvPr userDrawn="1"/>
            </p:nvSpPr>
            <p:spPr bwMode="auto">
              <a:xfrm>
                <a:off x="0" y="-3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9" name="Freeform 6"/>
              <p:cNvSpPr>
                <a:spLocks/>
              </p:cNvSpPr>
              <p:nvPr userDrawn="1"/>
            </p:nvSpPr>
            <p:spPr bwMode="auto">
              <a:xfrm>
                <a:off x="0" y="-70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0" name="Freeform 7"/>
              <p:cNvSpPr>
                <a:spLocks/>
              </p:cNvSpPr>
              <p:nvPr userDrawn="1"/>
            </p:nvSpPr>
            <p:spPr bwMode="auto">
              <a:xfrm>
                <a:off x="0" y="-47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1" name="Freeform 8"/>
              <p:cNvSpPr>
                <a:spLocks/>
              </p:cNvSpPr>
              <p:nvPr userDrawn="1"/>
            </p:nvSpPr>
            <p:spPr bwMode="auto">
              <a:xfrm>
                <a:off x="0" y="-8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2" name="Freeform 9"/>
              <p:cNvSpPr>
                <a:spLocks/>
              </p:cNvSpPr>
              <p:nvPr userDrawn="1"/>
            </p:nvSpPr>
            <p:spPr bwMode="auto">
              <a:xfrm>
                <a:off x="0" y="-6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2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3" name="Freeform 10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4" name="Freeform 11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5" name="Freeform 12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6" name="Freeform 13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7" name="Freeform 14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8" name="Freeform 15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2341960"/>
            <a:ext cx="8467494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3192819"/>
            <a:ext cx="8475710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100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363796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80961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360000"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54646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202500"/>
            <a:ext cx="8460000" cy="6399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accent2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</a:defRPr>
            </a:lvl2pPr>
            <a:lvl3pPr>
              <a:buNone/>
              <a:defRPr sz="2800">
                <a:solidFill>
                  <a:srgbClr val="00A9CE"/>
                </a:solidFill>
              </a:defRPr>
            </a:lvl3pPr>
            <a:lvl4pPr>
              <a:buNone/>
              <a:defRPr sz="2800">
                <a:solidFill>
                  <a:srgbClr val="00A9CE"/>
                </a:solidFill>
              </a:defRPr>
            </a:lvl4pPr>
            <a:lvl5pPr>
              <a:buNone/>
              <a:defRPr sz="2800">
                <a:solidFill>
                  <a:srgbClr val="00A9CE"/>
                </a:solidFill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59831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951310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951310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420471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89600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 userDrawn="1"/>
        </p:nvGrpSpPr>
        <p:grpSpPr>
          <a:xfrm>
            <a:off x="-9525" y="4538664"/>
            <a:ext cx="9169400" cy="636985"/>
            <a:chOff x="-9525" y="4538663"/>
            <a:chExt cx="9169400" cy="636985"/>
          </a:xfrm>
        </p:grpSpPr>
        <p:sp>
          <p:nvSpPr>
            <p:cNvPr id="3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4542235"/>
              <a:ext cx="9161463" cy="6012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5" name="Rectangle 7"/>
            <p:cNvSpPr>
              <a:spLocks noChangeArrowheads="1"/>
            </p:cNvSpPr>
            <p:nvPr userDrawn="1"/>
          </p:nvSpPr>
          <p:spPr bwMode="auto">
            <a:xfrm>
              <a:off x="1588" y="4775598"/>
              <a:ext cx="9142412" cy="36790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/>
            </a:p>
          </p:txBody>
        </p:sp>
        <p:sp>
          <p:nvSpPr>
            <p:cNvPr id="37" name="AutoShape 81"/>
            <p:cNvSpPr>
              <a:spLocks noChangeAspect="1" noChangeArrowheads="1" noTextEdit="1"/>
            </p:cNvSpPr>
            <p:nvPr/>
          </p:nvSpPr>
          <p:spPr bwMode="auto">
            <a:xfrm>
              <a:off x="-9525" y="4538663"/>
              <a:ext cx="9169400" cy="636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Rectangle 84"/>
            <p:cNvSpPr>
              <a:spLocks noChangeArrowheads="1"/>
            </p:cNvSpPr>
            <p:nvPr/>
          </p:nvSpPr>
          <p:spPr bwMode="auto">
            <a:xfrm>
              <a:off x="-9525" y="4767263"/>
              <a:ext cx="9167813" cy="408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AutoShape 2"/>
            <p:cNvSpPr>
              <a:spLocks noChangeAspect="1" noChangeArrowheads="1" noTextEdit="1"/>
            </p:cNvSpPr>
            <p:nvPr userDrawn="1"/>
          </p:nvSpPr>
          <p:spPr bwMode="auto">
            <a:xfrm>
              <a:off x="-9525" y="4562475"/>
              <a:ext cx="91694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Rectangle 4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Rectangle 5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Freeform 6"/>
            <p:cNvSpPr>
              <a:spLocks noEditPoints="1"/>
            </p:cNvSpPr>
            <p:nvPr userDrawn="1"/>
          </p:nvSpPr>
          <p:spPr bwMode="auto">
            <a:xfrm>
              <a:off x="0" y="4575175"/>
              <a:ext cx="9150350" cy="498475"/>
            </a:xfrm>
            <a:custGeom>
              <a:avLst/>
              <a:gdLst/>
              <a:ahLst/>
              <a:cxnLst>
                <a:cxn ang="0">
                  <a:pos x="2877" y="10"/>
                </a:cxn>
                <a:cxn ang="0">
                  <a:pos x="2814" y="10"/>
                </a:cxn>
                <a:cxn ang="0">
                  <a:pos x="2576" y="69"/>
                </a:cxn>
                <a:cxn ang="0">
                  <a:pos x="2877" y="69"/>
                </a:cxn>
                <a:cxn ang="0">
                  <a:pos x="2877" y="157"/>
                </a:cxn>
                <a:cxn ang="0">
                  <a:pos x="2877" y="157"/>
                </a:cxn>
                <a:cxn ang="0">
                  <a:pos x="2877" y="10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9"/>
                </a:cxn>
                <a:cxn ang="0">
                  <a:pos x="2576" y="69"/>
                </a:cxn>
                <a:cxn ang="0">
                  <a:pos x="2349" y="0"/>
                </a:cxn>
              </a:cxnLst>
              <a:rect l="0" t="0" r="r" b="b"/>
              <a:pathLst>
                <a:path w="2877" h="157">
                  <a:moveTo>
                    <a:pt x="2877" y="10"/>
                  </a:moveTo>
                  <a:cubicBezTo>
                    <a:pt x="2814" y="10"/>
                    <a:pt x="2814" y="10"/>
                    <a:pt x="2814" y="10"/>
                  </a:cubicBezTo>
                  <a:cubicBezTo>
                    <a:pt x="2669" y="10"/>
                    <a:pt x="2616" y="53"/>
                    <a:pt x="2576" y="69"/>
                  </a:cubicBezTo>
                  <a:cubicBezTo>
                    <a:pt x="2877" y="69"/>
                    <a:pt x="2877" y="69"/>
                    <a:pt x="2877" y="69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0"/>
                    <a:pt x="2877" y="10"/>
                    <a:pt x="2877" y="10"/>
                  </a:cubicBezTo>
                  <a:moveTo>
                    <a:pt x="234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2576" y="69"/>
                    <a:pt x="2576" y="69"/>
                    <a:pt x="2576" y="69"/>
                  </a:cubicBezTo>
                  <a:cubicBezTo>
                    <a:pt x="2527" y="29"/>
                    <a:pt x="2446" y="0"/>
                    <a:pt x="2349" y="0"/>
                  </a:cubicBezTo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6" name="Freeform 7"/>
            <p:cNvSpPr>
              <a:spLocks noEditPoints="1"/>
            </p:cNvSpPr>
            <p:nvPr userDrawn="1"/>
          </p:nvSpPr>
          <p:spPr bwMode="auto">
            <a:xfrm>
              <a:off x="0" y="4794250"/>
              <a:ext cx="9150350" cy="279400"/>
            </a:xfrm>
            <a:custGeom>
              <a:avLst/>
              <a:gdLst/>
              <a:ahLst/>
              <a:cxnLst>
                <a:cxn ang="0">
                  <a:pos x="2576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434" y="9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77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11" y="88"/>
                </a:cxn>
                <a:cxn ang="0">
                  <a:pos x="2877" y="88"/>
                </a:cxn>
                <a:cxn ang="0">
                  <a:pos x="2877" y="0"/>
                </a:cxn>
              </a:cxnLst>
              <a:rect l="0" t="0" r="r" b="b"/>
              <a:pathLst>
                <a:path w="2877" h="88">
                  <a:moveTo>
                    <a:pt x="257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434" y="9"/>
                    <a:pt x="2434" y="9"/>
                    <a:pt x="2434" y="9"/>
                  </a:cubicBezTo>
                  <a:cubicBezTo>
                    <a:pt x="2526" y="9"/>
                    <a:pt x="2556" y="7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moveTo>
                    <a:pt x="2877" y="0"/>
                  </a:move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625" y="40"/>
                    <a:pt x="2691" y="88"/>
                    <a:pt x="2811" y="88"/>
                  </a:cubicBezTo>
                  <a:cubicBezTo>
                    <a:pt x="2841" y="88"/>
                    <a:pt x="2877" y="88"/>
                    <a:pt x="2877" y="88"/>
                  </a:cubicBezTo>
                  <a:cubicBezTo>
                    <a:pt x="2877" y="0"/>
                    <a:pt x="2877" y="0"/>
                    <a:pt x="2877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7" name="Freeform 8"/>
            <p:cNvSpPr>
              <a:spLocks/>
            </p:cNvSpPr>
            <p:nvPr userDrawn="1"/>
          </p:nvSpPr>
          <p:spPr bwMode="auto">
            <a:xfrm>
              <a:off x="0" y="4606925"/>
              <a:ext cx="8193088" cy="215900"/>
            </a:xfrm>
            <a:custGeom>
              <a:avLst/>
              <a:gdLst/>
              <a:ahLst/>
              <a:cxnLst>
                <a:cxn ang="0">
                  <a:pos x="2576" y="59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8"/>
                </a:cxn>
                <a:cxn ang="0">
                  <a:pos x="2434" y="68"/>
                </a:cxn>
                <a:cxn ang="0">
                  <a:pos x="2576" y="59"/>
                </a:cxn>
              </a:cxnLst>
              <a:rect l="0" t="0" r="r" b="b"/>
              <a:pathLst>
                <a:path w="2576" h="68">
                  <a:moveTo>
                    <a:pt x="2576" y="59"/>
                  </a:moveTo>
                  <a:cubicBezTo>
                    <a:pt x="2521" y="27"/>
                    <a:pt x="2446" y="0"/>
                    <a:pt x="234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434" y="68"/>
                    <a:pt x="2434" y="68"/>
                    <a:pt x="2434" y="68"/>
                  </a:cubicBezTo>
                  <a:cubicBezTo>
                    <a:pt x="2526" y="68"/>
                    <a:pt x="2556" y="66"/>
                    <a:pt x="2576" y="59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8" name="Freeform 9"/>
            <p:cNvSpPr>
              <a:spLocks/>
            </p:cNvSpPr>
            <p:nvPr userDrawn="1"/>
          </p:nvSpPr>
          <p:spPr bwMode="auto">
            <a:xfrm>
              <a:off x="8193088" y="4606925"/>
              <a:ext cx="957263" cy="431800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0" y="59"/>
                </a:cxn>
                <a:cxn ang="0">
                  <a:pos x="235" y="136"/>
                </a:cxn>
                <a:cxn ang="0">
                  <a:pos x="301" y="136"/>
                </a:cxn>
                <a:cxn ang="0">
                  <a:pos x="301" y="0"/>
                </a:cxn>
                <a:cxn ang="0">
                  <a:pos x="238" y="0"/>
                </a:cxn>
              </a:cxnLst>
              <a:rect l="0" t="0" r="r" b="b"/>
              <a:pathLst>
                <a:path w="301" h="136">
                  <a:moveTo>
                    <a:pt x="238" y="0"/>
                  </a:moveTo>
                  <a:cubicBezTo>
                    <a:pt x="93" y="0"/>
                    <a:pt x="40" y="43"/>
                    <a:pt x="0" y="59"/>
                  </a:cubicBezTo>
                  <a:cubicBezTo>
                    <a:pt x="64" y="95"/>
                    <a:pt x="115" y="136"/>
                    <a:pt x="235" y="136"/>
                  </a:cubicBezTo>
                  <a:cubicBezTo>
                    <a:pt x="265" y="136"/>
                    <a:pt x="301" y="136"/>
                    <a:pt x="301" y="136"/>
                  </a:cubicBezTo>
                  <a:cubicBezTo>
                    <a:pt x="301" y="0"/>
                    <a:pt x="301" y="0"/>
                    <a:pt x="301" y="0"/>
                  </a:cubicBezTo>
                  <a:lnTo>
                    <a:pt x="238" y="0"/>
                  </a:lnTo>
                  <a:close/>
                </a:path>
              </a:pathLst>
            </a:custGeom>
            <a:solidFill>
              <a:srgbClr val="F7F7F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pic>
        <p:nvPicPr>
          <p:cNvPr id="49" name="Picture 78"/>
          <p:cNvPicPr>
            <a:picLocks noChangeAspect="1" noChangeArrowheads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3656" y="4659719"/>
            <a:ext cx="32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6" y="205980"/>
            <a:ext cx="8461374" cy="63936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78" y="951311"/>
            <a:ext cx="8461375" cy="34296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994" y="4878250"/>
            <a:ext cx="6083845" cy="9320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AU" dirty="0"/>
              <a:t>Presentation title  |  Presenter name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sp>
        <p:nvSpPr>
          <p:cNvPr id="36" name="AutoShape 4"/>
          <p:cNvSpPr>
            <a:spLocks noChangeAspect="1" noChangeArrowheads="1" noTextEdit="1"/>
          </p:cNvSpPr>
          <p:nvPr userDrawn="1"/>
        </p:nvSpPr>
        <p:spPr bwMode="auto">
          <a:xfrm>
            <a:off x="3178" y="2494956"/>
            <a:ext cx="9161463" cy="60126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38" name="Rectangle 7"/>
          <p:cNvSpPr>
            <a:spLocks noChangeArrowheads="1"/>
          </p:cNvSpPr>
          <p:nvPr userDrawn="1"/>
        </p:nvSpPr>
        <p:spPr bwMode="auto">
          <a:xfrm>
            <a:off x="12701" y="2728318"/>
            <a:ext cx="9142412" cy="36790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4" name="Rectangle 84"/>
          <p:cNvSpPr>
            <a:spLocks noChangeArrowheads="1"/>
          </p:cNvSpPr>
          <p:nvPr/>
        </p:nvSpPr>
        <p:spPr bwMode="auto">
          <a:xfrm>
            <a:off x="1591" y="2719984"/>
            <a:ext cx="9167813" cy="40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3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49" r:id="rId3"/>
    <p:sldLayoutId id="2147483650" r:id="rId4"/>
    <p:sldLayoutId id="2147483655" r:id="rId5"/>
    <p:sldLayoutId id="2147483680" r:id="rId6"/>
    <p:sldLayoutId id="2147483679" r:id="rId7"/>
    <p:sldLayoutId id="2147483661" r:id="rId8"/>
    <p:sldLayoutId id="2147483663" r:id="rId9"/>
    <p:sldLayoutId id="2147483664" r:id="rId10"/>
    <p:sldLayoutId id="2147483667" r:id="rId11"/>
    <p:sldLayoutId id="2147483665" r:id="rId12"/>
    <p:sldLayoutId id="2147483682" r:id="rId13"/>
    <p:sldLayoutId id="2147483681" r:id="rId14"/>
    <p:sldLayoutId id="2147483684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tabLst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nomed.info/sct?fhir_vs=ecl/%3c%3c12345+MINUS+%3c%3c7672" TargetMode="External"/><Relationship Id="rId2" Type="http://schemas.openxmlformats.org/officeDocument/2006/relationships/hyperlink" Target="http://snomed.info/sct?fhir_vs=isa/123456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FHIR Servers and externalized Terminology Services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 bwMode="auto">
          <a:xfrm>
            <a:off x="360366" y="3525724"/>
            <a:ext cx="8042275" cy="188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AU" sz="1600" b="1" dirty="0">
                <a:solidFill>
                  <a:schemeClr val="bg1"/>
                </a:solidFill>
                <a:latin typeface="Calibri" pitchFamily="34" charset="0"/>
              </a:rPr>
              <a:t>Michael Lawley </a:t>
            </a:r>
            <a:r>
              <a:rPr lang="en-AU" sz="1600" dirty="0">
                <a:solidFill>
                  <a:schemeClr val="bg1"/>
                </a:solidFill>
                <a:latin typeface="Calibri" pitchFamily="34" charset="0"/>
              </a:rPr>
              <a:t>| Group Leader, Health Informatics, Australian E-Health Research Centre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7" name="Footer Placeholder 2"/>
          <p:cNvSpPr txBox="1">
            <a:spLocks/>
          </p:cNvSpPr>
          <p:nvPr/>
        </p:nvSpPr>
        <p:spPr bwMode="auto">
          <a:xfrm>
            <a:off x="361953" y="3750592"/>
            <a:ext cx="8042275" cy="18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AU" sz="1600" dirty="0">
                <a:solidFill>
                  <a:schemeClr val="bg1"/>
                </a:solidFill>
                <a:latin typeface="Calibri" pitchFamily="34" charset="0"/>
              </a:rPr>
              <a:t>4 May 2019</a:t>
            </a:r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602DED-31FD-8445-B3C8-A1B1D8122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2641" y="123478"/>
            <a:ext cx="565738" cy="36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2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>
          <a:xfrm>
            <a:off x="358774" y="2641486"/>
            <a:ext cx="7165554" cy="1442432"/>
          </a:xfrm>
        </p:spPr>
        <p:txBody>
          <a:bodyPr>
            <a:normAutofit/>
          </a:bodyPr>
          <a:lstStyle/>
          <a:p>
            <a:pPr>
              <a:spcAft>
                <a:spcPct val="0"/>
              </a:spcAft>
            </a:pPr>
            <a:r>
              <a:rPr lang="en-US" sz="1400" dirty="0"/>
              <a:t>Australian e-Health Research Centre</a:t>
            </a:r>
          </a:p>
          <a:p>
            <a:pPr lvl="1">
              <a:lnSpc>
                <a:spcPct val="80000"/>
              </a:lnSpc>
              <a:tabLst>
                <a:tab pos="355600" algn="l"/>
              </a:tabLst>
            </a:pPr>
            <a:r>
              <a:rPr lang="en-US" sz="1500" dirty="0"/>
              <a:t>Michael Lawley, PhD</a:t>
            </a:r>
            <a:br>
              <a:rPr lang="en-US" sz="1500" dirty="0"/>
            </a:br>
            <a:r>
              <a:rPr lang="en-US" sz="1500" dirty="0"/>
              <a:t>Group Leader, Health Informatics</a:t>
            </a:r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r>
              <a:rPr lang="en-US" sz="1500" b="1" dirty="0"/>
              <a:t>t</a:t>
            </a:r>
            <a:r>
              <a:rPr lang="en-US" sz="1500" dirty="0"/>
              <a:t>	+61 7 3253 3600</a:t>
            </a:r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r>
              <a:rPr lang="en-US" sz="1500" b="1" dirty="0"/>
              <a:t>e</a:t>
            </a:r>
            <a:r>
              <a:rPr lang="en-US" sz="1500" dirty="0"/>
              <a:t>	</a:t>
            </a:r>
            <a:r>
              <a:rPr lang="en-US" sz="1500" dirty="0" err="1"/>
              <a:t>michael.lawley@csiro.au</a:t>
            </a:r>
            <a:endParaRPr lang="en-US" sz="1500" dirty="0"/>
          </a:p>
          <a:p>
            <a:pPr marL="270000" lvl="2" indent="-270000">
              <a:lnSpc>
                <a:spcPct val="80000"/>
              </a:lnSpc>
              <a:spcAft>
                <a:spcPct val="0"/>
              </a:spcAft>
            </a:pPr>
            <a:r>
              <a:rPr lang="en-US" sz="1500" b="1" dirty="0"/>
              <a:t>w</a:t>
            </a:r>
            <a:r>
              <a:rPr lang="en-US" sz="1500" dirty="0"/>
              <a:t>	</a:t>
            </a:r>
            <a:r>
              <a:rPr lang="en-US" sz="1500" dirty="0" err="1"/>
              <a:t>aehrc.com</a:t>
            </a:r>
            <a:endParaRPr lang="en-US" sz="1500" dirty="0"/>
          </a:p>
          <a:p>
            <a:pPr>
              <a:lnSpc>
                <a:spcPct val="80000"/>
              </a:lnSpc>
              <a:spcAft>
                <a:spcPct val="0"/>
              </a:spcAft>
            </a:pPr>
            <a:r>
              <a:rPr lang="en-US" u="sng" dirty="0">
                <a:latin typeface="Menlo Regular"/>
                <a:cs typeface="Menlo Regular"/>
              </a:rPr>
              <a:t>http://</a:t>
            </a:r>
            <a:r>
              <a:rPr lang="en-US" u="sng" dirty="0" err="1">
                <a:latin typeface="Menlo Regular"/>
                <a:cs typeface="Menlo Regular"/>
              </a:rPr>
              <a:t>ontoserver.csiro.au</a:t>
            </a:r>
            <a:r>
              <a:rPr lang="en-US" u="sng" dirty="0">
                <a:latin typeface="Menlo Regular"/>
                <a:cs typeface="Menlo Regular"/>
              </a:rPr>
              <a:t>/</a:t>
            </a:r>
          </a:p>
          <a:p>
            <a:pPr>
              <a:lnSpc>
                <a:spcPct val="80000"/>
              </a:lnSpc>
              <a:spcAft>
                <a:spcPct val="0"/>
              </a:spcAft>
            </a:pPr>
            <a:r>
              <a:rPr lang="en-US" u="sng" dirty="0">
                <a:latin typeface="Menlo Regular"/>
                <a:cs typeface="Menlo Regular"/>
              </a:rPr>
              <a:t>http://</a:t>
            </a:r>
            <a:r>
              <a:rPr lang="en-US" u="sng" dirty="0" err="1">
                <a:latin typeface="Menlo Regular"/>
                <a:cs typeface="Menlo Regular"/>
              </a:rPr>
              <a:t>ontoserver.slack.com</a:t>
            </a:r>
            <a:endParaRPr lang="en-AU" dirty="0"/>
          </a:p>
        </p:txBody>
      </p:sp>
      <p:sp>
        <p:nvSpPr>
          <p:cNvPr id="38913" name="Title 3"/>
          <p:cNvSpPr>
            <a:spLocks noGrp="1"/>
          </p:cNvSpPr>
          <p:nvPr>
            <p:ph type="title"/>
          </p:nvPr>
        </p:nvSpPr>
        <p:spPr>
          <a:xfrm>
            <a:off x="358775" y="1705383"/>
            <a:ext cx="8461374" cy="639365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dirty="0"/>
              <a:t>Contact 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the Australian e-Health research centre | Health &amp; Biosecurity</a:t>
            </a:r>
          </a:p>
        </p:txBody>
      </p:sp>
      <p:pic>
        <p:nvPicPr>
          <p:cNvPr id="7" name="Picture 6" descr="IMG_8449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43529">
            <a:off x="514607" y="62758"/>
            <a:ext cx="2240710" cy="14938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8" name="Group 7"/>
          <p:cNvGrpSpPr/>
          <p:nvPr/>
        </p:nvGrpSpPr>
        <p:grpSpPr>
          <a:xfrm>
            <a:off x="3513307" y="240021"/>
            <a:ext cx="1994797" cy="1611649"/>
            <a:chOff x="4053570" y="1985237"/>
            <a:chExt cx="3040972" cy="2580185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pic>
          <p:nvPicPr>
            <p:cNvPr id="9" name="Picture 8" descr="raw_fracture.png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180000">
              <a:off x="4059267" y="1985237"/>
              <a:ext cx="3035275" cy="1967509"/>
            </a:xfrm>
            <a:prstGeom prst="rect">
              <a:avLst/>
            </a:prstGeom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10" name="Picture 9" descr="fracture_expr.png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53570" y="3467101"/>
              <a:ext cx="1915430" cy="1098321"/>
            </a:xfrm>
            <a:prstGeom prst="rect">
              <a:avLst/>
            </a:prstGeom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11" name="Picture 10" descr="frontpage.png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485727">
            <a:off x="6174334" y="390163"/>
            <a:ext cx="3897664" cy="15563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93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BA0F25-86B8-434A-8008-D7908090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FHIR Terminology Services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13BC8D-0866-7E43-88D9-65B286782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CodeSystem</a:t>
            </a:r>
            <a:r>
              <a:rPr lang="en-US" dirty="0"/>
              <a:t>, </a:t>
            </a:r>
            <a:r>
              <a:rPr lang="en-US" dirty="0" err="1"/>
              <a:t>ValueSet</a:t>
            </a:r>
            <a:r>
              <a:rPr lang="en-US" dirty="0"/>
              <a:t>, </a:t>
            </a:r>
            <a:r>
              <a:rPr lang="en-US" dirty="0" err="1"/>
              <a:t>ConceptMap</a:t>
            </a:r>
            <a:endParaRPr lang="en-US" dirty="0"/>
          </a:p>
          <a:p>
            <a:r>
              <a:rPr lang="en-US" dirty="0"/>
              <a:t>$expand, $validate-code, $lookup, $translate, $subsumes, $closure, $find-matches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629600-8A98-E14C-BBC7-AB577BB6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98741-C5B7-F84D-937D-C59780C7C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2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0759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3D8A-3818-C54F-8C3F-3D0FF288F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in FHIR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3AF52-F62C-FB44-84B7-BAD2FD686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search parameters in FHIR are of type ‘token’</a:t>
            </a:r>
          </a:p>
          <a:p>
            <a:r>
              <a:rPr lang="en-US" dirty="0"/>
              <a:t>These can leverage terminology services</a:t>
            </a:r>
          </a:p>
          <a:p>
            <a:r>
              <a:rPr lang="en-US" dirty="0"/>
              <a:t>:above/:below</a:t>
            </a:r>
          </a:p>
          <a:p>
            <a:pPr lvl="1"/>
            <a:r>
              <a:rPr lang="en-US" dirty="0"/>
              <a:t>/</a:t>
            </a:r>
            <a:r>
              <a:rPr lang="en-US" dirty="0" err="1"/>
              <a:t>Condition?body-site:below</a:t>
            </a:r>
            <a:r>
              <a:rPr lang="en-US" dirty="0"/>
              <a:t>=http://</a:t>
            </a:r>
            <a:r>
              <a:rPr lang="en-US" dirty="0" err="1"/>
              <a:t>snomed.info</a:t>
            </a:r>
            <a:r>
              <a:rPr lang="en-US" dirty="0"/>
              <a:t>/</a:t>
            </a:r>
            <a:r>
              <a:rPr lang="en-US" dirty="0" err="1"/>
              <a:t>sct</a:t>
            </a:r>
            <a:r>
              <a:rPr lang="en-US" dirty="0"/>
              <a:t>|</a:t>
            </a:r>
            <a:r>
              <a:rPr lang="is-IS" dirty="0"/>
              <a:t>272673000</a:t>
            </a:r>
            <a:br>
              <a:rPr lang="is-IS" dirty="0"/>
            </a:br>
            <a:r>
              <a:rPr lang="is-IS" dirty="0"/>
              <a:t>(all Conditions where the finding site is a descendent of Bone Structure)</a:t>
            </a:r>
          </a:p>
          <a:p>
            <a:r>
              <a:rPr lang="is-IS" dirty="0"/>
              <a:t>:in/:not-in</a:t>
            </a:r>
          </a:p>
          <a:p>
            <a:pPr lvl="1"/>
            <a:r>
              <a:rPr lang="is-IS" dirty="0"/>
              <a:t>/ProcedureRequest?code:in=http://snomed.info/sct?fhir_vs=refset/32570361000036108</a:t>
            </a:r>
            <a:br>
              <a:rPr lang="is-IS" dirty="0"/>
            </a:br>
            <a:r>
              <a:rPr lang="is-IS" dirty="0"/>
              <a:t>(all ProcedureRequests in the Imaging Procedure refset)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EA444-5A55-C947-96B1-E960B491F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C1EF8-F328-684C-B38D-895FD1BBE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3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365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FE6EB-3E04-9F44-83E2-E8AEBD98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FHIR Server </a:t>
            </a:r>
            <a:r>
              <a:rPr lang="en-US" dirty="0" err="1"/>
              <a:t>tx</a:t>
            </a:r>
            <a:r>
              <a:rPr lang="en-US" dirty="0"/>
              <a:t> interactions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C6FA4-865E-6741-A39C-F4F8CFA3A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SCRUD &amp; </a:t>
            </a:r>
            <a:r>
              <a:rPr lang="en-US" dirty="0" err="1"/>
              <a:t>tx</a:t>
            </a:r>
            <a:r>
              <a:rPr lang="en-US" dirty="0"/>
              <a:t> operations on CS, VS, CM</a:t>
            </a:r>
          </a:p>
          <a:p>
            <a:pPr lvl="1"/>
            <a:r>
              <a:rPr lang="en-US" dirty="0"/>
              <a:t>Forward all requests to </a:t>
            </a:r>
            <a:r>
              <a:rPr lang="en-US" dirty="0" err="1"/>
              <a:t>tx</a:t>
            </a:r>
            <a:endParaRPr lang="en-US" dirty="0"/>
          </a:p>
          <a:p>
            <a:endParaRPr lang="en-US" dirty="0"/>
          </a:p>
          <a:p>
            <a:r>
              <a:rPr lang="en-US" dirty="0"/>
              <a:t>_search with token</a:t>
            </a:r>
          </a:p>
          <a:p>
            <a:pPr lvl="1"/>
            <a:r>
              <a:rPr lang="en-US" dirty="0"/>
              <a:t>:below, :above	“simple” hierarchy tests</a:t>
            </a:r>
          </a:p>
          <a:p>
            <a:pPr lvl="1"/>
            <a:r>
              <a:rPr lang="en-US" dirty="0"/>
              <a:t>:in, :not-in		full complexity of </a:t>
            </a:r>
            <a:r>
              <a:rPr lang="en-US" dirty="0" err="1"/>
              <a:t>ValueSet</a:t>
            </a:r>
            <a:r>
              <a:rPr lang="en-US" dirty="0"/>
              <a:t>/$expand</a:t>
            </a:r>
          </a:p>
          <a:p>
            <a:r>
              <a:rPr lang="en-US" dirty="0"/>
              <a:t>$validate</a:t>
            </a:r>
          </a:p>
          <a:p>
            <a:pPr lvl="1"/>
            <a:r>
              <a:rPr lang="en-US" dirty="0"/>
              <a:t>Bindings: requires </a:t>
            </a:r>
            <a:r>
              <a:rPr lang="en-US" dirty="0" err="1"/>
              <a:t>ValueSet</a:t>
            </a:r>
            <a:r>
              <a:rPr lang="en-US" dirty="0"/>
              <a:t>/$expand (or </a:t>
            </a:r>
            <a:r>
              <a:rPr lang="en-US" dirty="0" err="1"/>
              <a:t>ValueSet</a:t>
            </a:r>
            <a:r>
              <a:rPr lang="en-US" dirty="0"/>
              <a:t>/$validate-code)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8E2DC-CFD8-2347-BA16-F36A8E4A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65F69-62E0-1E49-AC55-17B3C3032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4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902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4F0FF-0AE9-9D47-BF62-93E75ECB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approach to </a:t>
            </a:r>
            <a:r>
              <a:rPr lang="en-US" dirty="0" err="1"/>
              <a:t>externalisation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16AAD-A76C-324F-A73A-E063920E2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Send appropriate $expand request (possibly a POST with a </a:t>
            </a:r>
            <a:r>
              <a:rPr lang="en-US" dirty="0" err="1"/>
              <a:t>ValueSet</a:t>
            </a:r>
            <a:r>
              <a:rPr lang="en-US" dirty="0"/>
              <a:t> definition in the body)</a:t>
            </a:r>
            <a:br>
              <a:rPr lang="en-US" dirty="0"/>
            </a:br>
            <a:r>
              <a:rPr lang="en-US" dirty="0" err="1"/>
              <a:t>code:below</a:t>
            </a:r>
            <a:r>
              <a:rPr lang="en-US" dirty="0"/>
              <a:t>=</a:t>
            </a:r>
            <a:r>
              <a:rPr lang="en-US" dirty="0" err="1"/>
              <a:t>abcd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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include:[{filter: [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  {</a:t>
            </a:r>
            <a:r>
              <a:rPr lang="en-US" dirty="0" err="1">
                <a:sym typeface="Wingdings" pitchFamily="2" charset="2"/>
              </a:rPr>
              <a:t>property:”parent</a:t>
            </a:r>
            <a:r>
              <a:rPr lang="en-US" dirty="0">
                <a:sym typeface="Wingdings" pitchFamily="2" charset="2"/>
              </a:rPr>
              <a:t>”, op: “=“, value: “</a:t>
            </a:r>
            <a:r>
              <a:rPr lang="en-US" dirty="0" err="1">
                <a:sym typeface="Wingdings" pitchFamily="2" charset="2"/>
              </a:rPr>
              <a:t>abcd</a:t>
            </a:r>
            <a:r>
              <a:rPr lang="en-US" dirty="0">
                <a:sym typeface="Wingdings" pitchFamily="2" charset="2"/>
              </a:rPr>
              <a:t>”}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]}]</a:t>
            </a:r>
            <a:endParaRPr lang="en-US" dirty="0"/>
          </a:p>
          <a:p>
            <a:r>
              <a:rPr lang="en-US" dirty="0"/>
              <a:t>Use results in your internal search query: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SELECT … WHERE </a:t>
            </a:r>
            <a:r>
              <a:rPr lang="en-US" dirty="0" err="1"/>
              <a:t>condition.code</a:t>
            </a:r>
            <a:r>
              <a:rPr lang="en-US" dirty="0"/>
              <a:t> in (’1234’, ‘2345’, …)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May not scale well for large </a:t>
            </a:r>
            <a:r>
              <a:rPr lang="en-US" dirty="0" err="1"/>
              <a:t>ValueSets</a:t>
            </a:r>
            <a:endParaRPr lang="en-US" dirty="0"/>
          </a:p>
          <a:p>
            <a:pPr lvl="1"/>
            <a:r>
              <a:rPr lang="en-US" dirty="0"/>
              <a:t>May be better to add results of “SELECT code FROM condition” to the </a:t>
            </a:r>
            <a:r>
              <a:rPr lang="en-US" dirty="0" err="1"/>
              <a:t>ValueSet</a:t>
            </a:r>
            <a:r>
              <a:rPr lang="en-US" dirty="0"/>
              <a:t> definition itself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995AA-38F0-5543-869F-740403CDE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1AF77-2A44-C44D-9E48-58ABD53688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5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635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4516-DAB7-9A4C-9BA1-B6EDD7B9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database stored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471D-855D-1B4B-A226-C62CDCE8A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e.g., Postgres can do HTTP requests</a:t>
            </a:r>
          </a:p>
          <a:p>
            <a:pPr marL="0" indent="0">
              <a:buNone/>
            </a:pPr>
            <a:r>
              <a:rPr lang="en-US" dirty="0"/>
              <a:t>CREATE TYPE coding AS (</a:t>
            </a:r>
            <a:br>
              <a:rPr lang="en-US" dirty="0"/>
            </a:br>
            <a:r>
              <a:rPr lang="en-US" dirty="0"/>
              <a:t>  system text,</a:t>
            </a:r>
            <a:br>
              <a:rPr lang="en-US" dirty="0"/>
            </a:br>
            <a:r>
              <a:rPr lang="en-US" dirty="0"/>
              <a:t>  code text,</a:t>
            </a:r>
            <a:br>
              <a:rPr lang="en-US" dirty="0"/>
            </a:br>
            <a:r>
              <a:rPr lang="en-US" dirty="0"/>
              <a:t>  display text</a:t>
            </a:r>
            <a:br>
              <a:rPr lang="en-US" dirty="0"/>
            </a:b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 FUNCTION </a:t>
            </a:r>
            <a:r>
              <a:rPr lang="en-US" dirty="0" err="1"/>
              <a:t>fexpand</a:t>
            </a:r>
            <a:r>
              <a:rPr lang="en-US" dirty="0"/>
              <a:t> (</a:t>
            </a:r>
            <a:br>
              <a:rPr lang="en-US" dirty="0"/>
            </a:br>
            <a:r>
              <a:rPr lang="en-US" dirty="0"/>
              <a:t>  vs text,</a:t>
            </a:r>
            <a:br>
              <a:rPr lang="en-US" dirty="0"/>
            </a:br>
            <a:r>
              <a:rPr lang="en-US" dirty="0"/>
              <a:t>  count integer default 10000,</a:t>
            </a:r>
            <a:br>
              <a:rPr lang="en-US" dirty="0"/>
            </a:br>
            <a:r>
              <a:rPr lang="en-US" dirty="0"/>
              <a:t>  endpoint text default 'https://stu3.ontoserver.csiro.au/</a:t>
            </a:r>
            <a:r>
              <a:rPr lang="en-US" dirty="0" err="1"/>
              <a:t>fhir</a:t>
            </a:r>
            <a:r>
              <a:rPr lang="en-US" dirty="0"/>
              <a:t>’</a:t>
            </a:r>
            <a:br>
              <a:rPr lang="en-US" dirty="0"/>
            </a:b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RETURNS SETOF coding</a:t>
            </a:r>
            <a:br>
              <a:rPr lang="en-US" dirty="0"/>
            </a:br>
            <a:r>
              <a:rPr lang="en-US" dirty="0"/>
              <a:t>AS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then use </a:t>
            </a:r>
            <a:r>
              <a:rPr lang="en-US" dirty="0" err="1"/>
              <a:t>fexpand</a:t>
            </a:r>
            <a:r>
              <a:rPr lang="en-US" dirty="0"/>
              <a:t>(…) in the FROM clause of your search query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6A1E1-FCA0-9D42-8840-3C76068F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E7798-5903-DC46-A5AD-0239FD4E5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6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393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44D91-0602-4F40-A814-EBED018B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$closure to locally cache </a:t>
            </a:r>
            <a:r>
              <a:rPr lang="en-US" dirty="0" err="1"/>
              <a:t>isa</a:t>
            </a:r>
            <a:r>
              <a:rPr lang="en-US" dirty="0"/>
              <a:t> hierarchy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6AE90-1E00-104C-9D28-16472961E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codes used in your </a:t>
            </a:r>
            <a:r>
              <a:rPr lang="en-US" dirty="0" err="1"/>
              <a:t>Condition.body</a:t>
            </a:r>
            <a:r>
              <a:rPr lang="en-US" dirty="0"/>
              <a:t>-site, Observation, </a:t>
            </a:r>
            <a:r>
              <a:rPr lang="en-US" dirty="0" err="1"/>
              <a:t>etc</a:t>
            </a:r>
            <a:r>
              <a:rPr lang="en-US" dirty="0"/>
              <a:t> resources</a:t>
            </a:r>
          </a:p>
          <a:p>
            <a:r>
              <a:rPr lang="en-US" dirty="0"/>
              <a:t>Send to $closure, get back parent-child edges (in a </a:t>
            </a:r>
            <a:r>
              <a:rPr lang="en-US" dirty="0" err="1"/>
              <a:t>ConceptMap</a:t>
            </a:r>
            <a:r>
              <a:rPr lang="en-US" dirty="0"/>
              <a:t>)</a:t>
            </a:r>
          </a:p>
          <a:p>
            <a:r>
              <a:rPr lang="en-US" dirty="0"/>
              <a:t>Cache in a local table</a:t>
            </a:r>
          </a:p>
          <a:p>
            <a:r>
              <a:rPr lang="en-US" dirty="0"/>
              <a:t>Use local table for :above/:below searches</a:t>
            </a:r>
          </a:p>
          <a:p>
            <a:endParaRPr lang="en-US" dirty="0"/>
          </a:p>
          <a:p>
            <a:r>
              <a:rPr lang="en-US" dirty="0"/>
              <a:t>As new code are used in your data, send to $closure and get back new edges (if any) to update the local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55F1A-AE98-DB43-A9AF-A89ECACC1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36FF5-4FAD-334D-8F5B-E7D197F28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7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0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94B4-E7E1-FA4C-8EFD-50499AD9A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5E87A-8C52-CD4B-8782-E8058FA19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http://snomed.info/sct?fhir_vs=isa/123456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http://snomed.info/sct?fhir_vs=ecl/&lt;&lt;12345+MINUS+&lt;&lt;7672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81B66-F1AC-BF41-8CE8-D0DD28BB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469C3-8804-B845-ACA2-AF51CE5CF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8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658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9BDCF-52C4-A841-8A45-30BB723B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Grahame’s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BBDF-4D65-3F43-905B-5F460A5CA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Never calls $expand</a:t>
            </a:r>
          </a:p>
          <a:p>
            <a:r>
              <a:rPr lang="en-US" dirty="0"/>
              <a:t>Only calls $validate-code</a:t>
            </a:r>
          </a:p>
          <a:p>
            <a:pPr lvl="1"/>
            <a:r>
              <a:rPr lang="en-US" dirty="0"/>
              <a:t>Cache’s result</a:t>
            </a:r>
          </a:p>
          <a:p>
            <a:pPr lvl="1"/>
            <a:r>
              <a:rPr lang="en-US" dirty="0"/>
              <a:t>Rebuilds cache on </a:t>
            </a:r>
            <a:r>
              <a:rPr lang="en-US" dirty="0" err="1"/>
              <a:t>ValueSet</a:t>
            </a:r>
            <a:r>
              <a:rPr lang="en-US" dirty="0"/>
              <a:t> change</a:t>
            </a:r>
          </a:p>
          <a:p>
            <a:pPr lvl="2"/>
            <a:r>
              <a:rPr lang="en-US" dirty="0"/>
              <a:t>How to handle unseen/unknown </a:t>
            </a:r>
            <a:r>
              <a:rPr lang="en-US" dirty="0" err="1"/>
              <a:t>ValueSets</a:t>
            </a:r>
            <a:r>
              <a:rPr lang="en-US" dirty="0"/>
              <a:t> (</a:t>
            </a:r>
            <a:r>
              <a:rPr lang="en-US" dirty="0" err="1"/>
              <a:t>implicits</a:t>
            </a:r>
            <a:r>
              <a:rPr lang="en-US" dirty="0"/>
              <a:t>)?</a:t>
            </a:r>
          </a:p>
          <a:p>
            <a:pPr lvl="2"/>
            <a:r>
              <a:rPr lang="en-US" dirty="0"/>
              <a:t>Issues a $validate-code for every known local code</a:t>
            </a:r>
          </a:p>
          <a:p>
            <a:pPr lvl="3"/>
            <a:r>
              <a:rPr lang="en-US" dirty="0"/>
              <a:t>Could optimize this with a range-constrained </a:t>
            </a:r>
            <a:r>
              <a:rPr lang="en-US" dirty="0" err="1"/>
              <a:t>ValueSet</a:t>
            </a:r>
            <a:r>
              <a:rPr lang="en-US" dirty="0"/>
              <a:t> and $expand</a:t>
            </a:r>
          </a:p>
          <a:p>
            <a:r>
              <a:rPr lang="en-US" dirty="0"/>
              <a:t>If externalized </a:t>
            </a:r>
            <a:r>
              <a:rPr lang="en-US" dirty="0" err="1"/>
              <a:t>tx</a:t>
            </a:r>
            <a:r>
              <a:rPr lang="en-US" dirty="0"/>
              <a:t> – how to detect </a:t>
            </a:r>
            <a:r>
              <a:rPr lang="en-US" dirty="0" err="1"/>
              <a:t>ValueSet</a:t>
            </a:r>
            <a:r>
              <a:rPr lang="en-US" dirty="0"/>
              <a:t> change to drive cache rebuild?  Simple if all changes pass through main server.</a:t>
            </a:r>
          </a:p>
          <a:p>
            <a:r>
              <a:rPr lang="en-US" dirty="0"/>
              <a:t>How is versioning handled?  e.g. multiple versions of SNOMED?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C56F2-D0BB-EF4E-B6A2-009F5FBD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38436-7AC8-2E41-84B5-DFF179F2C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9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0587763"/>
      </p:ext>
    </p:extLst>
  </p:cSld>
  <p:clrMapOvr>
    <a:masterClrMapping/>
  </p:clrMapOvr>
</p:sld>
</file>

<file path=ppt/theme/theme1.xml><?xml version="1.0" encoding="utf-8"?>
<a:theme xmlns:a="http://schemas.openxmlformats.org/drawingml/2006/main" name="CSIRO Theme">
  <a:themeElements>
    <a:clrScheme name="CSIRO Midday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A9CE"/>
      </a:accent1>
      <a:accent2>
        <a:srgbClr val="00313C"/>
      </a:accent2>
      <a:accent3>
        <a:srgbClr val="78BE20"/>
      </a:accent3>
      <a:accent4>
        <a:srgbClr val="4A7729"/>
      </a:accent4>
      <a:accent5>
        <a:srgbClr val="9FAEE5"/>
      </a:accent5>
      <a:accent6>
        <a:srgbClr val="1E22AA"/>
      </a:accent6>
      <a:hlink>
        <a:srgbClr val="41B6E6"/>
      </a:hlink>
      <a:folHlink>
        <a:srgbClr val="004B87"/>
      </a:folHlink>
    </a:clrScheme>
    <a:fontScheme name="CSIRO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Widescreen</Template>
  <TotalTime>11415</TotalTime>
  <Words>438</Words>
  <Application>Microsoft Macintosh PowerPoint</Application>
  <PresentationFormat>On-screen Show (16:9)</PresentationFormat>
  <Paragraphs>85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Menlo Regular</vt:lpstr>
      <vt:lpstr>Wingdings</vt:lpstr>
      <vt:lpstr>CSIRO Theme</vt:lpstr>
      <vt:lpstr>PowerPoint Presentation</vt:lpstr>
      <vt:lpstr>FHIR Terminology Services</vt:lpstr>
      <vt:lpstr>Terminology in FHIR Search</vt:lpstr>
      <vt:lpstr>FHIR Server tx interactions </vt:lpstr>
      <vt:lpstr>Simple approach to externalisation</vt:lpstr>
      <vt:lpstr>Use database stored procedures</vt:lpstr>
      <vt:lpstr>Use $closure to locally cache isa hierarchy</vt:lpstr>
      <vt:lpstr>PowerPoint Presentation</vt:lpstr>
      <vt:lpstr>Grahame’s server</vt:lpstr>
      <vt:lpstr>Contact us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Lawley</dc:creator>
  <cp:lastModifiedBy>Lawley, Michael (H&amp;B, Herston - RBWH)</cp:lastModifiedBy>
  <cp:revision>86</cp:revision>
  <cp:lastPrinted>2018-02-22T12:44:31Z</cp:lastPrinted>
  <dcterms:created xsi:type="dcterms:W3CDTF">2016-10-19T04:26:29Z</dcterms:created>
  <dcterms:modified xsi:type="dcterms:W3CDTF">2019-05-04T19:58:34Z</dcterms:modified>
</cp:coreProperties>
</file>