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693" r:id="rId2"/>
    <p:sldId id="703" r:id="rId3"/>
    <p:sldId id="702" r:id="rId4"/>
    <p:sldId id="701" r:id="rId5"/>
    <p:sldId id="695" r:id="rId6"/>
    <p:sldId id="696" r:id="rId7"/>
    <p:sldId id="679" r:id="rId8"/>
  </p:sldIdLst>
  <p:sldSz cx="9144000" cy="5143500" type="screen16x9"/>
  <p:notesSz cx="7019925" cy="9305925"/>
  <p:custDataLst>
    <p:tags r:id="rId11"/>
  </p:custDataLst>
  <p:defaultTextStyle>
    <a:defPPr>
      <a:defRPr lang="en-US"/>
    </a:defPPr>
    <a:lvl1pPr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7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pos="2880">
          <p15:clr>
            <a:srgbClr val="A4A3A4"/>
          </p15:clr>
        </p15:guide>
        <p15:guide id="4" pos="212">
          <p15:clr>
            <a:srgbClr val="A4A3A4"/>
          </p15:clr>
        </p15:guide>
        <p15:guide id="5" pos="55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Millington" initials="JM" lastIdx="2" clrIdx="0"/>
  <p:cmAuthor id="1" name="Colleen Lupien" initials="C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FED"/>
    <a:srgbClr val="EE5536"/>
    <a:srgbClr val="139091"/>
    <a:srgbClr val="B9ADA0"/>
    <a:srgbClr val="000000"/>
    <a:srgbClr val="FFFFFF"/>
    <a:srgbClr val="626262"/>
    <a:srgbClr val="E9A41B"/>
    <a:srgbClr val="0559A1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0401" autoAdjust="0"/>
  </p:normalViewPr>
  <p:slideViewPr>
    <p:cSldViewPr>
      <p:cViewPr varScale="1">
        <p:scale>
          <a:sx n="155" d="100"/>
          <a:sy n="155" d="100"/>
        </p:scale>
        <p:origin x="624" y="91"/>
      </p:cViewPr>
      <p:guideLst>
        <p:guide orient="horz" pos="2987"/>
        <p:guide orient="horz" pos="384"/>
        <p:guide pos="2880"/>
        <p:guide pos="212"/>
        <p:guide pos="55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660" y="-78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2386" cy="464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971" y="1"/>
            <a:ext cx="3042386" cy="464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23381-AFEF-490F-AA45-31EC49CF1500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9315"/>
            <a:ext cx="3042386" cy="464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971" y="8839315"/>
            <a:ext cx="3042386" cy="464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BF31A-114D-494C-A5D5-F6526D175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13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2386" cy="464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971" y="1"/>
            <a:ext cx="3042386" cy="464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216A-1E3F-4AD2-B74F-855E5673142F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5" y="4419657"/>
            <a:ext cx="5617195" cy="4187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315"/>
            <a:ext cx="3042386" cy="464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971" y="8839315"/>
            <a:ext cx="3042386" cy="464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09BFF-9304-4EE8-967B-56F816FBB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 flipH="1">
            <a:off x="7493000" y="956732"/>
            <a:ext cx="1651000" cy="39751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9630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389103" y="824625"/>
            <a:ext cx="5408581" cy="2262281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66928" y="849544"/>
            <a:ext cx="5188086" cy="162127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121940" y="3012103"/>
            <a:ext cx="2474709" cy="4324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date</a:t>
            </a:r>
          </a:p>
        </p:txBody>
      </p:sp>
      <p:sp>
        <p:nvSpPr>
          <p:cNvPr id="12" name="Freeform 7"/>
          <p:cNvSpPr>
            <a:spLocks/>
          </p:cNvSpPr>
          <p:nvPr userDrawn="1"/>
        </p:nvSpPr>
        <p:spPr bwMode="auto">
          <a:xfrm flipH="1">
            <a:off x="8571420" y="631316"/>
            <a:ext cx="422259" cy="2643660"/>
          </a:xfrm>
          <a:custGeom>
            <a:avLst/>
            <a:gdLst>
              <a:gd name="T0" fmla="*/ 395 w 395"/>
              <a:gd name="T1" fmla="*/ 2380 h 2473"/>
              <a:gd name="T2" fmla="*/ 90 w 395"/>
              <a:gd name="T3" fmla="*/ 2380 h 2473"/>
              <a:gd name="T4" fmla="*/ 90 w 395"/>
              <a:gd name="T5" fmla="*/ 89 h 2473"/>
              <a:gd name="T6" fmla="*/ 395 w 395"/>
              <a:gd name="T7" fmla="*/ 89 h 2473"/>
              <a:gd name="T8" fmla="*/ 395 w 395"/>
              <a:gd name="T9" fmla="*/ 0 h 2473"/>
              <a:gd name="T10" fmla="*/ 0 w 395"/>
              <a:gd name="T11" fmla="*/ 0 h 2473"/>
              <a:gd name="T12" fmla="*/ 0 w 395"/>
              <a:gd name="T13" fmla="*/ 2473 h 2473"/>
              <a:gd name="T14" fmla="*/ 395 w 395"/>
              <a:gd name="T15" fmla="*/ 2473 h 2473"/>
              <a:gd name="T16" fmla="*/ 395 w 395"/>
              <a:gd name="T17" fmla="*/ 2380 h 2473"/>
              <a:gd name="T18" fmla="*/ 395 w 395"/>
              <a:gd name="T19" fmla="*/ 2380 h 2473"/>
              <a:gd name="T20" fmla="*/ 395 w 395"/>
              <a:gd name="T21" fmla="*/ 2380 h 2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5" h="2473">
                <a:moveTo>
                  <a:pt x="395" y="2380"/>
                </a:moveTo>
                <a:lnTo>
                  <a:pt x="90" y="2380"/>
                </a:lnTo>
                <a:lnTo>
                  <a:pt x="90" y="89"/>
                </a:lnTo>
                <a:lnTo>
                  <a:pt x="395" y="89"/>
                </a:lnTo>
                <a:lnTo>
                  <a:pt x="395" y="0"/>
                </a:lnTo>
                <a:lnTo>
                  <a:pt x="0" y="0"/>
                </a:lnTo>
                <a:lnTo>
                  <a:pt x="0" y="2473"/>
                </a:lnTo>
                <a:lnTo>
                  <a:pt x="395" y="2473"/>
                </a:lnTo>
                <a:lnTo>
                  <a:pt x="395" y="2380"/>
                </a:lnTo>
                <a:lnTo>
                  <a:pt x="395" y="2380"/>
                </a:lnTo>
                <a:lnTo>
                  <a:pt x="395" y="23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3195262" y="631316"/>
            <a:ext cx="422259" cy="2643660"/>
          </a:xfrm>
          <a:custGeom>
            <a:avLst/>
            <a:gdLst>
              <a:gd name="T0" fmla="*/ 395 w 395"/>
              <a:gd name="T1" fmla="*/ 2380 h 2473"/>
              <a:gd name="T2" fmla="*/ 90 w 395"/>
              <a:gd name="T3" fmla="*/ 2380 h 2473"/>
              <a:gd name="T4" fmla="*/ 90 w 395"/>
              <a:gd name="T5" fmla="*/ 89 h 2473"/>
              <a:gd name="T6" fmla="*/ 395 w 395"/>
              <a:gd name="T7" fmla="*/ 89 h 2473"/>
              <a:gd name="T8" fmla="*/ 395 w 395"/>
              <a:gd name="T9" fmla="*/ 0 h 2473"/>
              <a:gd name="T10" fmla="*/ 0 w 395"/>
              <a:gd name="T11" fmla="*/ 0 h 2473"/>
              <a:gd name="T12" fmla="*/ 0 w 395"/>
              <a:gd name="T13" fmla="*/ 2473 h 2473"/>
              <a:gd name="T14" fmla="*/ 395 w 395"/>
              <a:gd name="T15" fmla="*/ 2473 h 2473"/>
              <a:gd name="T16" fmla="*/ 395 w 395"/>
              <a:gd name="T17" fmla="*/ 2380 h 2473"/>
              <a:gd name="T18" fmla="*/ 395 w 395"/>
              <a:gd name="T19" fmla="*/ 2380 h 2473"/>
              <a:gd name="T20" fmla="*/ 395 w 395"/>
              <a:gd name="T21" fmla="*/ 2380 h 2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5" h="2473">
                <a:moveTo>
                  <a:pt x="395" y="2380"/>
                </a:moveTo>
                <a:lnTo>
                  <a:pt x="90" y="2380"/>
                </a:lnTo>
                <a:lnTo>
                  <a:pt x="90" y="89"/>
                </a:lnTo>
                <a:lnTo>
                  <a:pt x="395" y="89"/>
                </a:lnTo>
                <a:lnTo>
                  <a:pt x="395" y="0"/>
                </a:lnTo>
                <a:lnTo>
                  <a:pt x="0" y="0"/>
                </a:lnTo>
                <a:lnTo>
                  <a:pt x="0" y="2473"/>
                </a:lnTo>
                <a:lnTo>
                  <a:pt x="395" y="2473"/>
                </a:lnTo>
                <a:lnTo>
                  <a:pt x="395" y="2380"/>
                </a:lnTo>
                <a:lnTo>
                  <a:pt x="395" y="2380"/>
                </a:lnTo>
                <a:lnTo>
                  <a:pt x="395" y="23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3471561" y="2692400"/>
            <a:ext cx="3851275" cy="31432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Presenter Name, Presenter 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234" y="3819163"/>
            <a:ext cx="2057400" cy="84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84394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 flipH="1">
            <a:off x="0" y="0"/>
            <a:ext cx="9144000" cy="9630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852194" y="2244170"/>
            <a:ext cx="5960019" cy="632380"/>
          </a:xfrm>
          <a:prstGeom prst="rect">
            <a:avLst/>
          </a:prstGeom>
        </p:spPr>
        <p:txBody>
          <a:bodyPr anchor="t"/>
          <a:lstStyle>
            <a:lvl1pPr algn="l">
              <a:defRPr sz="2000" b="0" cap="none" baseline="0">
                <a:solidFill>
                  <a:srgbClr val="636466"/>
                </a:solidFill>
              </a:defRPr>
            </a:lvl1pPr>
          </a:lstStyle>
          <a:p>
            <a:r>
              <a:rPr lang="en-US" dirty="0"/>
              <a:t>Click to edit transition subtitle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52194" y="1386919"/>
            <a:ext cx="5960019" cy="8382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transition title</a:t>
            </a:r>
          </a:p>
        </p:txBody>
      </p:sp>
      <p:cxnSp>
        <p:nvCxnSpPr>
          <p:cNvPr id="12" name="Elbow Connector 11"/>
          <p:cNvCxnSpPr/>
          <p:nvPr userDrawn="1"/>
        </p:nvCxnSpPr>
        <p:spPr bwMode="auto">
          <a:xfrm rot="10800000" flipH="1" flipV="1">
            <a:off x="0" y="885792"/>
            <a:ext cx="9144000" cy="2016868"/>
          </a:xfrm>
          <a:prstGeom prst="bentConnector3">
            <a:avLst>
              <a:gd name="adj1" fmla="val 28635"/>
            </a:avLst>
          </a:prstGeom>
          <a:solidFill>
            <a:schemeClr val="accent2"/>
          </a:solidFill>
          <a:ln w="19050" cap="sq" cmpd="sng" algn="ctr">
            <a:solidFill>
              <a:srgbClr val="E0E0E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0967"/>
            <a:ext cx="1478709" cy="60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3004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12" y="1848581"/>
            <a:ext cx="3516376" cy="144633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23217" y="979250"/>
            <a:ext cx="8884596" cy="38910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Bef>
                <a:spcPts val="600"/>
              </a:spcBef>
              <a:defRPr sz="22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5647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 bwMode="gray">
          <a:xfrm>
            <a:off x="121030" y="964595"/>
            <a:ext cx="8889342" cy="3738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3217" y="83125"/>
            <a:ext cx="7315200" cy="7239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123217" y="1481666"/>
            <a:ext cx="8884596" cy="3388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3217" y="83125"/>
            <a:ext cx="7315200" cy="7239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116354" y="977459"/>
            <a:ext cx="4280322" cy="38937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10150" y="977460"/>
            <a:ext cx="4287835" cy="38937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116354" y="1502833"/>
            <a:ext cx="4280322" cy="33683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 bwMode="gray">
          <a:xfrm>
            <a:off x="4710150" y="1502833"/>
            <a:ext cx="4287835" cy="33683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 bwMode="gray">
          <a:xfrm>
            <a:off x="121030" y="964595"/>
            <a:ext cx="4275646" cy="3738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0" i="0">
                <a:solidFill>
                  <a:srgbClr val="6364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 bwMode="gray">
          <a:xfrm>
            <a:off x="4710295" y="972306"/>
            <a:ext cx="4275646" cy="3738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0" i="0">
                <a:solidFill>
                  <a:srgbClr val="6364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3217" y="83125"/>
            <a:ext cx="7315200" cy="7239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116354" y="964596"/>
            <a:ext cx="4280322" cy="39066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3217" y="83125"/>
            <a:ext cx="7315200" cy="7239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7557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3217" y="83125"/>
            <a:ext cx="7315200" cy="7239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742950"/>
            <a:ext cx="9144000" cy="44005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 userDrawn="1"/>
        </p:nvSpPr>
        <p:spPr bwMode="auto">
          <a:xfrm>
            <a:off x="1433015" y="4981031"/>
            <a:ext cx="6114197" cy="1615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US" sz="5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© PSMI</a:t>
            </a:r>
            <a:r>
              <a:rPr lang="en-US" sz="5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&amp; </a:t>
            </a:r>
            <a:r>
              <a:rPr lang="en-US" sz="5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Meliorix</a:t>
            </a:r>
            <a:r>
              <a:rPr lang="en-US" sz="5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Inc.  | All Rights Reserved | Company Confidential Information</a:t>
            </a:r>
            <a:endParaRPr lang="en-US" sz="5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 flipH="1">
            <a:off x="0" y="0"/>
            <a:ext cx="9144000" cy="9630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52194" y="1885950"/>
            <a:ext cx="5960019" cy="8382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transition title</a:t>
            </a:r>
          </a:p>
        </p:txBody>
      </p:sp>
      <p:cxnSp>
        <p:nvCxnSpPr>
          <p:cNvPr id="12" name="Elbow Connector 11"/>
          <p:cNvCxnSpPr/>
          <p:nvPr userDrawn="1"/>
        </p:nvCxnSpPr>
        <p:spPr bwMode="auto">
          <a:xfrm rot="10800000" flipH="1" flipV="1">
            <a:off x="0" y="885792"/>
            <a:ext cx="9144000" cy="2016868"/>
          </a:xfrm>
          <a:prstGeom prst="bentConnector3">
            <a:avLst>
              <a:gd name="adj1" fmla="val 28635"/>
            </a:avLst>
          </a:prstGeom>
          <a:solidFill>
            <a:schemeClr val="accent2"/>
          </a:solidFill>
          <a:ln w="19050" cap="sq" cmpd="sng" algn="ctr">
            <a:solidFill>
              <a:srgbClr val="E0E0E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0967"/>
            <a:ext cx="1478709" cy="608215"/>
          </a:xfrm>
          <a:prstGeom prst="rect">
            <a:avLst/>
          </a:prstGeom>
        </p:spPr>
      </p:pic>
    </p:spTree>
    <p:extLst/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217" y="83125"/>
            <a:ext cx="711578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idx="1"/>
          </p:nvPr>
        </p:nvSpPr>
        <p:spPr>
          <a:xfrm>
            <a:off x="123216" y="992220"/>
            <a:ext cx="8891081" cy="3884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Rectangle 5"/>
          <p:cNvSpPr txBox="1">
            <a:spLocks noChangeArrowheads="1"/>
          </p:cNvSpPr>
          <p:nvPr/>
        </p:nvSpPr>
        <p:spPr bwMode="gray">
          <a:xfrm>
            <a:off x="8353529" y="4949359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lang="en-US" sz="800" b="0" kern="1200" noProof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="0" kern="1200" noProof="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433015" y="4981031"/>
            <a:ext cx="6114197" cy="1615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US" sz="5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© Elimu Informatics, Inc.  | All Rights Reserved | Company Confidential Information</a:t>
            </a:r>
            <a:endParaRPr lang="en-US" sz="5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0" y="888459"/>
            <a:ext cx="9144000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0967"/>
            <a:ext cx="1478709" cy="6082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3" r:id="rId2"/>
    <p:sldLayoutId id="2147483711" r:id="rId3"/>
    <p:sldLayoutId id="2147483702" r:id="rId4"/>
    <p:sldLayoutId id="2147483712" r:id="rId5"/>
    <p:sldLayoutId id="2147483714" r:id="rId6"/>
    <p:sldLayoutId id="2147483704" r:id="rId7"/>
    <p:sldLayoutId id="2147483705" r:id="rId8"/>
    <p:sldLayoutId id="2147483724" r:id="rId9"/>
    <p:sldLayoutId id="2147483721" r:id="rId10"/>
    <p:sldLayoutId id="2147483699" r:id="rId11"/>
  </p:sldLayoutIdLst>
  <p:transition>
    <p:wipe dir="r"/>
  </p:transition>
  <p:hf sldNum="0" hdr="0" dt="0"/>
  <p:txStyles>
    <p:titleStyle>
      <a:lvl1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800" b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>
          <a:solidFill>
            <a:schemeClr val="tx2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685800" indent="-2857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2">
            <a:lumMod val="95000"/>
            <a:lumOff val="5000"/>
          </a:schemeClr>
        </a:buClr>
        <a:buChar char="–"/>
        <a:defRPr sz="2200">
          <a:solidFill>
            <a:schemeClr val="tx2">
              <a:lumMod val="95000"/>
              <a:lumOff val="5000"/>
            </a:schemeClr>
          </a:solidFill>
          <a:latin typeface="+mn-lt"/>
        </a:defRPr>
      </a:lvl2pPr>
      <a:lvl3pPr marL="10287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2">
            <a:lumMod val="95000"/>
            <a:lumOff val="5000"/>
          </a:schemeClr>
        </a:buClr>
        <a:buFont typeface="Arial" pitchFamily="34" charset="0"/>
        <a:buChar char="‒"/>
        <a:defRPr sz="1800">
          <a:solidFill>
            <a:schemeClr val="tx2">
              <a:lumMod val="95000"/>
              <a:lumOff val="5000"/>
            </a:schemeClr>
          </a:solidFill>
          <a:latin typeface="+mn-lt"/>
        </a:defRPr>
      </a:lvl3pPr>
      <a:lvl4pPr marL="1485900" indent="-3429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2">
            <a:lumMod val="95000"/>
            <a:lumOff val="5000"/>
          </a:schemeClr>
        </a:buClr>
        <a:buFont typeface="Arial" pitchFamily="34" charset="0"/>
        <a:buChar char="‒"/>
        <a:defRPr sz="1600">
          <a:solidFill>
            <a:schemeClr val="tx2">
              <a:lumMod val="95000"/>
              <a:lumOff val="5000"/>
            </a:schemeClr>
          </a:solidFill>
          <a:latin typeface="+mn-lt"/>
        </a:defRPr>
      </a:lvl4pPr>
      <a:lvl5pPr marL="17716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2"/>
          </a:solidFill>
          <a:latin typeface="+mn-lt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Context-aware app suggestions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6, 2018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71561" y="2419350"/>
            <a:ext cx="4453239" cy="58737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Aziz Boxwala, MD, PhD, Elimu Informatics</a:t>
            </a:r>
          </a:p>
          <a:p>
            <a:r>
              <a:rPr lang="en-US" dirty="0"/>
              <a:t>Guilherme Del Fiol, MD, PhD University of Utah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402FB-2C87-42CF-98C2-4AAF1BCB2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949788"/>
            <a:ext cx="2397972" cy="6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63721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8E8E08-9407-4362-B2A9-20C94E78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" y="83125"/>
            <a:ext cx="7315200" cy="723900"/>
          </a:xfrm>
        </p:spPr>
        <p:txBody>
          <a:bodyPr/>
          <a:lstStyle/>
          <a:p>
            <a:r>
              <a:rPr lang="en-US" dirty="0"/>
              <a:t>Launching apps in context</a:t>
            </a:r>
          </a:p>
        </p:txBody>
      </p:sp>
      <p:pic>
        <p:nvPicPr>
          <p:cNvPr id="1026" name="Picture 2" descr="Primary screenshot">
            <a:extLst>
              <a:ext uri="{FF2B5EF4-FFF2-40B4-BE49-F238E27FC236}">
                <a16:creationId xmlns:a16="http://schemas.microsoft.com/office/drawing/2014/main" id="{83D55271-2078-4159-AC40-D55E9B72E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8188">
            <a:off x="373030" y="1455569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51DB38-2B6C-4117-B97B-77B8B9AC2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8920">
            <a:off x="3277341" y="852239"/>
            <a:ext cx="4038600" cy="3028950"/>
          </a:xfrm>
          <a:prstGeom prst="rect">
            <a:avLst/>
          </a:prstGeom>
        </p:spPr>
      </p:pic>
      <p:pic>
        <p:nvPicPr>
          <p:cNvPr id="1028" name="Picture 4" descr="https://res.cloudinary.com/hvhxvnxtg/hzznikvrx5hiqkw09wk9">
            <a:extLst>
              <a:ext uri="{FF2B5EF4-FFF2-40B4-BE49-F238E27FC236}">
                <a16:creationId xmlns:a16="http://schemas.microsoft.com/office/drawing/2014/main" id="{D6D9811D-5C1C-42AA-9743-013BEB3DD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4"/>
          <a:stretch/>
        </p:blipFill>
        <p:spPr bwMode="auto">
          <a:xfrm rot="20842958">
            <a:off x="4300470" y="1511186"/>
            <a:ext cx="4564018" cy="290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A8DD3E-5326-418B-BDCD-A1057E103D6C}"/>
              </a:ext>
            </a:extLst>
          </p:cNvPr>
          <p:cNvSpPr/>
          <p:nvPr/>
        </p:nvSpPr>
        <p:spPr>
          <a:xfrm>
            <a:off x="457200" y="3882781"/>
            <a:ext cx="4800600" cy="8402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Many SMART on FHIR apps should be used in specific data contexts (problem, abnormal lab, med)</a:t>
            </a:r>
          </a:p>
        </p:txBody>
      </p:sp>
    </p:spTree>
    <p:extLst>
      <p:ext uri="{BB962C8B-B14F-4D97-AF65-F5344CB8AC3E}">
        <p14:creationId xmlns:p14="http://schemas.microsoft.com/office/powerpoint/2010/main" val="282756374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mart on fhir logo">
            <a:extLst>
              <a:ext uri="{FF2B5EF4-FFF2-40B4-BE49-F238E27FC236}">
                <a16:creationId xmlns:a16="http://schemas.microsoft.com/office/drawing/2014/main" id="{F78B8C3E-EBC4-499D-ABA7-682737612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7750"/>
            <a:ext cx="2133600" cy="206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6F6815-7AF6-40B9-9C51-447D9D9BF4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50579" r="12355"/>
          <a:stretch/>
        </p:blipFill>
        <p:spPr>
          <a:xfrm>
            <a:off x="6674176" y="1733550"/>
            <a:ext cx="641023" cy="1295400"/>
          </a:xfrm>
          <a:prstGeom prst="rect">
            <a:avLst/>
          </a:prstGeom>
        </p:spPr>
      </p:pic>
      <p:pic>
        <p:nvPicPr>
          <p:cNvPr id="2054" name="Picture 6" descr="Image result for popup window">
            <a:extLst>
              <a:ext uri="{FF2B5EF4-FFF2-40B4-BE49-F238E27FC236}">
                <a16:creationId xmlns:a16="http://schemas.microsoft.com/office/drawing/2014/main" id="{9A49CCC9-6662-43A2-9E66-9A3E40B56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22" t="48419" r="40485" b="28559"/>
          <a:stretch/>
        </p:blipFill>
        <p:spPr bwMode="auto">
          <a:xfrm>
            <a:off x="7344962" y="2083594"/>
            <a:ext cx="990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Computer">
            <a:extLst>
              <a:ext uri="{FF2B5EF4-FFF2-40B4-BE49-F238E27FC236}">
                <a16:creationId xmlns:a16="http://schemas.microsoft.com/office/drawing/2014/main" id="{B5670665-BAB2-4456-B771-D71FA9FFB5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8488" y="1200150"/>
            <a:ext cx="1219200" cy="1219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2720AB-9E7D-4276-B4C0-E85A3B65F7C3}"/>
              </a:ext>
            </a:extLst>
          </p:cNvPr>
          <p:cNvSpPr/>
          <p:nvPr/>
        </p:nvSpPr>
        <p:spPr>
          <a:xfrm>
            <a:off x="164689" y="3405935"/>
            <a:ext cx="2743200" cy="5909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No standard for when an app should be surfaced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F0DCAC-405E-45D0-8349-12495568E502}"/>
              </a:ext>
            </a:extLst>
          </p:cNvPr>
          <p:cNvSpPr/>
          <p:nvPr/>
        </p:nvSpPr>
        <p:spPr>
          <a:xfrm>
            <a:off x="5867400" y="3281286"/>
            <a:ext cx="3114370" cy="8402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Proprietary approaches to launching apps: write rules, menu configuration…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2462A2F-EC7B-4A73-8F78-4C5786894FAB}"/>
              </a:ext>
            </a:extLst>
          </p:cNvPr>
          <p:cNvSpPr/>
          <p:nvPr/>
        </p:nvSpPr>
        <p:spPr bwMode="auto">
          <a:xfrm>
            <a:off x="3200400" y="3486150"/>
            <a:ext cx="2514600" cy="438531"/>
          </a:xfrm>
          <a:prstGeom prst="rightArrow">
            <a:avLst/>
          </a:prstGeom>
          <a:solidFill>
            <a:srgbClr val="35C4E8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7A1507-C036-440C-81B1-255496497A9E}"/>
              </a:ext>
            </a:extLst>
          </p:cNvPr>
          <p:cNvSpPr txBox="1"/>
          <p:nvPr/>
        </p:nvSpPr>
        <p:spPr bwMode="auto">
          <a:xfrm>
            <a:off x="3810000" y="3315334"/>
            <a:ext cx="1069525" cy="34163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Leads to</a:t>
            </a:r>
          </a:p>
        </p:txBody>
      </p:sp>
    </p:spTree>
    <p:extLst>
      <p:ext uri="{BB962C8B-B14F-4D97-AF65-F5344CB8AC3E}">
        <p14:creationId xmlns:p14="http://schemas.microsoft.com/office/powerpoint/2010/main" val="57951311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FD448-7762-4008-881D-3B1A3DBAD31A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Surfaces </a:t>
            </a:r>
            <a:r>
              <a:rPr lang="en-US" i="1" dirty="0"/>
              <a:t>context-aware</a:t>
            </a:r>
            <a:r>
              <a:rPr lang="en-US" dirty="0"/>
              <a:t> patient information</a:t>
            </a:r>
          </a:p>
          <a:p>
            <a:r>
              <a:rPr lang="en-US" dirty="0"/>
              <a:t>But…no PHI exchanged – SMART apps need patient identifier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0397C5-870E-499E-B21C-0C65E34E3F0F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Cards provide links to </a:t>
            </a:r>
            <a:r>
              <a:rPr lang="en-US" i="1" dirty="0"/>
              <a:t>SMART</a:t>
            </a:r>
            <a:r>
              <a:rPr lang="en-US" dirty="0"/>
              <a:t> apps</a:t>
            </a:r>
          </a:p>
          <a:p>
            <a:r>
              <a:rPr lang="en-US" dirty="0"/>
              <a:t>But … initial hooks are workflow triggered, not user triggered in specific data contexts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C365FD-B2BA-4B94-983C-0FDCC6A8BC1A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8B6325-C04C-4AD4-A1F4-305344709CA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57BA1-CBD8-477A-9CFF-2976A5F81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standards with partial capability to fill this need</a:t>
            </a:r>
          </a:p>
        </p:txBody>
      </p:sp>
      <p:pic>
        <p:nvPicPr>
          <p:cNvPr id="3076" name="Picture 4" descr="Image result for cds hooks">
            <a:extLst>
              <a:ext uri="{FF2B5EF4-FFF2-40B4-BE49-F238E27FC236}">
                <a16:creationId xmlns:a16="http://schemas.microsoft.com/office/drawing/2014/main" id="{0B879FB0-3F5B-4227-8D55-A7AD6CF55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802" y="1129772"/>
            <a:ext cx="2543875" cy="3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AA5795-37C5-451F-A837-8CCB947BF9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77" t="6463" r="5938" b="28231"/>
          <a:stretch/>
        </p:blipFill>
        <p:spPr>
          <a:xfrm>
            <a:off x="304800" y="1036046"/>
            <a:ext cx="1676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77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C30C93-E470-43D1-A87B-4024EDA20D14}"/>
              </a:ext>
            </a:extLst>
          </p:cNvPr>
          <p:cNvSpPr/>
          <p:nvPr/>
        </p:nvSpPr>
        <p:spPr>
          <a:xfrm>
            <a:off x="5867400" y="971550"/>
            <a:ext cx="2743200" cy="8402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New hook: similar launch triggers as </a:t>
            </a:r>
            <a:r>
              <a:rPr lang="en-US" dirty="0" err="1"/>
              <a:t>infobutton</a:t>
            </a:r>
            <a:r>
              <a:rPr lang="en-US" dirty="0"/>
              <a:t> – “app button”</a:t>
            </a:r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A135475-D936-4BE8-9B91-2BF22218D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23950"/>
            <a:ext cx="5272087" cy="375685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55B163-76DA-4323-841D-72AA09E5849B}"/>
              </a:ext>
            </a:extLst>
          </p:cNvPr>
          <p:cNvCxnSpPr>
            <a:cxnSpLocks/>
          </p:cNvCxnSpPr>
          <p:nvPr/>
        </p:nvCxnSpPr>
        <p:spPr bwMode="auto">
          <a:xfrm flipH="1">
            <a:off x="2590800" y="1657350"/>
            <a:ext cx="3429000" cy="8382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28AA32-E299-4E4B-B652-19A65D7F3684}"/>
              </a:ext>
            </a:extLst>
          </p:cNvPr>
          <p:cNvCxnSpPr>
            <a:cxnSpLocks/>
          </p:cNvCxnSpPr>
          <p:nvPr/>
        </p:nvCxnSpPr>
        <p:spPr bwMode="auto">
          <a:xfrm>
            <a:off x="2667000" y="2647951"/>
            <a:ext cx="3352800" cy="1600199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4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DCC18CE-3F86-439C-864F-D65FFF60B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09546"/>
            <a:ext cx="2085975" cy="18508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DA7382C-9732-4BE2-B613-DE33447A1E99}"/>
              </a:ext>
            </a:extLst>
          </p:cNvPr>
          <p:cNvSpPr/>
          <p:nvPr/>
        </p:nvSpPr>
        <p:spPr>
          <a:xfrm>
            <a:off x="5715000" y="2095881"/>
            <a:ext cx="3200400" cy="10895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Clicking on those buttons evokes </a:t>
            </a:r>
            <a:r>
              <a:rPr lang="en-US" dirty="0" err="1"/>
              <a:t>cds</a:t>
            </a:r>
            <a:r>
              <a:rPr lang="en-US" dirty="0"/>
              <a:t>-hooks request with app cards (or others) returned</a:t>
            </a:r>
          </a:p>
        </p:txBody>
      </p:sp>
    </p:spTree>
    <p:extLst>
      <p:ext uri="{BB962C8B-B14F-4D97-AF65-F5344CB8AC3E}">
        <p14:creationId xmlns:p14="http://schemas.microsoft.com/office/powerpoint/2010/main" val="1418631852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47FF-D5B3-438F-8296-E4741C1D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Hook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DBC7-38CA-4753-9339-E57C24A20B1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Workflow</a:t>
            </a:r>
          </a:p>
          <a:p>
            <a:pPr lvl="1"/>
            <a:r>
              <a:rPr lang="en-US" dirty="0"/>
              <a:t>User initiates request </a:t>
            </a:r>
          </a:p>
          <a:p>
            <a:pPr lvl="1"/>
            <a:r>
              <a:rPr lang="en-US" dirty="0"/>
              <a:t>Same triggers as </a:t>
            </a:r>
            <a:r>
              <a:rPr lang="en-US" dirty="0" err="1"/>
              <a:t>infobutton</a:t>
            </a:r>
            <a:endParaRPr lang="en-US" dirty="0"/>
          </a:p>
          <a:p>
            <a:r>
              <a:rPr lang="en-US" dirty="0"/>
              <a:t>Hook: </a:t>
            </a:r>
          </a:p>
          <a:p>
            <a:pPr lvl="1"/>
            <a:r>
              <a:rPr lang="en-US" dirty="0"/>
              <a:t>Context-aware-app-request</a:t>
            </a:r>
          </a:p>
          <a:p>
            <a:pPr lvl="2"/>
            <a:r>
              <a:rPr lang="en-US" dirty="0"/>
              <a:t>Or any other name</a:t>
            </a:r>
          </a:p>
          <a:p>
            <a:r>
              <a:rPr lang="en-US" dirty="0"/>
              <a:t>Context</a:t>
            </a:r>
          </a:p>
          <a:p>
            <a:pPr lvl="1"/>
            <a:r>
              <a:rPr lang="en-US" dirty="0" err="1"/>
              <a:t>patientId</a:t>
            </a:r>
            <a:endParaRPr lang="en-US" dirty="0"/>
          </a:p>
          <a:p>
            <a:pPr lvl="1"/>
            <a:r>
              <a:rPr lang="en-US" dirty="0"/>
              <a:t>context-item: The resource representing the condition/medication-statement/observation/… that the user clicked on </a:t>
            </a:r>
          </a:p>
          <a:p>
            <a:pPr lvl="2"/>
            <a:r>
              <a:rPr lang="en-US" dirty="0"/>
              <a:t>The Diabetes condition resource in the example on the previous page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56DB83-DC02-4B88-830A-64B10E7CE933}"/>
              </a:ext>
            </a:extLst>
          </p:cNvPr>
          <p:cNvSpPr/>
          <p:nvPr/>
        </p:nvSpPr>
        <p:spPr>
          <a:xfrm rot="20716735">
            <a:off x="5257800" y="1809750"/>
            <a:ext cx="3581400" cy="4247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/>
              <a:t>Note: this is purely a </a:t>
            </a:r>
            <a:r>
              <a:rPr lang="en-US" sz="1200" dirty="0" err="1"/>
              <a:t>cds</a:t>
            </a:r>
            <a:r>
              <a:rPr lang="en-US" sz="1200" dirty="0"/>
              <a:t>-hooks proposal, influenced and informed by the </a:t>
            </a:r>
            <a:r>
              <a:rPr lang="en-US" sz="1200" dirty="0" err="1"/>
              <a:t>infobutton</a:t>
            </a:r>
            <a:r>
              <a:rPr lang="en-US" sz="1200" dirty="0"/>
              <a:t> spec</a:t>
            </a:r>
          </a:p>
        </p:txBody>
      </p:sp>
    </p:spTree>
    <p:extLst>
      <p:ext uri="{BB962C8B-B14F-4D97-AF65-F5344CB8AC3E}">
        <p14:creationId xmlns:p14="http://schemas.microsoft.com/office/powerpoint/2010/main" val="1582087570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616869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222&quot;&gt;&lt;/object&gt;&lt;object type=&quot;2&quot; unique_id=&quot;10223&quot;&gt;&lt;object type=&quot;3&quot; unique_id=&quot;10224&quot;&gt;&lt;property id=&quot;20148&quot; value=&quot;5&quot;/&gt;&lt;property id=&quot;20300&quot; value=&quot;Slide 1 - &amp;quot;Presentation Title Arial Bold 32pt&amp;quot;&quot;/&gt;&lt;property id=&quot;20307&quot; value=&quot;353&quot;/&gt;&lt;/object&gt;&lt;object type=&quot;3&quot; unique_id=&quot;10225&quot;&gt;&lt;property id=&quot;20148&quot; value=&quot;5&quot;/&gt;&lt;property id=&quot;20300&quot; value=&quot;Slide 4 - &amp;quot;Section Divider 32pt Bold&amp;quot;&quot;/&gt;&lt;property id=&quot;20307&quot; value=&quot;462&quot;/&gt;&lt;/object&gt;&lt;object type=&quot;3&quot; unique_id=&quot;10226&quot;&gt;&lt;property id=&quot;20148&quot; value=&quot;5&quot;/&gt;&lt;property id=&quot;20300&quot; value=&quot;Slide 5 - &amp;quot;Title and Content Layout: &amp;#x0D;&amp;#x0A;Slide Title Arial 32 pt Bold&amp;quot;&quot;/&gt;&lt;property id=&quot;20307&quot; value=&quot;454&quot;/&gt;&lt;/object&gt;&lt;object type=&quot;3&quot; unique_id=&quot;10227&quot;&gt;&lt;property id=&quot;20148&quot; value=&quot;5&quot;/&gt;&lt;property id=&quot;20300&quot; value=&quot;Slide 3 - &amp;quot;Master Layouts: Footer and Date&amp;quot;&quot;/&gt;&lt;property id=&quot;20307&quot; value=&quot;459&quot;/&gt;&lt;/object&gt;&lt;object type=&quot;3&quot; unique_id=&quot;10229&quot;&gt;&lt;property id=&quot;20148&quot; value=&quot;5&quot;/&gt;&lt;property id=&quot;20300&quot; value=&quot;Slide 8 - &amp;quot;Default Settings – Guidelines&amp;quot;&quot;/&gt;&lt;property id=&quot;20307&quot; value=&quot;456&quot;/&gt;&lt;/object&gt;&lt;object type=&quot;3&quot; unique_id=&quot;10230&quot;&gt;&lt;property id=&quot;20148&quot; value=&quot;5&quot;/&gt;&lt;property id=&quot;20300&quot; value=&quot;Slide 9 - &amp;quot;Auto Default Settings&amp;quot;&quot;/&gt;&lt;property id=&quot;20307&quot; value=&quot;460&quot;/&gt;&lt;/object&gt;&lt;object type=&quot;3&quot; unique_id=&quot;10233&quot;&gt;&lt;property id=&quot;20148&quot; value=&quot;5&quot;/&gt;&lt;property id=&quot;20300&quot; value=&quot;Slide 14 - &amp;quot;Sample Pie Chart&amp;quot;&quot;/&gt;&lt;property id=&quot;20307&quot; value=&quot;465&quot;/&gt;&lt;/object&gt;&lt;object type=&quot;3&quot; unique_id=&quot;10318&quot;&gt;&lt;property id=&quot;20148&quot; value=&quot;5&quot;/&gt;&lt;property id=&quot;20300&quot; value=&quot;Slide 7 - &amp;quot;Color Scheme&amp;quot;&quot;/&gt;&lt;property id=&quot;20307&quot; value=&quot;466&quot;/&gt;&lt;/object&gt;&lt;object type=&quot;3&quot; unique_id=&quot;10423&quot;&gt;&lt;property id=&quot;20148&quot; value=&quot;5&quot;/&gt;&lt;property id=&quot;20300&quot; value=&quot;Slide 10 - &amp;quot;Sample Column Chart&amp;quot;&quot;/&gt;&lt;property id=&quot;20307&quot; value=&quot;467&quot;/&gt;&lt;/object&gt;&lt;object type=&quot;3&quot; unique_id=&quot;10424&quot;&gt;&lt;property id=&quot;20148&quot; value=&quot;5&quot;/&gt;&lt;property id=&quot;20300&quot; value=&quot;Slide 12 - &amp;quot;Sample Line Chart&amp;quot;&quot;/&gt;&lt;property id=&quot;20307&quot; value=&quot;468&quot;/&gt;&lt;/object&gt;&lt;object type=&quot;3&quot; unique_id=&quot;22526&quot;&gt;&lt;property id=&quot;20148&quot; value=&quot;5&quot;/&gt;&lt;property id=&quot;20300&quot; value=&quot;Slide 2 - &amp;quot;Important PowerPoint 2007 changes&amp;#x0D;&amp;#x0A;&amp;quot;&quot;/&gt;&lt;property id=&quot;20307&quot; value=&quot;474&quot;/&gt;&lt;/object&gt;&lt;object type=&quot;3&quot; unique_id=&quot;22527&quot;&gt;&lt;property id=&quot;20148&quot; value=&quot;5&quot;/&gt;&lt;property id=&quot;20300&quot; value=&quot;Slide 6 - &amp;quot;Two Content Layout: &amp;#x0D;&amp;#x0A;Slide Title Arial 32 pt Bold&amp;quot;&quot;/&gt;&lt;property id=&quot;20307&quot; value=&quot;471&quot;/&gt;&lt;/object&gt;&lt;object type=&quot;3&quot; unique_id=&quot;22528&quot;&gt;&lt;property id=&quot;20148&quot; value=&quot;5&quot;/&gt;&lt;property id=&quot;20300&quot; value=&quot;Slide 11 - &amp;quot;Sample Column Chart: &amp;#x0D;&amp;#x0A;Two Content Layout&amp;quot;&quot;/&gt;&lt;property id=&quot;20307&quot; value=&quot;470&quot;/&gt;&lt;/object&gt;&lt;object type=&quot;3&quot; unique_id=&quot;22529&quot;&gt;&lt;property id=&quot;20148&quot; value=&quot;5&quot;/&gt;&lt;property id=&quot;20300&quot; value=&quot;Slide 13 - &amp;quot;Sample Line Chart:&amp;#x0D;&amp;#x0A;Two Content Layout&amp;quot;&quot;/&gt;&lt;property id=&quot;20307&quot; value=&quot;472&quot;/&gt;&lt;/object&gt;&lt;object type=&quot;3&quot; unique_id=&quot;22530&quot;&gt;&lt;property id=&quot;20148&quot; value=&quot;5&quot;/&gt;&lt;property id=&quot;20300&quot; value=&quot;Slide 15 - &amp;quot;Sample Pie Chart:&amp;#x0D;&amp;#x0A;Two Content Layout&amp;quot;&quot;/&gt;&lt;property id=&quot;20307&quot; value=&quot;4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Imprivata_Template_Master_April_2014_V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5C4E8"/>
        </a:solidFill>
        <a:ln w="9525">
          <a:noFill/>
          <a:miter lim="800000"/>
          <a:headEnd/>
          <a:tailEnd/>
        </a:ln>
        <a:effectLst/>
      </a:spPr>
      <a:bodyPr wrap="none" anchor="ctr"/>
      <a:lstStyle>
        <a:defPPr>
          <a:defRPr sz="1600" dirty="0">
            <a:solidFill>
              <a:schemeClr val="bg2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38100" cap="sq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limu_PPT_Template.pptx" id="{444B315F-95C4-4C06-BC12-C8971C7E7A41}" vid="{51BA13EA-110D-4BA8-8983-0580EB4BDB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Elimu</Template>
  <TotalTime>2140</TotalTime>
  <Words>212</Words>
  <Application>Microsoft Office PowerPoint</Application>
  <PresentationFormat>On-screen Show (16:9)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Imprivata_Template_Master_April_2014_V2</vt:lpstr>
      <vt:lpstr>PowerPoint Presentation</vt:lpstr>
      <vt:lpstr>Launching apps in context</vt:lpstr>
      <vt:lpstr>PowerPoint Presentation</vt:lpstr>
      <vt:lpstr>Two standards with partial capability to fill this need</vt:lpstr>
      <vt:lpstr>Proposal</vt:lpstr>
      <vt:lpstr>Hook proposal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 Boxwala</dc:creator>
  <cp:lastModifiedBy>Aziz Boxwala</cp:lastModifiedBy>
  <cp:revision>21</cp:revision>
  <cp:lastPrinted>2016-02-05T23:58:08Z</cp:lastPrinted>
  <dcterms:created xsi:type="dcterms:W3CDTF">2018-06-06T15:49:49Z</dcterms:created>
  <dcterms:modified xsi:type="dcterms:W3CDTF">2018-06-08T20:25:20Z</dcterms:modified>
</cp:coreProperties>
</file>