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661" r:id="rId4"/>
    <p:sldId id="662" r:id="rId5"/>
    <p:sldId id="676" r:id="rId6"/>
    <p:sldId id="677" r:id="rId7"/>
    <p:sldId id="678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4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67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8/19/20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8/19/20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AD536F-12DD-4047-A5E1-D0F79FE1E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05C5975-8789-48B8-B086-1A47F4D38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DBF50D1-8693-4891-9BB7-FBADA308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7194B379-A0D2-4382-AF7C-F5C2DF94165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8/19/20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8/19/20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fhir.org/ig/HL7/davinci-pdex-plan-net/" TargetMode="External"/><Relationship Id="rId2" Type="http://schemas.openxmlformats.org/officeDocument/2006/relationships/hyperlink" Target="http://hl7.org/fhir/us/davinci-pdex-plan-net/2020Feb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ms.gov/Regulations-and-Guidance/Guidance/Interoperability/inde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fhir.org/#narrow/stream/229922-Da.2BVinci.2BPDex.2BPlan-Net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hl7.org/browse/FHIR-27861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588661-316C-42E7-A93E-9DF44255D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870" y="844864"/>
            <a:ext cx="4738447" cy="1832536"/>
          </a:xfrm>
        </p:spPr>
        <p:txBody>
          <a:bodyPr/>
          <a:lstStyle/>
          <a:p>
            <a:r>
              <a:rPr lang="en-US" dirty="0"/>
              <a:t>DaVinci PDEX Plan-Net</a:t>
            </a:r>
            <a:br>
              <a:rPr lang="en-US" dirty="0"/>
            </a:br>
            <a:r>
              <a:rPr lang="en-US" sz="1800" dirty="0"/>
              <a:t>Patient Access API </a:t>
            </a:r>
            <a:br>
              <a:rPr lang="en-US" sz="1800" dirty="0"/>
            </a:br>
            <a:r>
              <a:rPr lang="en-US" sz="1800" dirty="0"/>
              <a:t>Implementation-A-Thon</a:t>
            </a:r>
            <a:br>
              <a:rPr lang="en-US" dirty="0"/>
            </a:br>
            <a:endParaRPr lang="en-US" dirty="0"/>
          </a:p>
        </p:txBody>
      </p:sp>
      <p:sp>
        <p:nvSpPr>
          <p:cNvPr id="11266" name="Subtitle 20">
            <a:extLst>
              <a:ext uri="{FF2B5EF4-FFF2-40B4-BE49-F238E27FC236}">
                <a16:creationId xmlns:a16="http://schemas.microsoft.com/office/drawing/2014/main" id="{3B36C9AB-D2CA-4C7B-ADE0-E7B7FE502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870" y="2238794"/>
            <a:ext cx="4909829" cy="877213"/>
          </a:xfrm>
        </p:spPr>
        <p:txBody>
          <a:bodyPr/>
          <a:lstStyle/>
          <a:p>
            <a:br>
              <a:rPr lang="en-US" dirty="0"/>
            </a:br>
            <a:r>
              <a:rPr lang="en-US" altLang="en-US" dirty="0"/>
              <a:t>Wrap Up</a:t>
            </a:r>
          </a:p>
        </p:txBody>
      </p:sp>
      <p:sp>
        <p:nvSpPr>
          <p:cNvPr id="11275" name="Text Placeholder 11274">
            <a:extLst>
              <a:ext uri="{FF2B5EF4-FFF2-40B4-BE49-F238E27FC236}">
                <a16:creationId xmlns:a16="http://schemas.microsoft.com/office/drawing/2014/main" id="{E1532812-243A-497D-85C8-F449F702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 A. Kravitz</a:t>
            </a:r>
          </a:p>
          <a:p>
            <a:r>
              <a:rPr lang="en-US" dirty="0"/>
              <a:t>MITRE</a:t>
            </a:r>
          </a:p>
        </p:txBody>
      </p:sp>
      <p:sp>
        <p:nvSpPr>
          <p:cNvPr id="11268" name="Footer Placeholder 22">
            <a:extLst>
              <a:ext uri="{FF2B5EF4-FFF2-40B4-BE49-F238E27FC236}">
                <a16:creationId xmlns:a16="http://schemas.microsoft.com/office/drawing/2014/main" id="{E9F31111-C13D-4831-BE42-71ADFC4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1270" name="Date Placeholder 11269">
            <a:extLst>
              <a:ext uri="{FF2B5EF4-FFF2-40B4-BE49-F238E27FC236}">
                <a16:creationId xmlns:a16="http://schemas.microsoft.com/office/drawing/2014/main" id="{07B9A7B9-2084-46C8-8C3E-7896AEC7F1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F25EDD-E4AC-435C-ABE6-222F1A59A5F9}" type="datetime1">
              <a:rPr lang="en-US" altLang="en-US" smtClean="0"/>
              <a:pPr/>
              <a:t>8/19/20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a Plan-Net (Payer Provider Directory)? </a:t>
            </a:r>
          </a:p>
          <a:p>
            <a:r>
              <a:rPr lang="en-US" dirty="0"/>
              <a:t>Status of Plan-Net IG</a:t>
            </a:r>
          </a:p>
          <a:p>
            <a:r>
              <a:rPr lang="en-US" dirty="0"/>
              <a:t>Patient-API Event </a:t>
            </a:r>
            <a:r>
              <a:rPr lang="en-US" dirty="0" err="1"/>
              <a:t>Wrapup</a:t>
            </a:r>
            <a:endParaRPr lang="en-US" dirty="0"/>
          </a:p>
          <a:p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880B-26F2-E94A-B592-ADCE7AE6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Plan-Net (aka Provider Directory)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92EEE-C201-4446-8E07-4C9E19D28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Plan-Net (aka Payer Provider Directory)</a:t>
            </a:r>
          </a:p>
          <a:p>
            <a:pPr lvl="1"/>
            <a:r>
              <a:rPr lang="en-US" sz="1400" dirty="0"/>
              <a:t>Defines a FHIR interface to a health insurer’s insurance plans, their associated networks, and the organizations (including pharmacies) and providers that participate in these networks. </a:t>
            </a:r>
          </a:p>
          <a:p>
            <a:pPr lvl="1"/>
            <a:r>
              <a:rPr lang="en-US" sz="1400" dirty="0"/>
              <a:t>Enables third parties to develop applications through which consumers and providers can query the participants in a payer’s network that may provide services that address their health care needs. </a:t>
            </a:r>
          </a:p>
          <a:p>
            <a:r>
              <a:rPr lang="en-US" sz="1600" dirty="0"/>
              <a:t>Plan-Net Content:</a:t>
            </a:r>
          </a:p>
          <a:p>
            <a:pPr lvl="1"/>
            <a:r>
              <a:rPr lang="en-US" sz="1400" dirty="0"/>
              <a:t>Services provided by Payer’s network</a:t>
            </a:r>
          </a:p>
          <a:p>
            <a:pPr lvl="1"/>
            <a:r>
              <a:rPr lang="en-US" sz="1400" dirty="0"/>
              <a:t>Provider (practitioner and organization) locations, contact info, accessibility, network participation</a:t>
            </a:r>
          </a:p>
          <a:p>
            <a:pPr lvl="1"/>
            <a:r>
              <a:rPr lang="en-US" sz="1400" dirty="0"/>
              <a:t>Endpoints for electronic exchange (FHIR server URLs, Direct addresses, portals)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9A22-D317-E747-8858-F5E4D5FDF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F8446-9A51-2D44-9846-763FD3571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0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890D-3C8B-D140-AE23-BEE87AD1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Plan-Net 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B52AA-BAE5-F94D-90E7-F76B37A5E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STU1 ballot Implementation Guide published 10/24/2019</a:t>
            </a:r>
          </a:p>
          <a:p>
            <a:pPr lvl="1"/>
            <a:r>
              <a:rPr lang="en-US" dirty="0">
                <a:hlinkClick r:id="rId2"/>
              </a:rPr>
              <a:t>http://hl7.org/fhir/us/davinci-pdex-plan-net/2020Feb/ </a:t>
            </a:r>
            <a:endParaRPr lang="en-US" dirty="0"/>
          </a:p>
          <a:p>
            <a:r>
              <a:rPr lang="en-US" dirty="0"/>
              <a:t>Ballot reconciliation nearing completion, current build of IG available</a:t>
            </a:r>
          </a:p>
          <a:p>
            <a:pPr lvl="1"/>
            <a:r>
              <a:rPr lang="en-US" dirty="0">
                <a:hlinkClick r:id="rId3"/>
              </a:rPr>
              <a:t>https://build.fhir.org/ig/HL7/davinci-pdex-plan-net/</a:t>
            </a:r>
            <a:endParaRPr lang="en-US" dirty="0"/>
          </a:p>
          <a:p>
            <a:r>
              <a:rPr lang="en-US" dirty="0"/>
              <a:t>CMS has Referenced this IG on its </a:t>
            </a:r>
            <a:r>
              <a:rPr lang="en-US" dirty="0">
                <a:hlinkClick r:id="rId4"/>
              </a:rPr>
              <a:t>webpage</a:t>
            </a:r>
            <a:r>
              <a:rPr lang="en-US" dirty="0"/>
              <a:t> as an in IG supporting the CMS Interoperability Rule requirements</a:t>
            </a:r>
          </a:p>
          <a:p>
            <a:pPr lvl="1"/>
            <a:r>
              <a:rPr lang="en-US" dirty="0"/>
              <a:t>Search for “Provider Directory”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9C80-FE5F-6840-962C-926A5C318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4579B-3952-7B4B-84F9-6BE11A3E5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03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FB99-77C8-FE46-B37C-213D9DB3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Plan-Net </a:t>
            </a:r>
            <a:r>
              <a:rPr lang="en-US" dirty="0" err="1"/>
              <a:t>Wrapup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88E4-1C95-F04A-9D7D-719E51093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~40 people attended (at high water mark)</a:t>
            </a:r>
          </a:p>
          <a:p>
            <a:r>
              <a:rPr lang="en-US" dirty="0"/>
              <a:t>3 Servers Participated</a:t>
            </a:r>
          </a:p>
          <a:p>
            <a:pPr lvl="1"/>
            <a:r>
              <a:rPr lang="en-US" dirty="0"/>
              <a:t>All servers loaded new version of sample data</a:t>
            </a:r>
          </a:p>
          <a:p>
            <a:pPr lvl="1"/>
            <a:r>
              <a:rPr lang="en-US" dirty="0"/>
              <a:t>MITRE Reference, IBM, and Helios Software</a:t>
            </a:r>
          </a:p>
          <a:p>
            <a:r>
              <a:rPr lang="en-US" dirty="0"/>
              <a:t>1 Client Participated (MITRE RI)</a:t>
            </a:r>
          </a:p>
          <a:p>
            <a:r>
              <a:rPr lang="en-US" dirty="0"/>
              <a:t>Lots of good questions</a:t>
            </a:r>
          </a:p>
          <a:p>
            <a:r>
              <a:rPr lang="en-US" dirty="0"/>
              <a:t>Continued questions/</a:t>
            </a:r>
            <a:r>
              <a:rPr lang="en-US" dirty="0" err="1"/>
              <a:t>followup</a:t>
            </a:r>
            <a:r>
              <a:rPr lang="en-US" dirty="0"/>
              <a:t> via </a:t>
            </a:r>
            <a:r>
              <a:rPr lang="en-US"/>
              <a:t>zulip </a:t>
            </a:r>
            <a:r>
              <a:rPr lang="en-US" dirty="0">
                <a:hlinkClick r:id="rId2"/>
              </a:rPr>
              <a:t>https://chat.fhir.org/#narrow/stream/229922-Da.2BVinci.2BPDex.2BPlan-Net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5A246-C136-844F-B514-D6D542A2E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67C4A-9DAA-664F-BA89-C0D671D13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97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7970-10A9-8240-97D2-53D36918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Raised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6F68E-B9A4-1A4F-AB22-AFCEB8983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General: </a:t>
            </a:r>
          </a:p>
          <a:p>
            <a:pPr lvl="1"/>
            <a:r>
              <a:rPr lang="en-US" dirty="0"/>
              <a:t>What is the meaning of include:* and how is it specified?</a:t>
            </a:r>
          </a:p>
          <a:p>
            <a:pPr lvl="1"/>
            <a:r>
              <a:rPr lang="en-US" dirty="0">
                <a:solidFill>
                  <a:srgbClr val="0000FF"/>
                </a:solidFill>
                <a:hlinkClick r:id="rId2"/>
              </a:rPr>
              <a:t>https://jira.hl7.org/browse/FHIR-27861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Plan-Net: </a:t>
            </a:r>
            <a:br>
              <a:rPr lang="en-US" dirty="0"/>
            </a:br>
            <a:r>
              <a:rPr lang="en-US" dirty="0"/>
              <a:t>	Is include:* required on resources in this IG?</a:t>
            </a:r>
          </a:p>
          <a:p>
            <a:pPr lvl="1"/>
            <a:r>
              <a:rPr lang="en-US" dirty="0"/>
              <a:t>Not specified in the current build of the 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FCF3F-18EC-414A-BF97-64BA0ACFF8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B72BA-054C-F441-BC78-FFCEAFEAE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14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8A5D-7096-FE4F-8412-E966B8EA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55367-F5C7-F940-9260-3943CCA52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IG and the explanatory material discussed today provide a solid basis for implementation</a:t>
            </a:r>
          </a:p>
          <a:p>
            <a:r>
              <a:rPr lang="en-US" dirty="0"/>
              <a:t>We may need a couple additional ‘patterns’ for examples that cover nuances</a:t>
            </a:r>
          </a:p>
          <a:p>
            <a:r>
              <a:rPr lang="en-US" dirty="0"/>
              <a:t>Need to provide additional explanation on </a:t>
            </a:r>
            <a:r>
              <a:rPr lang="en-US" dirty="0" err="1"/>
              <a:t>HealthcareService</a:t>
            </a:r>
            <a:r>
              <a:rPr lang="en-US" dirty="0"/>
              <a:t> profile, since many questions surrounded that profile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91591-22CF-EC40-B60F-3DD27D1B8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F76E5-C8FC-FA4D-92E7-9507D0911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13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8562</TotalTime>
  <Words>705</Words>
  <Application>Microsoft Macintosh PowerPoint</Application>
  <PresentationFormat>On-screen Show (16:9)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DaVinci PDEX Plan-Net Patient Access API  Implementation-A-Thon </vt:lpstr>
      <vt:lpstr>Agenda</vt:lpstr>
      <vt:lpstr>What is Plan-Net (aka Provider Directory)</vt:lpstr>
      <vt:lpstr>Status of Plan-Net IG</vt:lpstr>
      <vt:lpstr>Plan-Net Wrapup</vt:lpstr>
      <vt:lpstr>Questions Raised</vt:lpstr>
      <vt:lpstr>General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Saul A Kravitz</cp:lastModifiedBy>
  <cp:revision>60</cp:revision>
  <dcterms:created xsi:type="dcterms:W3CDTF">2019-03-22T18:05:01Z</dcterms:created>
  <dcterms:modified xsi:type="dcterms:W3CDTF">2020-08-19T19:41:25Z</dcterms:modified>
</cp:coreProperties>
</file>