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6" r:id="rId2"/>
    <p:sldId id="263" r:id="rId3"/>
    <p:sldId id="264" r:id="rId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A5"/>
    <a:srgbClr val="0053A5"/>
    <a:srgbClr val="005BA1"/>
    <a:srgbClr val="0066B3"/>
    <a:srgbClr val="0047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4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1980" y="-324"/>
      </p:cViewPr>
      <p:guideLst>
        <p:guide orient="horz" pos="4125"/>
        <p:guide pos="55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565C7-E7D9-2945-B8BD-8088C92F08A6}" type="datetimeFigureOut">
              <a:rPr lang="sv-SE" smtClean="0"/>
              <a:t>2016-03-30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7AF89-486C-6B48-BC25-2234EDAED7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942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E373B-E9E0-834F-8AE0-56CDEFA1F367}" type="datetimeFigureOut">
              <a:rPr lang="sv-SE" smtClean="0"/>
              <a:t>2016-03-30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B1FA7-9B20-E148-866A-4BB8AEA063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0976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1" y="4343401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" sz="12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ORDET Interoperabilitet används till för många väsensskilda skilda saker.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" sz="12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När vi kommer till INTRA… väldigt intressant för grupp som denna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 userDrawn="1"/>
        </p:nvSpPr>
        <p:spPr>
          <a:xfrm>
            <a:off x="-7559" y="2321"/>
            <a:ext cx="9151559" cy="6855679"/>
          </a:xfrm>
          <a:prstGeom prst="rect">
            <a:avLst/>
          </a:prstGeom>
          <a:solidFill>
            <a:srgbClr val="0050A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2" hasCustomPrompt="1"/>
          </p:nvPr>
        </p:nvSpPr>
        <p:spPr>
          <a:xfrm>
            <a:off x="7559" y="1346201"/>
            <a:ext cx="9144000" cy="1763788"/>
          </a:xfrm>
          <a:prstGeom prst="rect">
            <a:avLst/>
          </a:prstGeom>
        </p:spPr>
        <p:txBody>
          <a:bodyPr vert="horz" anchor="b" anchorCtr="0"/>
          <a:lstStyle>
            <a:lvl1pPr marL="90488" indent="0" algn="ctr">
              <a:lnSpc>
                <a:spcPct val="80000"/>
              </a:lnSpc>
              <a:buNone/>
              <a:tabLst>
                <a:tab pos="4305300" algn="l"/>
              </a:tabLst>
              <a:defRPr sz="5000" baseline="0">
                <a:solidFill>
                  <a:srgbClr val="FFFFFF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sv-SE" dirty="0" smtClean="0"/>
              <a:t>Dagens rubrik</a:t>
            </a:r>
          </a:p>
        </p:txBody>
      </p:sp>
      <p:sp>
        <p:nvSpPr>
          <p:cNvPr id="7" name="Platshållare för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251200"/>
            <a:ext cx="9144000" cy="837199"/>
          </a:xfrm>
          <a:prstGeom prst="rect">
            <a:avLst/>
          </a:prstGeom>
        </p:spPr>
        <p:txBody>
          <a:bodyPr vert="horz"/>
          <a:lstStyle>
            <a:lvl1pPr marL="90488" indent="0" algn="ctr">
              <a:lnSpc>
                <a:spcPct val="80000"/>
              </a:lnSpc>
              <a:buNone/>
              <a:defRPr sz="2400">
                <a:solidFill>
                  <a:srgbClr val="FFFFFF"/>
                </a:solidFill>
                <a:latin typeface="Tahoma"/>
                <a:cs typeface="Tahoma"/>
              </a:defRPr>
            </a:lvl1pPr>
          </a:lstStyle>
          <a:p>
            <a:pPr lvl="0"/>
            <a:r>
              <a:rPr lang="sv-SE" dirty="0" smtClean="0"/>
              <a:t>Underrubrik</a:t>
            </a:r>
          </a:p>
        </p:txBody>
      </p:sp>
      <p:pic>
        <p:nvPicPr>
          <p:cNvPr id="10" name="Bildobjekt 9" descr="ppt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649" y="6145193"/>
            <a:ext cx="1705356" cy="457200"/>
          </a:xfrm>
          <a:prstGeom prst="rect">
            <a:avLst/>
          </a:prstGeom>
        </p:spPr>
      </p:pic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5570" y="6281627"/>
            <a:ext cx="5595459" cy="365125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Dagens tema, 2015-01-01, Förnamn Efternamn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19709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410539"/>
            <a:ext cx="8024849" cy="3600000"/>
          </a:xfrm>
          <a:prstGeom prst="rect">
            <a:avLst/>
          </a:prstGeom>
        </p:spPr>
        <p:txBody>
          <a:bodyPr>
            <a:normAutofit/>
          </a:bodyPr>
          <a:lstStyle>
            <a:lvl1pPr marL="442913" indent="-352425">
              <a:defRPr sz="2200">
                <a:latin typeface="Tahoma"/>
                <a:cs typeface="Tahoma"/>
              </a:defRPr>
            </a:lvl1pPr>
            <a:lvl2pPr>
              <a:defRPr sz="2200">
                <a:latin typeface="Tahoma"/>
                <a:cs typeface="Tahoma"/>
              </a:defRPr>
            </a:lvl2pPr>
            <a:lvl3pPr>
              <a:defRPr sz="2200">
                <a:latin typeface="Tahoma"/>
                <a:cs typeface="Tahoma"/>
              </a:defRPr>
            </a:lvl3pPr>
            <a:lvl4pPr>
              <a:defRPr sz="2200">
                <a:latin typeface="Tahoma"/>
                <a:cs typeface="Tahoma"/>
              </a:defRPr>
            </a:lvl4pPr>
            <a:lvl5pPr>
              <a:defRPr sz="2200">
                <a:latin typeface="Tahoma"/>
                <a:cs typeface="Tahoma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1382879" y="524414"/>
            <a:ext cx="7099170" cy="12654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sz="400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886591" y="6295963"/>
            <a:ext cx="5595458" cy="365125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v-SE" smtClean="0"/>
              <a:t>Dagens tema, 2015-01-01, Förnamn Efternamn</a:t>
            </a:r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54107" y="6301378"/>
            <a:ext cx="500237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500">
                <a:solidFill>
                  <a:srgbClr val="0050A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D8CCFDF-DFA5-484F-9FF8-7212AEA69C4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3733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2394224"/>
            <a:ext cx="3833849" cy="3600000"/>
          </a:xfrm>
          <a:prstGeom prst="rect">
            <a:avLst/>
          </a:prstGeom>
        </p:spPr>
        <p:txBody>
          <a:bodyPr/>
          <a:lstStyle>
            <a:lvl1pPr marL="442913" indent="-352425">
              <a:defRPr sz="2200">
                <a:latin typeface="Tahoma"/>
                <a:cs typeface="Tahoma"/>
              </a:defRPr>
            </a:lvl1pPr>
            <a:lvl2pPr>
              <a:defRPr sz="2200">
                <a:latin typeface="Tahoma"/>
                <a:cs typeface="Tahoma"/>
              </a:defRPr>
            </a:lvl2pPr>
            <a:lvl3pPr>
              <a:defRPr sz="2200">
                <a:latin typeface="Tahoma"/>
                <a:cs typeface="Tahoma"/>
              </a:defRPr>
            </a:lvl3pPr>
            <a:lvl4pPr>
              <a:defRPr sz="2200">
                <a:latin typeface="Tahoma"/>
                <a:cs typeface="Tahoma"/>
              </a:defRPr>
            </a:lvl4pPr>
            <a:lvl5pPr>
              <a:defRPr sz="2200">
                <a:latin typeface="Tahoma"/>
                <a:cs typeface="Tahom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394224"/>
            <a:ext cx="3833849" cy="3600000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Tahoma"/>
                <a:cs typeface="Tahoma"/>
              </a:defRPr>
            </a:lvl1pPr>
            <a:lvl2pPr>
              <a:defRPr sz="2200">
                <a:latin typeface="Tahoma"/>
                <a:cs typeface="Tahoma"/>
              </a:defRPr>
            </a:lvl2pPr>
            <a:lvl3pPr>
              <a:defRPr sz="2200">
                <a:latin typeface="Tahoma"/>
                <a:cs typeface="Tahoma"/>
              </a:defRPr>
            </a:lvl3pPr>
            <a:lvl4pPr>
              <a:defRPr sz="2200">
                <a:latin typeface="Tahoma"/>
                <a:cs typeface="Tahoma"/>
              </a:defRPr>
            </a:lvl4pPr>
            <a:lvl5pPr>
              <a:defRPr sz="2200">
                <a:latin typeface="Tahoma"/>
                <a:cs typeface="Tahom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1382879" y="524414"/>
            <a:ext cx="7099170" cy="12654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sz="400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886591" y="6295963"/>
            <a:ext cx="5595458" cy="365125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v-SE" smtClean="0"/>
              <a:t>Dagens tema, 2015-01-01, Förnamn Efternamn</a:t>
            </a:r>
            <a:endParaRPr lang="sv-SE" dirty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54107" y="6301378"/>
            <a:ext cx="500237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500">
                <a:solidFill>
                  <a:srgbClr val="0050A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D8CCFDF-DFA5-484F-9FF8-7212AEA69C4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0367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457200" y="2415173"/>
            <a:ext cx="3835517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Tahoma"/>
                <a:cs typeface="Tahom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rubriken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3054939"/>
            <a:ext cx="3835517" cy="31679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latin typeface="Tahoma"/>
                <a:cs typeface="Tahoma"/>
              </a:defRPr>
            </a:lvl1pPr>
            <a:lvl2pPr>
              <a:defRPr sz="2200">
                <a:latin typeface="Tahoma"/>
                <a:cs typeface="Tahoma"/>
              </a:defRPr>
            </a:lvl2pPr>
            <a:lvl3pPr>
              <a:defRPr sz="2200">
                <a:latin typeface="Tahoma"/>
                <a:cs typeface="Tahoma"/>
              </a:defRPr>
            </a:lvl3pPr>
            <a:lvl4pPr>
              <a:defRPr sz="2200">
                <a:latin typeface="Tahoma"/>
                <a:cs typeface="Tahoma"/>
              </a:defRPr>
            </a:lvl4pPr>
            <a:lvl5pPr>
              <a:defRPr sz="2200">
                <a:latin typeface="Tahoma"/>
                <a:cs typeface="Tahom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2415173"/>
            <a:ext cx="3837024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200" b="1" baseline="0">
                <a:latin typeface="Tahoma"/>
                <a:cs typeface="Tahom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rubriken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3054939"/>
            <a:ext cx="3837024" cy="31679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latin typeface="Tahoma"/>
                <a:cs typeface="Tahoma"/>
              </a:defRPr>
            </a:lvl1pPr>
            <a:lvl2pPr>
              <a:defRPr sz="2200">
                <a:latin typeface="Tahoma"/>
                <a:cs typeface="Tahoma"/>
              </a:defRPr>
            </a:lvl2pPr>
            <a:lvl3pPr>
              <a:defRPr sz="2200">
                <a:latin typeface="Tahoma"/>
                <a:cs typeface="Tahoma"/>
              </a:defRPr>
            </a:lvl3pPr>
            <a:lvl4pPr>
              <a:defRPr sz="2200">
                <a:latin typeface="Tahoma"/>
                <a:cs typeface="Tahoma"/>
              </a:defRPr>
            </a:lvl4pPr>
            <a:lvl5pPr>
              <a:defRPr sz="2200">
                <a:latin typeface="Tahoma"/>
                <a:cs typeface="Tahom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1382879" y="524414"/>
            <a:ext cx="7099170" cy="12654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sz="400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886591" y="6295963"/>
            <a:ext cx="5595458" cy="365125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v-SE" smtClean="0"/>
              <a:t>Dagens tema, 2015-01-01, Förnamn Efternamn</a:t>
            </a:r>
            <a:endParaRPr lang="sv-SE" dirty="0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54107" y="6301378"/>
            <a:ext cx="500237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500">
                <a:solidFill>
                  <a:srgbClr val="0050A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D8CCFDF-DFA5-484F-9FF8-7212AEA69C4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8811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1382879" y="524414"/>
            <a:ext cx="7099170" cy="12654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sz="400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886591" y="6295963"/>
            <a:ext cx="5595458" cy="365125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v-SE" smtClean="0"/>
              <a:t>Dagens tema, 2015-01-01, Förnamn Efternamn</a:t>
            </a:r>
            <a:endParaRPr lang="sv-SE" dirty="0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54107" y="6301378"/>
            <a:ext cx="500237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500">
                <a:solidFill>
                  <a:srgbClr val="0050A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D8CCFDF-DFA5-484F-9FF8-7212AEA69C4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94501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886591" y="6295963"/>
            <a:ext cx="5595458" cy="365125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v-SE" smtClean="0"/>
              <a:t>Dagens tema, 2015-01-01, Förnamn Efternamn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54107" y="6301378"/>
            <a:ext cx="500237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500">
                <a:solidFill>
                  <a:srgbClr val="0050A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D8CCFDF-DFA5-484F-9FF8-7212AEA69C4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2822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89418"/>
            <a:ext cx="5783466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latin typeface="Tahoma"/>
                <a:cs typeface="Tahom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4905023"/>
            <a:ext cx="5783466" cy="126717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>
                <a:latin typeface="Tahoma"/>
                <a:cs typeface="Tahom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886591" y="6295963"/>
            <a:ext cx="5595458" cy="365125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v-SE" smtClean="0"/>
              <a:t>Dagens tema, 2015-01-01, Förnamn Efternamn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54107" y="6301378"/>
            <a:ext cx="500237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500">
                <a:solidFill>
                  <a:srgbClr val="0050A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D8CCFDF-DFA5-484F-9FF8-7212AEA69C4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2447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6850" y="6333644"/>
            <a:ext cx="500237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500">
                <a:solidFill>
                  <a:srgbClr val="0050A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D8CCFDF-DFA5-484F-9FF8-7212AEA69C4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149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eorgia"/>
          <a:ea typeface="+mj-ea"/>
          <a:cs typeface="Georgia"/>
        </a:defRPr>
      </a:lvl1pPr>
    </p:titleStyle>
    <p:bodyStyle>
      <a:lvl1pPr marL="442913" indent="-352425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intersections.com.au/?p=82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is.eu/intraoperability/" TargetMode="External"/><Relationship Id="rId2" Type="http://schemas.openxmlformats.org/officeDocument/2006/relationships/hyperlink" Target="http://www.healthintersections.com.au/?p=82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ealthintersections.com.au/?p=1924" TargetMode="External"/><Relationship Id="rId4" Type="http://schemas.openxmlformats.org/officeDocument/2006/relationships/hyperlink" Target="https://chat.fhir.org/#narrow/stream/openeh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hat.fhir.org/#narrow/stream/openeh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title"/>
          </p:nvPr>
        </p:nvSpPr>
        <p:spPr>
          <a:xfrm>
            <a:off x="1" y="360035"/>
            <a:ext cx="9143999" cy="860720"/>
          </a:xfrm>
          <a:prstGeom prst="rect">
            <a:avLst/>
          </a:prstGeom>
          <a:noFill/>
          <a:ln>
            <a:noFill/>
          </a:ln>
        </p:spPr>
        <p:txBody>
          <a:bodyPr lIns="32750" tIns="32750" rIns="32750" bIns="32750" anchor="ctr" anchorCtr="0">
            <a:noAutofit/>
          </a:bodyPr>
          <a:lstStyle/>
          <a:p>
            <a:pPr marL="17780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" sz="3900" b="1" i="0" u="none" strike="noStrike" cap="none" baseline="0" dirty="0">
                <a:latin typeface="Calibri"/>
                <a:ea typeface="Calibri"/>
                <a:cs typeface="Calibri"/>
                <a:sym typeface="Calibri"/>
              </a:rPr>
              <a:t>Int</a:t>
            </a:r>
            <a:r>
              <a:rPr lang="sv" sz="39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er</a:t>
            </a:r>
            <a:r>
              <a:rPr lang="sv" sz="3900" b="1" i="0" u="none" strike="noStrike" cap="none" baseline="0" dirty="0">
                <a:latin typeface="Calibri"/>
                <a:ea typeface="Calibri"/>
                <a:cs typeface="Calibri"/>
                <a:sym typeface="Calibri"/>
              </a:rPr>
              <a:t>operability vs Int</a:t>
            </a:r>
            <a:r>
              <a:rPr lang="sv" sz="39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ra</a:t>
            </a:r>
            <a:r>
              <a:rPr lang="sv" sz="3900" b="1" i="0" u="none" strike="noStrike" cap="none" baseline="0" dirty="0">
                <a:latin typeface="Calibri"/>
                <a:ea typeface="Calibri"/>
                <a:cs typeface="Calibri"/>
                <a:sym typeface="Calibri"/>
              </a:rPr>
              <a:t>operability</a:t>
            </a:r>
            <a:br>
              <a:rPr lang="sv" sz="3900" b="1" i="0" u="none" strike="noStrike" cap="none" baseline="0" dirty="0">
                <a:latin typeface="Calibri"/>
                <a:ea typeface="Calibri"/>
                <a:cs typeface="Calibri"/>
                <a:sym typeface="Calibri"/>
              </a:rPr>
            </a:br>
            <a:endParaRPr lang="sv" sz="3900" b="1" i="0" u="none" strike="noStrike" cap="none" baseline="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Shape 239"/>
          <p:cNvSpPr txBox="1"/>
          <p:nvPr/>
        </p:nvSpPr>
        <p:spPr>
          <a:xfrm>
            <a:off x="0" y="0"/>
            <a:ext cx="9144000" cy="6885383"/>
          </a:xfrm>
          <a:prstGeom prst="rect">
            <a:avLst/>
          </a:prstGeom>
          <a:noFill/>
          <a:ln>
            <a:noFill/>
          </a:ln>
        </p:spPr>
        <p:txBody>
          <a:bodyPr lIns="32750" tIns="32750" rIns="32750" bIns="32750" anchor="ctr" anchorCtr="0">
            <a:noAutofit/>
          </a:bodyPr>
          <a:lstStyle/>
          <a:p>
            <a:pPr marL="17780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sv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Posted on February 28, 2012 by Grahame Grieve </a:t>
            </a:r>
            <a:r>
              <a:rPr lang="sv" b="0" i="0" u="none" strike="noStrike" cap="none" baseline="0" dirty="0" smtClean="0">
                <a:latin typeface="Cambria"/>
                <a:ea typeface="Cambria"/>
                <a:cs typeface="Cambria"/>
                <a:sym typeface="Cambria"/>
              </a:rPr>
              <a:t>(in</a:t>
            </a:r>
            <a:r>
              <a:rPr lang="sv" b="0" i="0" u="none" strike="noStrike" cap="none" dirty="0" smtClean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sv" b="0" i="0" u="none" strike="noStrike" cap="none" baseline="0" dirty="0" smtClean="0">
                <a:latin typeface="Cambria"/>
                <a:ea typeface="Cambria"/>
                <a:cs typeface="Cambria"/>
                <a:sym typeface="Cambria"/>
              </a:rPr>
              <a:t>FHIR-core team)</a:t>
            </a:r>
            <a:r>
              <a:rPr lang="sv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sv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</a:br>
            <a:r>
              <a:rPr lang="sv" b="1" i="0" u="sng" strike="noStrike" cap="none" baseline="0" dirty="0">
                <a:latin typeface="Cambria"/>
                <a:ea typeface="Cambria"/>
                <a:cs typeface="Cambria"/>
                <a:sym typeface="Cambria"/>
                <a:hlinkClick r:id="rId3"/>
              </a:rPr>
              <a:t>http://www.healthintersections.com.au/?p=820</a:t>
            </a:r>
            <a:r>
              <a:rPr lang="sv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 </a:t>
            </a:r>
          </a:p>
          <a:p>
            <a:pPr marL="177800" marR="0" lvl="0" indent="0" algn="l" rtl="0">
              <a:spcBef>
                <a:spcPts val="15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sv" sz="20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Int</a:t>
            </a:r>
            <a:r>
              <a:rPr lang="sv" sz="2000" b="1" i="0" u="none" strike="noStrike" cap="none" baseline="0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er</a:t>
            </a:r>
            <a:r>
              <a:rPr lang="sv" sz="20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operability: 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…model will be agreed to that allows all of them to exchange what needs to be exchanged, </a:t>
            </a:r>
            <a:r>
              <a:rPr lang="sv" sz="18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without requiring any design changes to the way their systems works 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– whatever is done can be done on the periphery. And </a:t>
            </a:r>
            <a:r>
              <a:rPr lang="sv" sz="18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what can be done is therefore constrained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 … Initially, the outcome is the </a:t>
            </a:r>
            <a:r>
              <a:rPr lang="sv" sz="18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lowest common denominator 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of the way that the systems function – all </a:t>
            </a:r>
            <a:r>
              <a:rPr lang="sv" sz="18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systems are constrained to the dumbest system 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…</a:t>
            </a:r>
            <a:r>
              <a:rPr lang="sv" sz="18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smarter systems need to come up with “extensions”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 to the basic model so they can do smarter things. The deficiencies of this approach are obvious. [</a:t>
            </a:r>
            <a:r>
              <a:rPr lang="sv" sz="18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Messaging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sv" sz="18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HL7 </a:t>
            </a:r>
            <a:r>
              <a:rPr lang="sv" sz="1800" b="1" i="0" u="none" strike="noStrike" cap="none" baseline="0" dirty="0" smtClean="0">
                <a:latin typeface="Cambria"/>
                <a:ea typeface="Cambria"/>
                <a:cs typeface="Cambria"/>
                <a:sym typeface="Cambria"/>
              </a:rPr>
              <a:t>FHIR</a:t>
            </a:r>
            <a:r>
              <a:rPr lang="sv" sz="1800" b="0" i="0" u="none" strike="noStrike" cap="none" baseline="0" dirty="0" smtClean="0">
                <a:latin typeface="Cambria"/>
                <a:ea typeface="Cambria"/>
                <a:cs typeface="Cambria"/>
                <a:sym typeface="Cambria"/>
              </a:rPr>
              <a:t>]</a:t>
            </a:r>
            <a:endParaRPr lang="sv" sz="1800" b="0" i="0" u="none" strike="noStrike" cap="none" baseline="0" dirty="0">
              <a:latin typeface="Cambria"/>
              <a:ea typeface="Cambria"/>
              <a:cs typeface="Cambria"/>
              <a:sym typeface="Cambria"/>
            </a:endParaRPr>
          </a:p>
          <a:p>
            <a:pPr marL="177800" marR="0" lvl="0" indent="0" algn="l" rtl="0">
              <a:spcBef>
                <a:spcPts val="15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sv" sz="20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Int</a:t>
            </a:r>
            <a:r>
              <a:rPr lang="sv" sz="2000" b="1" i="0" u="none" strike="noStrike" cap="none" baseline="0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ra</a:t>
            </a:r>
            <a:r>
              <a:rPr lang="sv" sz="20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operability: 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… </a:t>
            </a:r>
            <a:r>
              <a:rPr lang="sv" sz="18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rework the core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 of the systems </a:t>
            </a:r>
            <a:r>
              <a:rPr lang="sv" sz="18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to function in the agreed way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. Because all the systems work the same way, then </a:t>
            </a:r>
            <a:r>
              <a:rPr lang="sv" sz="18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exchange between the systems is easy and straight forward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. …The second way has fewer deficiencies, but they are much bigger: it’s much </a:t>
            </a:r>
            <a:r>
              <a:rPr lang="sv" sz="18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harder to get agreement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… Typically, at this point, the system designers (usually vendors) get the blame. But I think it’s not as simple as that – vendors do whatever sells, which is whatever the purchaser wants to buy… [</a:t>
            </a:r>
            <a:r>
              <a:rPr lang="sv" sz="18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CIMI, openEHR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sv" sz="1800" b="1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ISO13606</a:t>
            </a:r>
            <a:r>
              <a:rPr lang="sv" sz="1800" b="0" i="0" u="none" strike="noStrike" cap="none" baseline="0" dirty="0">
                <a:latin typeface="Cambria"/>
                <a:ea typeface="Cambria"/>
                <a:cs typeface="Cambria"/>
                <a:sym typeface="Cambria"/>
              </a:rPr>
              <a:t> etc.]</a:t>
            </a:r>
          </a:p>
        </p:txBody>
      </p:sp>
    </p:spTree>
    <p:extLst>
      <p:ext uri="{BB962C8B-B14F-4D97-AF65-F5344CB8AC3E}">
        <p14:creationId xmlns:p14="http://schemas.microsoft.com/office/powerpoint/2010/main" val="292057731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946649"/>
              </p:ext>
            </p:extLst>
          </p:nvPr>
        </p:nvGraphicFramePr>
        <p:xfrm>
          <a:off x="285750" y="294612"/>
          <a:ext cx="8534401" cy="550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6426"/>
                <a:gridCol w="3283100"/>
                <a:gridCol w="3854875"/>
              </a:tblGrid>
              <a:tr h="0">
                <a:tc>
                  <a:txBody>
                    <a:bodyPr/>
                    <a:lstStyle/>
                    <a:p>
                      <a:endParaRPr lang="sv-SE" sz="12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HL7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FHIR</a:t>
                      </a:r>
                      <a:endParaRPr lang="sv-SE" sz="12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openEHR</a:t>
                      </a:r>
                      <a:endParaRPr lang="sv-SE" sz="12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229388">
                <a:tc>
                  <a:txBody>
                    <a:bodyPr/>
                    <a:lstStyle/>
                    <a:p>
                      <a:r>
                        <a:rPr lang="sv-SE" sz="1200" b="1" dirty="0" smtClean="0">
                          <a:latin typeface="+mn-lt"/>
                          <a:cs typeface="Calibri" panose="020F0502020204030204" pitchFamily="34" charset="0"/>
                        </a:rPr>
                        <a:t>Main focus</a:t>
                      </a:r>
                      <a:endParaRPr lang="sv-SE" sz="1200" b="1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Int</a:t>
                      </a:r>
                      <a:r>
                        <a:rPr lang="sv-SE" sz="1200" b="1" dirty="0" err="1" smtClean="0">
                          <a:latin typeface="+mn-lt"/>
                          <a:cs typeface="Calibri" panose="020F0502020204030204" pitchFamily="34" charset="0"/>
                        </a:rPr>
                        <a:t>er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operability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find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&amp; </a:t>
                      </a:r>
                      <a:r>
                        <a:rPr lang="sv-SE" sz="1200" baseline="0" dirty="0" err="1" smtClean="0">
                          <a:latin typeface="+mn-lt"/>
                          <a:cs typeface="Calibri" panose="020F0502020204030204" pitchFamily="34" charset="0"/>
                        </a:rPr>
                        <a:t>use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baseline="0" dirty="0" err="1" smtClean="0">
                          <a:latin typeface="+mn-lt"/>
                          <a:cs typeface="Calibri" panose="020F0502020204030204" pitchFamily="34" charset="0"/>
                        </a:rPr>
                        <a:t>similarity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?)</a:t>
                      </a:r>
                      <a:endParaRPr lang="sv-SE" sz="1200" dirty="0" smtClean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Exchange and access</a:t>
                      </a:r>
                    </a:p>
                    <a:p>
                      <a:r>
                        <a:rPr lang="sv-SE" sz="1200" b="0" i="0" dirty="0" smtClean="0">
                          <a:latin typeface="+mn-lt"/>
                          <a:cs typeface="Calibri" panose="020F0502020204030204" pitchFamily="34" charset="0"/>
                        </a:rPr>
                        <a:t>”</a:t>
                      </a:r>
                      <a:r>
                        <a:rPr lang="en-US" sz="1200" b="1" i="0" dirty="0" smtClean="0">
                          <a:latin typeface="+mn-lt"/>
                          <a:cs typeface="Calibri" panose="020F0502020204030204" pitchFamily="34" charset="0"/>
                        </a:rPr>
                        <a:t>FHIR is not written for clinicians, it's written for software developers</a:t>
                      </a:r>
                      <a:r>
                        <a:rPr lang="sv-SE" sz="1200" b="0" i="0" dirty="0" smtClean="0">
                          <a:latin typeface="+mn-lt"/>
                          <a:cs typeface="Calibri" panose="020F0502020204030204" pitchFamily="34" charset="0"/>
                        </a:rPr>
                        <a:t>” [2a</a:t>
                      </a:r>
                      <a:r>
                        <a:rPr lang="sv-SE" sz="1200" b="0" i="0" dirty="0" smtClean="0">
                          <a:latin typeface="+mn-lt"/>
                          <a:cs typeface="Calibri" panose="020F0502020204030204" pitchFamily="34" charset="0"/>
                        </a:rPr>
                        <a:t>] </a:t>
                      </a:r>
                      <a:br>
                        <a:rPr lang="sv-SE" sz="1200" b="0" i="0" dirty="0" smtClean="0"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sv-SE" sz="1200" b="0" i="0" dirty="0" smtClean="0">
                          <a:latin typeface="+mn-lt"/>
                          <a:cs typeface="Calibri" panose="020F0502020204030204" pitchFamily="34" charset="0"/>
                        </a:rPr>
                        <a:t>(and </a:t>
                      </a:r>
                      <a:r>
                        <a:rPr lang="sv-SE" sz="1200" b="0" i="0" dirty="0" err="1" smtClean="0">
                          <a:latin typeface="+mn-lt"/>
                          <a:cs typeface="Calibri" panose="020F0502020204030204" pitchFamily="34" charset="0"/>
                        </a:rPr>
                        <a:t>other</a:t>
                      </a:r>
                      <a:r>
                        <a:rPr lang="sv-SE" sz="1200" b="0" i="0" dirty="0" smtClean="0">
                          <a:latin typeface="+mn-lt"/>
                          <a:cs typeface="Calibri" panose="020F0502020204030204" pitchFamily="34" charset="0"/>
                        </a:rPr>
                        <a:t> implementation</a:t>
                      </a:r>
                      <a:r>
                        <a:rPr lang="sv-SE" sz="1200" b="0" i="0" baseline="0" dirty="0" smtClean="0">
                          <a:latin typeface="+mn-lt"/>
                          <a:cs typeface="Calibri" panose="020F0502020204030204" pitchFamily="34" charset="0"/>
                        </a:rPr>
                        <a:t> experts</a:t>
                      </a:r>
                      <a:r>
                        <a:rPr lang="sv-SE" sz="1200" b="0" i="0" dirty="0" smtClean="0">
                          <a:latin typeface="+mn-lt"/>
                          <a:cs typeface="Calibri" panose="020F0502020204030204" pitchFamily="34" charset="0"/>
                        </a:rPr>
                        <a:t>)</a:t>
                      </a:r>
                      <a:endParaRPr lang="sv-SE" sz="1200" b="0" i="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Int</a:t>
                      </a:r>
                      <a:r>
                        <a:rPr lang="sv-SE" sz="1200" b="1" dirty="0" err="1" smtClean="0">
                          <a:latin typeface="+mn-lt"/>
                          <a:cs typeface="Calibri" panose="020F0502020204030204" pitchFamily="34" charset="0"/>
                        </a:rPr>
                        <a:t>ra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operability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[1] (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reduce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differences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inside?)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Clinical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baseline="0" dirty="0" err="1" smtClean="0">
                          <a:latin typeface="+mn-lt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ocumentation</a:t>
                      </a:r>
                      <a:endParaRPr lang="sv-SE" sz="1200" baseline="0" dirty="0" smtClean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baseline="0" dirty="0" smtClean="0">
                          <a:latin typeface="+mn-lt"/>
                          <a:cs typeface="Calibri" panose="020F0502020204030204" pitchFamily="34" charset="0"/>
                        </a:rPr>
                        <a:t>”</a:t>
                      </a:r>
                      <a:r>
                        <a:rPr lang="en-US" sz="1200" b="1" dirty="0" err="1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openEHR</a:t>
                      </a:r>
                      <a:r>
                        <a:rPr lang="en-US" sz="12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 … working at the clinical semantics level with implementation as a downstream activity</a:t>
                      </a:r>
                      <a:r>
                        <a:rPr lang="sv-SE" sz="1200" b="0" baseline="0" dirty="0" smtClean="0">
                          <a:latin typeface="+mn-lt"/>
                          <a:cs typeface="Calibri" panose="020F0502020204030204" pitchFamily="34" charset="0"/>
                        </a:rPr>
                        <a:t>” </a:t>
                      </a:r>
                      <a:r>
                        <a:rPr lang="sv-SE" sz="1200" b="0" dirty="0" smtClean="0">
                          <a:latin typeface="+mn-lt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sv-SE" sz="1200" b="0" dirty="0" smtClean="0">
                          <a:latin typeface="+mn-lt"/>
                          <a:cs typeface="Calibri" panose="020F0502020204030204" pitchFamily="34" charset="0"/>
                        </a:rPr>
                        <a:t>2b]</a:t>
                      </a:r>
                    </a:p>
                    <a:p>
                      <a:endParaRPr lang="sv-SE" sz="12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916701">
                <a:tc>
                  <a:txBody>
                    <a:bodyPr/>
                    <a:lstStyle/>
                    <a:p>
                      <a:r>
                        <a:rPr lang="sv-SE" sz="1200" b="1" dirty="0" smtClean="0">
                          <a:latin typeface="+mn-lt"/>
                          <a:cs typeface="Calibri" panose="020F0502020204030204" pitchFamily="34" charset="0"/>
                        </a:rPr>
                        <a:t>Clinical</a:t>
                      </a:r>
                      <a:r>
                        <a:rPr lang="sv-SE" sz="1200" b="1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b="1" baseline="0" dirty="0" err="1" smtClean="0">
                          <a:latin typeface="+mn-lt"/>
                          <a:cs typeface="Calibri" panose="020F0502020204030204" pitchFamily="34" charset="0"/>
                        </a:rPr>
                        <a:t>content</a:t>
                      </a:r>
                      <a:r>
                        <a:rPr lang="sv-SE" sz="1200" b="1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b="1" baseline="0" dirty="0" err="1" smtClean="0">
                          <a:latin typeface="+mn-lt"/>
                          <a:cs typeface="Calibri" panose="020F0502020204030204" pitchFamily="34" charset="0"/>
                        </a:rPr>
                        <a:t>selection</a:t>
                      </a:r>
                      <a:endParaRPr lang="sv-SE" sz="1200" b="1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Common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patterns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implemented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in 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existing systems. (Plus some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other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new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needs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that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can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be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agreed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widely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upon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.)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”The 80/20-principle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”. [3]</a:t>
                      </a:r>
                      <a:endParaRPr lang="sv-SE" sz="12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Reqirements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expressed by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clinicians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and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implementing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organisations via an international 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sv-SE" sz="1200" baseline="0" dirty="0" err="1" smtClean="0">
                          <a:latin typeface="+mn-lt"/>
                          <a:cs typeface="Calibri" panose="020F0502020204030204" pitchFamily="34" charset="0"/>
                        </a:rPr>
                        <a:t>sometimes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national) online 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consensus process, </a:t>
                      </a:r>
                      <a:r>
                        <a:rPr lang="sv-SE" sz="1200" baseline="0" dirty="0" err="1" smtClean="0">
                          <a:latin typeface="+mn-lt"/>
                          <a:cs typeface="Calibri" panose="020F0502020204030204" pitchFamily="34" charset="0"/>
                        </a:rPr>
                        <a:t>open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baseline="0" dirty="0" err="1" smtClean="0">
                          <a:latin typeface="+mn-lt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all.</a:t>
                      </a:r>
                      <a:endParaRPr lang="sv-SE" sz="12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35835">
                <a:tc>
                  <a:txBody>
                    <a:bodyPr/>
                    <a:lstStyle/>
                    <a:p>
                      <a:r>
                        <a:rPr lang="sv-SE" sz="1200" b="1" dirty="0" err="1" smtClean="0">
                          <a:latin typeface="+mn-lt"/>
                          <a:cs typeface="Calibri" panose="020F0502020204030204" pitchFamily="34" charset="0"/>
                        </a:rPr>
                        <a:t>Technical</a:t>
                      </a:r>
                      <a:r>
                        <a:rPr lang="sv-SE" sz="1200" b="1" dirty="0" smtClean="0">
                          <a:latin typeface="+mn-lt"/>
                          <a:cs typeface="Calibri" panose="020F0502020204030204" pitchFamily="34" charset="0"/>
                        </a:rPr>
                        <a:t> focus</a:t>
                      </a:r>
                      <a:endParaRPr lang="sv-SE" sz="1200" b="1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Easy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/fast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understand and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implement</a:t>
                      </a:r>
                      <a:endParaRPr lang="sv-SE" sz="12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Easy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maintain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&amp;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extend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EHR systems</a:t>
                      </a:r>
                      <a:endParaRPr lang="sv-SE" sz="12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102408">
                <a:tc>
                  <a:txBody>
                    <a:bodyPr/>
                    <a:lstStyle/>
                    <a:p>
                      <a:r>
                        <a:rPr lang="sv-SE" sz="1200" b="1" dirty="0" err="1" smtClean="0">
                          <a:latin typeface="+mn-lt"/>
                          <a:cs typeface="Calibri" panose="020F0502020204030204" pitchFamily="34" charset="0"/>
                        </a:rPr>
                        <a:t>Local</a:t>
                      </a:r>
                      <a:r>
                        <a:rPr lang="sv-SE" sz="1200" b="1" baseline="0" dirty="0" smtClean="0">
                          <a:latin typeface="+mn-lt"/>
                          <a:cs typeface="Calibri" panose="020F0502020204030204" pitchFamily="34" charset="0"/>
                        </a:rPr>
                        <a:t> and </a:t>
                      </a:r>
                      <a:r>
                        <a:rPr lang="sv-SE" sz="1200" b="1" baseline="0" dirty="0" err="1" smtClean="0">
                          <a:latin typeface="+mn-lt"/>
                          <a:cs typeface="Calibri" panose="020F0502020204030204" pitchFamily="34" charset="0"/>
                        </a:rPr>
                        <a:t>speciality-specific</a:t>
                      </a:r>
                      <a:r>
                        <a:rPr lang="sv-SE" sz="1200" b="1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b="1" baseline="0" dirty="0" err="1" smtClean="0">
                          <a:latin typeface="+mn-lt"/>
                          <a:cs typeface="Calibri" panose="020F0502020204030204" pitchFamily="34" charset="0"/>
                        </a:rPr>
                        <a:t>adjustments</a:t>
                      </a:r>
                      <a:endParaRPr lang="sv-SE" sz="1200" b="1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Extensions 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&amp;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Profiling</a:t>
                      </a:r>
                      <a:endParaRPr lang="sv-SE" sz="1200" dirty="0" smtClean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endParaRPr lang="sv-SE" sz="1200" dirty="0" smtClean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Only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non-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extended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FHIR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resources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guarantee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easy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international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baseline="0" dirty="0" err="1" smtClean="0">
                          <a:latin typeface="+mn-lt"/>
                          <a:cs typeface="Calibri" panose="020F0502020204030204" pitchFamily="34" charset="0"/>
                        </a:rPr>
                        <a:t>interoperability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sv-SE" sz="1200" baseline="0" dirty="0" err="1" smtClean="0">
                          <a:latin typeface="+mn-lt"/>
                          <a:cs typeface="Calibri" panose="020F0502020204030204" pitchFamily="34" charset="0"/>
                        </a:rPr>
                        <a:t>similarity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. </a:t>
                      </a:r>
                    </a:p>
                    <a:p>
                      <a:endParaRPr lang="sv-SE" sz="1200" baseline="0" dirty="0" smtClean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(Extensions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can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be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retrieved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and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analyzed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. Data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entered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using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previously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unseen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extensions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follow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the FHIR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model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and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can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thus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be transferred and read by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any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system.)</a:t>
                      </a:r>
                      <a:endParaRPr lang="sv-SE" sz="105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Templates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&amp;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Archetypes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endParaRPr lang="sv-SE" sz="1200" dirty="0" smtClean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Only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templates and </a:t>
                      </a:r>
                      <a:r>
                        <a:rPr lang="sv-SE" sz="1200" baseline="0" dirty="0" err="1" smtClean="0">
                          <a:latin typeface="+mn-lt"/>
                          <a:cs typeface="Calibri" panose="020F0502020204030204" pitchFamily="34" charset="0"/>
                        </a:rPr>
                        <a:t>archetype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specializations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based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on international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archetypes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guarantee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easy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interoperability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similarity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. </a:t>
                      </a:r>
                    </a:p>
                    <a:p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/>
                      </a:r>
                      <a:b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sv-SE" sz="1050" dirty="0" smtClean="0">
                          <a:latin typeface="+mn-lt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sv-SE" sz="1050" dirty="0" err="1" smtClean="0">
                          <a:latin typeface="+mn-lt"/>
                          <a:cs typeface="Calibri" panose="020F0502020204030204" pitchFamily="34" charset="0"/>
                        </a:rPr>
                        <a:t>Local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050" dirty="0" err="1" smtClean="0">
                          <a:latin typeface="+mn-lt"/>
                          <a:cs typeface="Calibri" panose="020F0502020204030204" pitchFamily="34" charset="0"/>
                        </a:rPr>
                        <a:t>archetypes</a:t>
                      </a:r>
                      <a:r>
                        <a:rPr lang="sv-SE" sz="1050" dirty="0" smtClean="0">
                          <a:latin typeface="+mn-lt"/>
                          <a:cs typeface="Calibri" panose="020F0502020204030204" pitchFamily="34" charset="0"/>
                        </a:rPr>
                        <a:t> etc. </a:t>
                      </a:r>
                      <a:r>
                        <a:rPr lang="sv-SE" sz="1050" dirty="0" err="1" smtClean="0">
                          <a:latin typeface="+mn-lt"/>
                          <a:cs typeface="Calibri" panose="020F0502020204030204" pitchFamily="34" charset="0"/>
                        </a:rPr>
                        <a:t>can</a:t>
                      </a:r>
                      <a:r>
                        <a:rPr lang="sv-SE" sz="1050" dirty="0" smtClean="0">
                          <a:latin typeface="+mn-lt"/>
                          <a:cs typeface="Calibri" panose="020F0502020204030204" pitchFamily="34" charset="0"/>
                        </a:rPr>
                        <a:t> be </a:t>
                      </a:r>
                      <a:r>
                        <a:rPr lang="sv-SE" sz="1050" dirty="0" err="1" smtClean="0">
                          <a:latin typeface="+mn-lt"/>
                          <a:cs typeface="Calibri" panose="020F0502020204030204" pitchFamily="34" charset="0"/>
                        </a:rPr>
                        <a:t>retrieved</a:t>
                      </a:r>
                      <a:r>
                        <a:rPr lang="sv-SE" sz="1050" dirty="0" smtClean="0">
                          <a:latin typeface="+mn-lt"/>
                          <a:cs typeface="Calibri" panose="020F0502020204030204" pitchFamily="34" charset="0"/>
                        </a:rPr>
                        <a:t> and </a:t>
                      </a:r>
                      <a:r>
                        <a:rPr lang="sv-SE" sz="1050" dirty="0" err="1" smtClean="0">
                          <a:latin typeface="+mn-lt"/>
                          <a:cs typeface="Calibri" panose="020F0502020204030204" pitchFamily="34" charset="0"/>
                        </a:rPr>
                        <a:t>analyzed</a:t>
                      </a:r>
                      <a:r>
                        <a:rPr lang="sv-SE" sz="1050" dirty="0" smtClean="0">
                          <a:latin typeface="+mn-lt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Data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entered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using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previously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unseen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archetypes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follow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the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openEHR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model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and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can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thus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be transferred and read by </a:t>
                      </a:r>
                      <a:r>
                        <a:rPr lang="sv-SE" sz="1050" baseline="0" dirty="0" err="1" smtClean="0">
                          <a:latin typeface="+mn-lt"/>
                          <a:cs typeface="Calibri" panose="020F0502020204030204" pitchFamily="34" charset="0"/>
                        </a:rPr>
                        <a:t>any</a:t>
                      </a:r>
                      <a:r>
                        <a:rPr lang="sv-SE" sz="1050" baseline="0" dirty="0" smtClean="0">
                          <a:latin typeface="+mn-lt"/>
                          <a:cs typeface="Calibri" panose="020F0502020204030204" pitchFamily="34" charset="0"/>
                        </a:rPr>
                        <a:t> system.)</a:t>
                      </a:r>
                      <a:endParaRPr lang="sv-SE" sz="1200" dirty="0" smtClean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63744">
                <a:tc>
                  <a:txBody>
                    <a:bodyPr/>
                    <a:lstStyle/>
                    <a:p>
                      <a:r>
                        <a:rPr lang="sv-SE" sz="1200" b="1" dirty="0" smtClean="0">
                          <a:latin typeface="+mn-lt"/>
                          <a:cs typeface="Calibri" panose="020F0502020204030204" pitchFamily="34" charset="0"/>
                        </a:rPr>
                        <a:t>Final </a:t>
                      </a:r>
                      <a:r>
                        <a:rPr lang="sv-SE" sz="1200" b="1" dirty="0" err="1" smtClean="0">
                          <a:latin typeface="+mn-lt"/>
                          <a:cs typeface="Calibri" panose="020F0502020204030204" pitchFamily="34" charset="0"/>
                        </a:rPr>
                        <a:t>decisions</a:t>
                      </a:r>
                      <a:endParaRPr lang="sv-SE" sz="1200" b="1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HL7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member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balloting</a:t>
                      </a:r>
                      <a:endParaRPr lang="sv-SE" sz="12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dirty="0" smtClean="0">
                          <a:latin typeface="+mn-lt"/>
                          <a:cs typeface="Calibri" panose="020F0502020204030204" pitchFamily="34" charset="0"/>
                        </a:rPr>
                        <a:t>Clinical:</a:t>
                      </a:r>
                      <a:r>
                        <a:rPr lang="sv-SE" sz="1200" b="1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consensus in online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review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baseline="0" dirty="0" err="1" smtClean="0">
                          <a:latin typeface="+mn-lt"/>
                          <a:cs typeface="Calibri" panose="020F0502020204030204" pitchFamily="34" charset="0"/>
                        </a:rPr>
                        <a:t>rounds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sv-SE" sz="1200" baseline="0" dirty="0" err="1" smtClean="0">
                          <a:latin typeface="+mn-lt"/>
                          <a:cs typeface="Calibri" panose="020F0502020204030204" pitchFamily="34" charset="0"/>
                        </a:rPr>
                        <a:t>mostly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baseline="0" dirty="0" err="1" smtClean="0">
                          <a:latin typeface="+mn-lt"/>
                          <a:cs typeface="Calibri" panose="020F0502020204030204" pitchFamily="34" charset="0"/>
                        </a:rPr>
                        <a:t>clinicians</a:t>
                      </a:r>
                      <a:endParaRPr lang="sv-SE" sz="1200" baseline="0" dirty="0" smtClean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r>
                        <a:rPr lang="sv-SE" sz="1200" b="1" baseline="0" dirty="0" err="1" smtClean="0">
                          <a:latin typeface="+mn-lt"/>
                          <a:cs typeface="Calibri" panose="020F0502020204030204" pitchFamily="34" charset="0"/>
                        </a:rPr>
                        <a:t>Technical</a:t>
                      </a:r>
                      <a:r>
                        <a:rPr lang="sv-SE" sz="1200" b="1" baseline="0" dirty="0" smtClean="0">
                          <a:latin typeface="+mn-lt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sv-SE" sz="1200" baseline="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Specifications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Editorial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Committee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(SEC) –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mostly</a:t>
                      </a:r>
                      <a:r>
                        <a:rPr lang="sv-SE" sz="1200" dirty="0" smtClean="0"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sv-SE" sz="1200" dirty="0" err="1" smtClean="0">
                          <a:latin typeface="+mn-lt"/>
                          <a:cs typeface="Calibri" panose="020F0502020204030204" pitchFamily="34" charset="0"/>
                        </a:rPr>
                        <a:t>implementers</a:t>
                      </a:r>
                      <a:endParaRPr lang="sv-SE" sz="12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285751" y="5802616"/>
            <a:ext cx="8705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</a:rPr>
              <a:t>[1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sv-S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sv-SE" sz="11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internal </a:t>
            </a:r>
            <a:r>
              <a:rPr lang="sv-SE" sz="11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1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models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as in </a:t>
            </a:r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</a:rPr>
              <a:t>Grahame </a:t>
            </a:r>
            <a:r>
              <a:rPr lang="sv-SE" sz="11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Grieve’s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v-SE" sz="11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Interoperability</a:t>
            </a:r>
            <a:r>
              <a:rPr lang="sv-SE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100" b="1" dirty="0">
                <a:latin typeface="Calibri" panose="020F0502020204030204" pitchFamily="34" charset="0"/>
                <a:cs typeface="Calibri" panose="020F0502020204030204" pitchFamily="34" charset="0"/>
              </a:rPr>
              <a:t>vs </a:t>
            </a:r>
            <a:r>
              <a:rPr lang="sv-SE" sz="11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Intraoperability</a:t>
            </a:r>
            <a:r>
              <a:rPr lang="sv-SE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</a:t>
            </a:r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://www.healthintersections.com.au/?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p=820</a:t>
            </a:r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(</a:t>
            </a:r>
            <a:r>
              <a:rPr lang="sv-SE" sz="11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sv-SE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1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mean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1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intraoperability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around</a:t>
            </a:r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sv-S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dominaitng</a:t>
            </a:r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vendor</a:t>
            </a:r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the </a:t>
            </a:r>
            <a:r>
              <a:rPr lang="sv-SE" sz="11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definiition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at  </a:t>
            </a:r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http://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www.ecis.eu/</a:t>
            </a:r>
            <a:r>
              <a:rPr lang="sv-SE" sz="1100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intraoperability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v-SE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</a:rPr>
              <a:t>[2a] Lloyd McKenzie 2016 </a:t>
            </a:r>
            <a:r>
              <a:rPr lang="sv-S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March</a:t>
            </a:r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</a:rPr>
              <a:t> 28 and [2b] Thomas </a:t>
            </a:r>
            <a:r>
              <a:rPr lang="sv-S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Beale</a:t>
            </a:r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sv-S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March</a:t>
            </a:r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</a:rPr>
              <a:t> 29, </a:t>
            </a:r>
            <a:r>
              <a:rPr lang="sv-SE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both</a:t>
            </a:r>
            <a:r>
              <a:rPr lang="sv-SE" sz="11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https://chat.fhir.org/#narrow/stream/openehr</a:t>
            </a:r>
            <a:endParaRPr lang="sv-SE" sz="1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[3] Grahame </a:t>
            </a:r>
            <a:r>
              <a:rPr lang="sv-SE" sz="11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Grieve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FHIR and confusion about the 80/20 rule, 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http://www.healthintersections.com.au/?p=1924</a:t>
            </a:r>
            <a:r>
              <a:rPr lang="sv-S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v-SE" sz="1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v-SE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98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333374" y="752477"/>
            <a:ext cx="8429625" cy="5791198"/>
          </a:xfrm>
        </p:spPr>
        <p:txBody>
          <a:bodyPr>
            <a:normAutofit fontScale="77500" lnSpcReduction="20000"/>
          </a:bodyPr>
          <a:lstStyle/>
          <a:p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lang="sv-SE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alignment</a:t>
            </a: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(just </a:t>
            </a:r>
            <a:r>
              <a:rPr lang="sv-SE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To FHIR,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openEHR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be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seen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just as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any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EHR-system </a:t>
            </a:r>
            <a:b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(and </a:t>
            </a:r>
            <a:r>
              <a:rPr lang="sv-SE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mappings</a:t>
            </a:r>
            <a:r>
              <a:rPr lang="sv-SE" sz="1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sv-SE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 be </a:t>
            </a:r>
            <a:r>
              <a:rPr lang="sv-SE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done</a:t>
            </a:r>
            <a:r>
              <a:rPr lang="sv-SE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some </a:t>
            </a:r>
            <a:r>
              <a:rPr lang="sv-SE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things</a:t>
            </a:r>
            <a:r>
              <a:rPr lang="sv-SE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openEHR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FHIR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be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seen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just as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exchange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format </a:t>
            </a:r>
            <a:b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v-SE" sz="17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sv-SE" sz="1700" dirty="0" err="1">
                <a:latin typeface="Calibri" panose="020F0502020204030204" pitchFamily="34" charset="0"/>
                <a:cs typeface="Calibri" panose="020F0502020204030204" pitchFamily="34" charset="0"/>
              </a:rPr>
              <a:t>mappings</a:t>
            </a:r>
            <a:r>
              <a:rPr lang="sv-SE" sz="1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sv-SE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 be </a:t>
            </a:r>
            <a:r>
              <a:rPr lang="sv-SE" sz="1700" dirty="0" err="1">
                <a:latin typeface="Calibri" panose="020F0502020204030204" pitchFamily="34" charset="0"/>
                <a:cs typeface="Calibri" panose="020F0502020204030204" pitchFamily="34" charset="0"/>
              </a:rPr>
              <a:t>done</a:t>
            </a:r>
            <a:r>
              <a:rPr lang="sv-SE" sz="17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sv-SE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some </a:t>
            </a:r>
            <a:r>
              <a:rPr lang="sv-SE" sz="1700" dirty="0" err="1">
                <a:latin typeface="Calibri" panose="020F0502020204030204" pitchFamily="34" charset="0"/>
                <a:cs typeface="Calibri" panose="020F0502020204030204" pitchFamily="34" charset="0"/>
              </a:rPr>
              <a:t>things</a:t>
            </a:r>
            <a:r>
              <a:rPr lang="sv-SE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sv-SE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lvl="1"/>
            <a:endParaRPr lang="sv-SE" sz="1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Partial </a:t>
            </a:r>
            <a:r>
              <a:rPr lang="sv-SE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alignment</a:t>
            </a: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sv-SE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giving</a:t>
            </a: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better</a:t>
            </a: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possiblilities</a:t>
            </a: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Align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content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some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important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archetypes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keep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updated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regarding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new versions</a:t>
            </a:r>
          </a:p>
          <a:p>
            <a:pPr lvl="1"/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Create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shared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internationally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maintained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FHIR extensions/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profiles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carry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extra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datapoints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from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openEHR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systems</a:t>
            </a:r>
          </a:p>
          <a:p>
            <a:pPr lvl="1"/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lvl="1"/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Encapsulate</a:t>
            </a: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sv-SE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sv-S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Discussions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FHIR and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openEHR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developers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regarding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finding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way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carry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openEHR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-modelled data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FHIR formalisms (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enabling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automated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translation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rather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than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manual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mapping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SMART on FHIR on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openEHR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shown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e.g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. by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FreshEHR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, UK –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mappings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Facade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FHIR-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repositories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(and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legacy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systems) as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openEHR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datasources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openEHR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query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retrieval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/display (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related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DIPS’s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experiments,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Norway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lvl="1"/>
            <a:endParaRPr lang="sv-S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Join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discussion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https://chat.fhir.org/#narrow/stream/openehr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333375" y="162465"/>
            <a:ext cx="8505825" cy="561436"/>
          </a:xfrm>
        </p:spPr>
        <p:txBody>
          <a:bodyPr/>
          <a:lstStyle/>
          <a:p>
            <a:r>
              <a:rPr lang="sv-SE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Options </a:t>
            </a:r>
            <a:r>
              <a:rPr lang="sv-SE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sv-SE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lang="sv-SE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FHIR </a:t>
            </a:r>
            <a:r>
              <a:rPr lang="sv-SE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sv-SE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openEHR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36381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g Ost">
      <a:majorFont>
        <a:latin typeface="Georgi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7164</TotalTime>
  <Words>298</Words>
  <Application>Microsoft Office PowerPoint</Application>
  <PresentationFormat>Bildspel på skärmen (4:3)</PresentationFormat>
  <Paragraphs>56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blank</vt:lpstr>
      <vt:lpstr>Interoperability vs Intraoperability </vt:lpstr>
      <vt:lpstr>PowerPoint-presentation</vt:lpstr>
      <vt:lpstr>Options when using FHIR and openEHR</vt:lpstr>
    </vt:vector>
  </TitlesOfParts>
  <Company>Region Östergötland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Sundvall Erik</dc:creator>
  <cp:lastModifiedBy>Sundvall Erik</cp:lastModifiedBy>
  <cp:revision>36</cp:revision>
  <dcterms:created xsi:type="dcterms:W3CDTF">2016-03-17T09:44:22Z</dcterms:created>
  <dcterms:modified xsi:type="dcterms:W3CDTF">2016-03-30T00:03:15Z</dcterms:modified>
</cp:coreProperties>
</file>