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Lst>
  <p:notesMasterIdLst>
    <p:notesMasterId r:id="rId13"/>
  </p:notesMasterIdLst>
  <p:sldIdLst>
    <p:sldId id="263" r:id="rId6"/>
    <p:sldId id="1362" r:id="rId7"/>
    <p:sldId id="1363" r:id="rId8"/>
    <p:sldId id="321" r:id="rId9"/>
    <p:sldId id="318" r:id="rId10"/>
    <p:sldId id="298" r:id="rId11"/>
    <p:sldId id="13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2" userDrawn="1">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7906"/>
    <a:srgbClr val="FF93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91156" autoAdjust="0"/>
  </p:normalViewPr>
  <p:slideViewPr>
    <p:cSldViewPr snapToGrid="0">
      <p:cViewPr varScale="1">
        <p:scale>
          <a:sx n="95" d="100"/>
          <a:sy n="95" d="100"/>
        </p:scale>
        <p:origin x="1008" y="184"/>
      </p:cViewPr>
      <p:guideLst>
        <p:guide orient="horz" pos="3912"/>
        <p:guide pos="4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5/28/19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dirty="0"/>
          </a:p>
        </p:txBody>
      </p:sp>
    </p:spTree>
    <p:extLst>
      <p:ext uri="{BB962C8B-B14F-4D97-AF65-F5344CB8AC3E}">
        <p14:creationId xmlns:p14="http://schemas.microsoft.com/office/powerpoint/2010/main" val="136463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rest of the presentation is a walkthrough of the IG Clinical Genomics Elements</a:t>
            </a:r>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21260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0" i="0">
                <a:solidFill>
                  <a:schemeClr val="tx2"/>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Title here</a:t>
            </a:r>
          </a:p>
        </p:txBody>
      </p:sp>
      <p:cxnSp>
        <p:nvCxnSpPr>
          <p:cNvPr id="15" name="Straight Connector 14"/>
          <p:cNvCxnSpPr/>
          <p:nvPr/>
        </p:nvCxnSpPr>
        <p:spPr bwMode="auto">
          <a:xfrm>
            <a:off x="1098208" y="2448468"/>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16" name="Straight Connector 15"/>
          <p:cNvCxnSpPr/>
          <p:nvPr/>
        </p:nvCxnSpPr>
        <p:spPr bwMode="auto">
          <a:xfrm>
            <a:off x="1098208" y="6335921"/>
            <a:ext cx="10593057" cy="0"/>
          </a:xfrm>
          <a:prstGeom prst="line">
            <a:avLst/>
          </a:prstGeom>
          <a:solidFill>
            <a:srgbClr val="FFCC99"/>
          </a:solidFill>
          <a:ln w="12700" cap="flat" cmpd="sng" algn="ctr">
            <a:solidFill>
              <a:srgbClr val="C1CD23"/>
            </a:solidFill>
            <a:prstDash val="solid"/>
            <a:round/>
            <a:headEnd type="none" w="med" len="med"/>
            <a:tailEnd type="none" w="med" len="med"/>
          </a:ln>
          <a:effectLst/>
        </p:spPr>
      </p:cxn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p:nvCxnSpPr>
        <p:spPr bwMode="auto">
          <a:xfrm>
            <a:off x="1098208" y="6335921"/>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b="0" i="0">
                <a:solidFill>
                  <a:schemeClr val="tx2"/>
                </a:solidFill>
                <a:latin typeface="Helvetica Neue Light" panose="02000403000000020004" pitchFamily="2" charset="0"/>
                <a:ea typeface="Helvetica Neue Light" panose="02000403000000020004" pitchFamily="2" charset="0"/>
              </a:defRPr>
            </a:lvl1pPr>
          </a:lstStyle>
          <a:p>
            <a:r>
              <a:rPr lang="en-US" dirty="0"/>
              <a:t>Author</a:t>
            </a:r>
          </a:p>
        </p:txBody>
      </p:sp>
      <p:sp>
        <p:nvSpPr>
          <p:cNvPr id="24" name="Footer Placeholder 4">
            <a:extLst>
              <a:ext uri="{FF2B5EF4-FFF2-40B4-BE49-F238E27FC236}">
                <a16:creationId xmlns:a16="http://schemas.microsoft.com/office/drawing/2014/main" id="{A6F8C1D3-B223-45F7-8AB1-F8F23D05F8D9}"/>
              </a:ext>
            </a:extLst>
          </p:cNvPr>
          <p:cNvSpPr txBox="1">
            <a:spLocks/>
          </p:cNvSpPr>
          <p:nvPr userDrawn="1"/>
        </p:nvSpPr>
        <p:spPr>
          <a:xfrm>
            <a:off x="1116457" y="6413865"/>
            <a:ext cx="4382305" cy="149220"/>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0">
                <a:solidFill>
                  <a:schemeClr val="tx1">
                    <a:lumMod val="50000"/>
                    <a:lumOff val="50000"/>
                  </a:schemeClr>
                </a:solidFill>
                <a:latin typeface="Arial" pitchFamily="34" charset="0"/>
                <a:cs typeface="Arial" pitchFamily="34" charset="0"/>
              </a:rPr>
              <a:t>© 2018</a:t>
            </a:r>
            <a:r>
              <a:rPr lang="en-US" altLang="en-US" sz="800" b="0" baseline="0">
                <a:solidFill>
                  <a:schemeClr val="tx1">
                    <a:lumMod val="50000"/>
                    <a:lumOff val="50000"/>
                  </a:schemeClr>
                </a:solidFill>
                <a:latin typeface="Arial" pitchFamily="34" charset="0"/>
                <a:cs typeface="Arial" pitchFamily="34" charset="0"/>
              </a:rPr>
              <a:t> </a:t>
            </a:r>
            <a:r>
              <a:rPr lang="en-US" altLang="en-US" sz="800" b="0">
                <a:solidFill>
                  <a:schemeClr val="tx1">
                    <a:lumMod val="50000"/>
                    <a:lumOff val="50000"/>
                  </a:schemeClr>
                </a:solidFill>
                <a:latin typeface="Arial" pitchFamily="34" charset="0"/>
                <a:cs typeface="Arial" pitchFamily="34" charset="0"/>
              </a:rPr>
              <a:t>The MITRE Corporation. All rights reserved.</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E1AE-2D0B-4241-8DAC-76DB425687E6}"/>
              </a:ext>
            </a:extLst>
          </p:cNvPr>
          <p:cNvSpPr>
            <a:spLocks noGrp="1"/>
          </p:cNvSpPr>
          <p:nvPr>
            <p:ph type="title"/>
          </p:nvPr>
        </p:nvSpPr>
        <p:spPr>
          <a:xfrm>
            <a:off x="616448" y="365760"/>
            <a:ext cx="11236721" cy="75025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A7DC7E0-961C-4A00-8B0B-83ECF8E3C463}"/>
              </a:ext>
            </a:extLst>
          </p:cNvPr>
          <p:cNvSpPr>
            <a:spLocks noGrp="1"/>
          </p:cNvSpPr>
          <p:nvPr>
            <p:ph idx="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0" i="0" kern="1200" dirty="0" smtClean="0">
                <a:solidFill>
                  <a:schemeClr val="tx1"/>
                </a:solidFill>
                <a:latin typeface="Helvetica Neue Light" panose="02000403000000020004" pitchFamily="2" charset="0"/>
                <a:ea typeface="Helvetica Neue Light" panose="02000403000000020004" pitchFamily="2" charset="0"/>
                <a:cs typeface="Arial" panose="020B060402020202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000" b="0" i="0" kern="1200">
                <a:solidFill>
                  <a:schemeClr val="tx1"/>
                </a:solidFill>
                <a:latin typeface="Helvetica Neue Light" panose="02000403000000020004" pitchFamily="2" charset="0"/>
                <a:ea typeface="Helvetica Neue Light" panose="02000403000000020004" pitchFamily="2" charset="0"/>
                <a:cs typeface="Arial"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000" b="0" i="0" kern="1200" smtClean="0">
                <a:solidFill>
                  <a:schemeClr val="tx1"/>
                </a:solidFill>
                <a:latin typeface="Helvetica Neue Thin" panose="020B0403020202020204" pitchFamily="34" charset="0"/>
                <a:ea typeface="Helvetica Neue Thin" panose="020B0403020202020204" pitchFamily="34" charset="0"/>
                <a:cs typeface="Arial" pitchFamily="34" charset="0"/>
              </a:defRPr>
            </a:lvl3pPr>
            <a:lvl4pPr algn="l" defTabSz="1216185" rtl="0" eaLnBrk="1" latinLnBrk="0" hangingPunct="1">
              <a:spcBef>
                <a:spcPts val="0"/>
              </a:spcBef>
              <a:spcAft>
                <a:spcPts val="798"/>
              </a:spcAft>
              <a:buClr>
                <a:schemeClr val="tx2"/>
              </a:buClr>
              <a:defRPr lang="en-US" sz="2660" b="1" kern="1200" smtClean="0">
                <a:solidFill>
                  <a:schemeClr val="tx1"/>
                </a:solidFill>
                <a:latin typeface="Arial" pitchFamily="34" charset="0"/>
                <a:ea typeface="Verdana" pitchFamily="34" charset="0"/>
                <a:cs typeface="Arial"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dirty="0"/>
              <a:t>Second level</a:t>
            </a:r>
          </a:p>
          <a:p>
            <a:pPr marL="308269" lvl="2" indent="-308269" defTabSz="1216185">
              <a:spcBef>
                <a:spcPts val="0"/>
              </a:spcBef>
              <a:spcAft>
                <a:spcPts val="798"/>
              </a:spcAft>
              <a:buClr>
                <a:schemeClr val="tx2"/>
              </a:buClr>
              <a:buSzPct val="120000"/>
              <a:buFont typeface="Wingdings" pitchFamily="2" charset="2"/>
              <a:buChar char="§"/>
            </a:pPr>
            <a:r>
              <a:rPr lang="en-US" dirty="0"/>
              <a:t>Third level</a:t>
            </a:r>
          </a:p>
        </p:txBody>
      </p:sp>
      <p:sp>
        <p:nvSpPr>
          <p:cNvPr id="5" name="Footer Placeholder 4">
            <a:extLst>
              <a:ext uri="{FF2B5EF4-FFF2-40B4-BE49-F238E27FC236}">
                <a16:creationId xmlns:a16="http://schemas.microsoft.com/office/drawing/2014/main" id="{23EC0F36-D4CB-468E-9966-B9986B20A44E}"/>
              </a:ext>
            </a:extLst>
          </p:cNvPr>
          <p:cNvSpPr>
            <a:spLocks noGrp="1"/>
          </p:cNvSpPr>
          <p:nvPr>
            <p:ph type="ftr" sz="quarter" idx="11"/>
          </p:nvPr>
        </p:nvSpPr>
        <p:spPr>
          <a:xfrm>
            <a:off x="616448" y="6466541"/>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cxnSp>
        <p:nvCxnSpPr>
          <p:cNvPr id="6" name="Straight Connector 5" descr="Artifact">
            <a:extLst>
              <a:ext uri="{FF2B5EF4-FFF2-40B4-BE49-F238E27FC236}">
                <a16:creationId xmlns:a16="http://schemas.microsoft.com/office/drawing/2014/main" id="{14405926-533F-2546-9AD0-3881AA2CD986}"/>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81189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0" i="0">
                <a:solidFill>
                  <a:schemeClr val="tx2"/>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dirty="0"/>
              <a:t>Second level</a:t>
            </a:r>
          </a:p>
          <a:p>
            <a:pPr marL="308269" lvl="2" indent="-308269" defTabSz="1216185">
              <a:spcBef>
                <a:spcPts val="0"/>
              </a:spcBef>
              <a:spcAft>
                <a:spcPts val="798"/>
              </a:spcAft>
              <a:buClr>
                <a:schemeClr val="tx2"/>
              </a:buClr>
              <a:buSzPct val="120000"/>
              <a:buFont typeface="Wingdings" pitchFamily="2" charset="2"/>
              <a:buChar char="§"/>
            </a:pPr>
            <a:r>
              <a:rPr lang="en-US" dirty="0"/>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825625"/>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8" name="Footer Placeholder 4">
            <a:extLst>
              <a:ext uri="{FF2B5EF4-FFF2-40B4-BE49-F238E27FC236}">
                <a16:creationId xmlns:a16="http://schemas.microsoft.com/office/drawing/2014/main" id="{D9402E9C-BD42-4CBC-B8DB-6DD8E327B3E0}"/>
              </a:ext>
            </a:extLst>
          </p:cNvPr>
          <p:cNvSpPr>
            <a:spLocks noGrp="1"/>
          </p:cNvSpPr>
          <p:nvPr>
            <p:ph type="ftr" sz="quarter" idx="11"/>
          </p:nvPr>
        </p:nvSpPr>
        <p:spPr>
          <a:xfrm>
            <a:off x="616448" y="6466541"/>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cxnSp>
        <p:nvCxnSpPr>
          <p:cNvPr id="7" name="Straight Connector 6" descr="Artifact">
            <a:extLst>
              <a:ext uri="{FF2B5EF4-FFF2-40B4-BE49-F238E27FC236}">
                <a16:creationId xmlns:a16="http://schemas.microsoft.com/office/drawing/2014/main" id="{F7909722-AB50-8A45-B8AA-FAABE499E264}"/>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3AEDCC4-6D38-465B-B49A-7AF26D66809D}"/>
              </a:ext>
            </a:extLst>
          </p:cNvPr>
          <p:cNvSpPr>
            <a:spLocks noGrp="1"/>
          </p:cNvSpPr>
          <p:nvPr>
            <p:ph type="ftr" sz="quarter" idx="11"/>
          </p:nvPr>
        </p:nvSpPr>
        <p:spPr>
          <a:xfrm>
            <a:off x="616448" y="6466541"/>
            <a:ext cx="7536952" cy="239059"/>
          </a:xfrm>
        </p:spPr>
        <p:txBody>
          <a:bodyPr/>
          <a:lstStyle>
            <a:lvl1pPr algn="l">
              <a:defRPr/>
            </a:lvl1p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4" name="Title Placeholder 1">
            <a:extLst>
              <a:ext uri="{FF2B5EF4-FFF2-40B4-BE49-F238E27FC236}">
                <a16:creationId xmlns:a16="http://schemas.microsoft.com/office/drawing/2014/main" id="{1F621DA0-76C0-D944-BE35-C04A12079AB0}"/>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cxnSp>
        <p:nvCxnSpPr>
          <p:cNvPr id="6" name="Straight Connector 5" descr="Artifact">
            <a:extLst>
              <a:ext uri="{FF2B5EF4-FFF2-40B4-BE49-F238E27FC236}">
                <a16:creationId xmlns:a16="http://schemas.microsoft.com/office/drawing/2014/main" id="{F6129F19-00BF-DE43-8E95-0BCEE17FFAA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7C57018-2D76-8D4C-8F06-89F3BA939AFC}"/>
              </a:ext>
            </a:extLst>
          </p:cNvPr>
          <p:cNvSpPr>
            <a:spLocks noGrp="1"/>
          </p:cNvSpPr>
          <p:nvPr>
            <p:ph type="ftr" sz="quarter" idx="10"/>
          </p:nvPr>
        </p:nvSpPr>
        <p:spPr/>
        <p:txBody>
          <a:bodyPr/>
          <a:lstStyle/>
          <a:p>
            <a:pPr algn="l"/>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9327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nvGrpSpPr>
          <p:cNvPr id="4" name="Group 3"/>
          <p:cNvGrpSpPr/>
          <p:nvPr/>
        </p:nvGrpSpPr>
        <p:grpSpPr>
          <a:xfrm>
            <a:off x="4180109" y="4759342"/>
            <a:ext cx="3732451" cy="687607"/>
            <a:chOff x="2659017" y="4816914"/>
            <a:chExt cx="3732451" cy="687607"/>
          </a:xfrm>
        </p:grpSpPr>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7" name="Picture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8" name="Picture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9" name="Picture 8">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10" name="TextBox 9"/>
          <p:cNvSpPr txBox="1"/>
          <p:nvPr/>
        </p:nvSpPr>
        <p:spPr>
          <a:xfrm>
            <a:off x="3153845" y="2396381"/>
            <a:ext cx="5784978" cy="2277547"/>
          </a:xfrm>
          <a:prstGeom prst="rect">
            <a:avLst/>
          </a:prstGeom>
          <a:noFill/>
        </p:spPr>
        <p:txBody>
          <a:bodyPr wrap="square" rtlCol="0">
            <a:spAutoFit/>
          </a:bodyPr>
          <a:lstStyle/>
          <a:p>
            <a:pPr algn="ctr">
              <a:spcAft>
                <a:spcPts val="600"/>
              </a:spcAft>
            </a:pPr>
            <a:r>
              <a:rPr lang="en-US" sz="160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a:solidFill>
                  <a:schemeClr val="tx1">
                    <a:lumMod val="50000"/>
                    <a:lumOff val="50000"/>
                  </a:schemeClr>
                </a:solidFill>
              </a:rPr>
              <a:t>Learn and share more about MITRE, FFRDCs,</a:t>
            </a:r>
            <a:br>
              <a:rPr lang="en-US">
                <a:solidFill>
                  <a:schemeClr val="tx1">
                    <a:lumMod val="50000"/>
                    <a:lumOff val="50000"/>
                  </a:schemeClr>
                </a:solidFill>
              </a:rPr>
            </a:br>
            <a:r>
              <a:rPr lang="en-US">
                <a:solidFill>
                  <a:schemeClr val="tx1">
                    <a:lumMod val="50000"/>
                    <a:lumOff val="50000"/>
                  </a:schemeClr>
                </a:solidFill>
              </a:rPr>
              <a:t>and our unique value at </a:t>
            </a:r>
            <a:r>
              <a:rPr lang="en-US" u="sng">
                <a:solidFill>
                  <a:schemeClr val="tx1">
                    <a:lumMod val="50000"/>
                    <a:lumOff val="50000"/>
                  </a:schemeClr>
                </a:solidFill>
                <a:hlinkClick r:id="rId12"/>
              </a:rPr>
              <a:t>www.mitre.org</a:t>
            </a:r>
            <a:r>
              <a:rPr lang="en-US">
                <a:solidFill>
                  <a:schemeClr val="tx1">
                    <a:lumMod val="50000"/>
                    <a:lumOff val="50000"/>
                  </a:schemeClr>
                </a:solidFill>
              </a:rPr>
              <a:t> </a:t>
            </a:r>
          </a:p>
          <a:p>
            <a:pPr algn="ctr">
              <a:spcAft>
                <a:spcPts val="600"/>
              </a:spcAft>
            </a:pPr>
            <a:r>
              <a:rPr lang="en-US" sz="1600">
                <a:solidFill>
                  <a:schemeClr val="tx1">
                    <a:lumMod val="50000"/>
                    <a:lumOff val="50000"/>
                  </a:schemeClr>
                </a:solidFill>
              </a:rPr>
              <a:t> </a:t>
            </a:r>
            <a:endParaRPr lang="en-US" sz="1400">
              <a:solidFill>
                <a:schemeClr val="tx1">
                  <a:lumMod val="50000"/>
                  <a:lumOff val="50000"/>
                </a:schemeClr>
              </a:solidFill>
              <a:ea typeface="Verdana" pitchFamily="34" charset="0"/>
              <a:cs typeface="Verdana" pitchFamily="34" charset="0"/>
            </a:endParaRP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1600"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12173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a:t>Third level</a:t>
            </a:r>
            <a:endParaRPr lang="en-US" dirty="0"/>
          </a:p>
        </p:txBody>
      </p:sp>
      <p:sp>
        <p:nvSpPr>
          <p:cNvPr id="5" name="Footer Placeholder 4">
            <a:extLst>
              <a:ext uri="{FF2B5EF4-FFF2-40B4-BE49-F238E27FC236}">
                <a16:creationId xmlns:a16="http://schemas.microsoft.com/office/drawing/2014/main" id="{0BFB014C-8519-4FF8-8586-D4137994061A}"/>
              </a:ext>
            </a:extLst>
          </p:cNvPr>
          <p:cNvSpPr>
            <a:spLocks noGrp="1"/>
          </p:cNvSpPr>
          <p:nvPr>
            <p:ph type="ftr" sz="quarter" idx="3"/>
          </p:nvPr>
        </p:nvSpPr>
        <p:spPr>
          <a:xfrm>
            <a:off x="616448" y="6561013"/>
            <a:ext cx="7536952" cy="196850"/>
          </a:xfrm>
          <a:prstGeom prst="rect">
            <a:avLst/>
          </a:prstGeom>
        </p:spPr>
        <p:txBody>
          <a:bodyPr vert="horz" lIns="0" tIns="0" rIns="0" bIns="0" rtlCol="0" anchor="ctr"/>
          <a:lstStyle>
            <a:lvl1pPr algn="ctr">
              <a:defRPr sz="800">
                <a:solidFill>
                  <a:schemeClr val="tx1">
                    <a:tint val="75000"/>
                  </a:schemeClr>
                </a:solidFill>
              </a:defRPr>
            </a:lvl1pPr>
          </a:lstStyle>
          <a:p>
            <a:pPr algn="l"/>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pic>
        <p:nvPicPr>
          <p:cNvPr id="15" name="Picture 14" descr="MITRE logo">
            <a:extLst>
              <a:ext uri="{FF2B5EF4-FFF2-40B4-BE49-F238E27FC236}">
                <a16:creationId xmlns:a16="http://schemas.microsoft.com/office/drawing/2014/main" id="{2291A6EF-E6BE-4410-A2B9-93E7642D37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7598" y="6438219"/>
            <a:ext cx="891795" cy="325093"/>
          </a:xfrm>
          <a:prstGeom prst="rect">
            <a:avLst/>
          </a:prstGeom>
        </p:spPr>
      </p:pic>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pic>
        <p:nvPicPr>
          <p:cNvPr id="17" name="Picture 16" descr="MITRE logo">
            <a:extLst>
              <a:ext uri="{FF2B5EF4-FFF2-40B4-BE49-F238E27FC236}">
                <a16:creationId xmlns:a16="http://schemas.microsoft.com/office/drawing/2014/main" id="{108372EC-1E95-4572-B51F-2A793049194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87598" y="6438219"/>
            <a:ext cx="891795" cy="325093"/>
          </a:xfrm>
          <a:prstGeom prst="rect">
            <a:avLst/>
          </a:prstGeom>
        </p:spPr>
      </p:pic>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58" r:id="rId2"/>
    <p:sldLayoutId id="2147483665" r:id="rId3"/>
    <p:sldLayoutId id="2147483660" r:id="rId4"/>
    <p:sldLayoutId id="2147483661" r:id="rId5"/>
    <p:sldLayoutId id="2147483667" r:id="rId6"/>
    <p:sldLayoutId id="2147483664" r:id="rId7"/>
  </p:sldLayoutIdLst>
  <p:hf hdr="0" dt="0"/>
  <p:txStyles>
    <p:titleStyle>
      <a:lvl1pPr algn="l" defTabSz="914400" rtl="0" eaLnBrk="1" latinLnBrk="0" hangingPunct="1">
        <a:lnSpc>
          <a:spcPct val="90000"/>
        </a:lnSpc>
        <a:spcBef>
          <a:spcPct val="0"/>
        </a:spcBef>
        <a:buNone/>
        <a:defRPr lang="en-US" sz="3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0" i="0" kern="120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b="0" i="0" kern="1200" smtClean="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b="0" i="0" kern="1200" smtClean="0">
          <a:solidFill>
            <a:schemeClr val="tx1">
              <a:lumMod val="65000"/>
              <a:lumOff val="35000"/>
            </a:schemeClr>
          </a:solidFill>
          <a:latin typeface="Helvetica Neue Thin" panose="020B0403020202020204" pitchFamily="34" charset="0"/>
          <a:ea typeface="Helvetica Neue Thin" panose="020B0403020202020204" pitchFamily="34" charset="0"/>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https://info.hl7.org/hubfs/HIMSS19%20Presentations/FHIR%20Genomics%20%20What%20You%20Need%20to%20Know%20%20for%20Project%20Implementations.pdf"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tandardhealthrecord.org/guides/mco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tandardhealthrecord.org/guides/mcode/StructureDefinition-onco-core-GeneticMutationTestResult.html" TargetMode="External"/><Relationship Id="rId2" Type="http://schemas.openxmlformats.org/officeDocument/2006/relationships/hyperlink" Target="http://standardhealthrecord.org/guides/mcode/StructureDefinition-onco-core-GenomicsReport.html" TargetMode="External"/><Relationship Id="rId1" Type="http://schemas.openxmlformats.org/officeDocument/2006/relationships/slideLayout" Target="../slideLayouts/slideLayout2.xml"/><Relationship Id="rId6" Type="http://schemas.openxmlformats.org/officeDocument/2006/relationships/hyperlink" Target="http://standardhealthrecord.org/guides/mcode/profiles.html" TargetMode="External"/><Relationship Id="rId5" Type="http://schemas.openxmlformats.org/officeDocument/2006/relationships/image" Target="../media/image13.png"/><Relationship Id="rId4" Type="http://schemas.openxmlformats.org/officeDocument/2006/relationships/hyperlink" Target="http://standardhealthrecord.org/guides/mcode/StructureDefinition-onco-core-GeneticVariantFoun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1420-77E0-4F4C-B5B0-9987E5CE1801}"/>
              </a:ext>
            </a:extLst>
          </p:cNvPr>
          <p:cNvSpPr>
            <a:spLocks noGrp="1"/>
          </p:cNvSpPr>
          <p:nvPr>
            <p:ph type="ctrTitle" sz="quarter"/>
          </p:nvPr>
        </p:nvSpPr>
        <p:spPr/>
        <p:txBody>
          <a:bodyPr/>
          <a:lstStyle/>
          <a:p>
            <a:r>
              <a:rPr lang="en-US" dirty="0"/>
              <a:t>mCODE</a:t>
            </a:r>
          </a:p>
        </p:txBody>
      </p:sp>
      <p:sp>
        <p:nvSpPr>
          <p:cNvPr id="3" name="Subtitle 2">
            <a:extLst>
              <a:ext uri="{FF2B5EF4-FFF2-40B4-BE49-F238E27FC236}">
                <a16:creationId xmlns:a16="http://schemas.microsoft.com/office/drawing/2014/main" id="{2CF320CC-17F3-2E49-8642-637F421BF830}"/>
              </a:ext>
            </a:extLst>
          </p:cNvPr>
          <p:cNvSpPr>
            <a:spLocks noGrp="1"/>
          </p:cNvSpPr>
          <p:nvPr>
            <p:ph type="subTitle" idx="1"/>
          </p:nvPr>
        </p:nvSpPr>
        <p:spPr>
          <a:xfrm>
            <a:off x="1044164" y="2568943"/>
            <a:ext cx="6752950" cy="1236938"/>
          </a:xfrm>
        </p:spPr>
        <p:txBody>
          <a:bodyPr/>
          <a:lstStyle/>
          <a:p>
            <a:r>
              <a:rPr lang="en-US" dirty="0"/>
              <a:t>Model Walkthrough for Clinical Genomics Working Group</a:t>
            </a:r>
          </a:p>
          <a:p>
            <a:r>
              <a:rPr lang="en-US" dirty="0"/>
              <a:t>May 8, 2019</a:t>
            </a:r>
          </a:p>
        </p:txBody>
      </p:sp>
      <p:sp>
        <p:nvSpPr>
          <p:cNvPr id="4" name="Slide Number Placeholder 3">
            <a:extLst>
              <a:ext uri="{FF2B5EF4-FFF2-40B4-BE49-F238E27FC236}">
                <a16:creationId xmlns:a16="http://schemas.microsoft.com/office/drawing/2014/main" id="{82E55058-0734-1B44-8BF2-46F932C1906D}"/>
              </a:ext>
            </a:extLst>
          </p:cNvPr>
          <p:cNvSpPr>
            <a:spLocks noGrp="1"/>
          </p:cNvSpPr>
          <p:nvPr>
            <p:ph type="sldNum" sz="quarter" idx="12"/>
          </p:nvPr>
        </p:nvSpPr>
        <p:spPr/>
        <p:txBody>
          <a:bodyPr/>
          <a:lstStyle/>
          <a:p>
            <a:r>
              <a:rPr lang="en-US" dirty="0">
                <a:latin typeface="Arial" pitchFamily="34" charset="0"/>
              </a:rPr>
              <a:t>| </a:t>
            </a:r>
            <a:fld id="{295008BC-DA31-4D19-837B-EFA4386B05F5}" type="slidenum">
              <a:rPr lang="en-US" smtClean="0">
                <a:latin typeface="Arial" pitchFamily="34" charset="0"/>
              </a:rPr>
              <a:pPr/>
              <a:t>1</a:t>
            </a:fld>
            <a:r>
              <a:rPr lang="en-US" dirty="0">
                <a:latin typeface="Arial" pitchFamily="34" charset="0"/>
              </a:rPr>
              <a:t> |</a:t>
            </a:r>
            <a:r>
              <a:rPr lang="en-US" dirty="0">
                <a:latin typeface="Arial" pitchFamily="34" charset="0"/>
                <a:ea typeface="Verdana" pitchFamily="34" charset="0"/>
                <a:cs typeface="Verdana" pitchFamily="34" charset="0"/>
              </a:rPr>
              <a:t> </a:t>
            </a:r>
          </a:p>
        </p:txBody>
      </p:sp>
    </p:spTree>
    <p:extLst>
      <p:ext uri="{BB962C8B-B14F-4D97-AF65-F5344CB8AC3E}">
        <p14:creationId xmlns:p14="http://schemas.microsoft.com/office/powerpoint/2010/main" val="48611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8E00C9D9-6BFB-264E-A3FA-908EE69ED097}"/>
              </a:ext>
            </a:extLst>
          </p:cNvPr>
          <p:cNvCxnSpPr>
            <a:cxnSpLocks/>
            <a:stCxn id="26" idx="1"/>
          </p:cNvCxnSpPr>
          <p:nvPr/>
        </p:nvCxnSpPr>
        <p:spPr>
          <a:xfrm flipH="1">
            <a:off x="10305297" y="3386074"/>
            <a:ext cx="377601" cy="14930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F984FB-D35C-FF45-8EDC-3DF276BC4FD0}"/>
              </a:ext>
            </a:extLst>
          </p:cNvPr>
          <p:cNvCxnSpPr>
            <a:cxnSpLocks/>
            <a:stCxn id="18" idx="3"/>
          </p:cNvCxnSpPr>
          <p:nvPr/>
        </p:nvCxnSpPr>
        <p:spPr>
          <a:xfrm>
            <a:off x="6172739" y="3386074"/>
            <a:ext cx="312535" cy="14110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E9A424-4E0F-C24E-B32C-99E792DF2D13}"/>
              </a:ext>
            </a:extLst>
          </p:cNvPr>
          <p:cNvSpPr>
            <a:spLocks noGrp="1"/>
          </p:cNvSpPr>
          <p:nvPr>
            <p:ph type="title"/>
          </p:nvPr>
        </p:nvSpPr>
        <p:spPr/>
        <p:txBody>
          <a:bodyPr/>
          <a:lstStyle/>
          <a:p>
            <a:r>
              <a:rPr lang="en-US" dirty="0"/>
              <a:t>Minimal Common Oncology Data Elements (MCODE)</a:t>
            </a:r>
          </a:p>
        </p:txBody>
      </p:sp>
      <p:sp>
        <p:nvSpPr>
          <p:cNvPr id="3" name="Content Placeholder 2">
            <a:extLst>
              <a:ext uri="{FF2B5EF4-FFF2-40B4-BE49-F238E27FC236}">
                <a16:creationId xmlns:a16="http://schemas.microsoft.com/office/drawing/2014/main" id="{53301E91-D44C-AA49-BE72-FCF9D94D34E4}"/>
              </a:ext>
            </a:extLst>
          </p:cNvPr>
          <p:cNvSpPr>
            <a:spLocks noGrp="1"/>
          </p:cNvSpPr>
          <p:nvPr>
            <p:ph sz="half" idx="1"/>
          </p:nvPr>
        </p:nvSpPr>
        <p:spPr>
          <a:xfrm>
            <a:off x="417535" y="1462385"/>
            <a:ext cx="4390236" cy="5120977"/>
          </a:xfrm>
        </p:spPr>
        <p:txBody>
          <a:bodyPr/>
          <a:lstStyle/>
          <a:p>
            <a:pPr>
              <a:spcAft>
                <a:spcPts val="600"/>
              </a:spcAft>
            </a:pPr>
            <a:r>
              <a:rPr lang="en-US" dirty="0"/>
              <a:t>A standard health record for Oncology.</a:t>
            </a:r>
            <a:endParaRPr lang="en-US" b="0" dirty="0"/>
          </a:p>
          <a:p>
            <a:pPr>
              <a:spcAft>
                <a:spcPts val="600"/>
              </a:spcAft>
            </a:pPr>
            <a:r>
              <a:rPr lang="en-US" b="0" dirty="0"/>
              <a:t>The minimal set of data elements applicable to all cancers, and collected for:</a:t>
            </a:r>
          </a:p>
          <a:p>
            <a:pPr lvl="1">
              <a:spcAft>
                <a:spcPts val="600"/>
              </a:spcAft>
            </a:pPr>
            <a:r>
              <a:rPr lang="en-US" b="0" dirty="0"/>
              <a:t>standardized information exchange among oncology information systems.</a:t>
            </a:r>
          </a:p>
          <a:p>
            <a:pPr lvl="1">
              <a:spcAft>
                <a:spcPts val="600"/>
              </a:spcAft>
            </a:pPr>
            <a:r>
              <a:rPr lang="en-US" b="0" dirty="0"/>
              <a:t>use by multiple stakeholders.</a:t>
            </a:r>
          </a:p>
          <a:p>
            <a:pPr>
              <a:spcAft>
                <a:spcPts val="600"/>
              </a:spcAft>
            </a:pPr>
            <a:r>
              <a:rPr lang="en-US" b="0" dirty="0"/>
              <a:t>Oncology data element domains: patient, disease, treatment, outcomes, genomics.</a:t>
            </a:r>
          </a:p>
        </p:txBody>
      </p:sp>
      <p:pic>
        <p:nvPicPr>
          <p:cNvPr id="5" name="Picture 4">
            <a:extLst>
              <a:ext uri="{FF2B5EF4-FFF2-40B4-BE49-F238E27FC236}">
                <a16:creationId xmlns:a16="http://schemas.microsoft.com/office/drawing/2014/main" id="{692949F0-B81A-5A40-B8D6-1BF03CB5C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269" y="274638"/>
            <a:ext cx="1143744" cy="1024604"/>
          </a:xfrm>
          <a:prstGeom prst="rect">
            <a:avLst/>
          </a:prstGeom>
        </p:spPr>
      </p:pic>
      <p:grpSp>
        <p:nvGrpSpPr>
          <p:cNvPr id="13" name="Group 12">
            <a:extLst>
              <a:ext uri="{FF2B5EF4-FFF2-40B4-BE49-F238E27FC236}">
                <a16:creationId xmlns:a16="http://schemas.microsoft.com/office/drawing/2014/main" id="{30178A8D-BE1D-1C43-8977-3A198449868F}"/>
              </a:ext>
            </a:extLst>
          </p:cNvPr>
          <p:cNvGrpSpPr/>
          <p:nvPr/>
        </p:nvGrpSpPr>
        <p:grpSpPr>
          <a:xfrm>
            <a:off x="6307474" y="2205271"/>
            <a:ext cx="4174434" cy="4002157"/>
            <a:chOff x="6427305" y="2133599"/>
            <a:chExt cx="4174434" cy="4002157"/>
          </a:xfrm>
        </p:grpSpPr>
        <p:sp>
          <p:nvSpPr>
            <p:cNvPr id="6" name="Donut 5">
              <a:extLst>
                <a:ext uri="{FF2B5EF4-FFF2-40B4-BE49-F238E27FC236}">
                  <a16:creationId xmlns:a16="http://schemas.microsoft.com/office/drawing/2014/main" id="{8C67B163-9247-7348-98B8-4219665FA33F}"/>
                </a:ext>
              </a:extLst>
            </p:cNvPr>
            <p:cNvSpPr/>
            <p:nvPr/>
          </p:nvSpPr>
          <p:spPr>
            <a:xfrm>
              <a:off x="6427305" y="2133599"/>
              <a:ext cx="4174434" cy="4002157"/>
            </a:xfrm>
            <a:prstGeom prst="donut">
              <a:avLst>
                <a:gd name="adj" fmla="val 10428"/>
              </a:avLst>
            </a:prstGeom>
            <a:solidFill>
              <a:schemeClr val="bg1">
                <a:lumMod val="8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ounded Rectangle 6">
              <a:extLst>
                <a:ext uri="{FF2B5EF4-FFF2-40B4-BE49-F238E27FC236}">
                  <a16:creationId xmlns:a16="http://schemas.microsoft.com/office/drawing/2014/main" id="{D916B1AE-E857-A444-9D43-223190F7C38F}"/>
                </a:ext>
              </a:extLst>
            </p:cNvPr>
            <p:cNvSpPr/>
            <p:nvPr/>
          </p:nvSpPr>
          <p:spPr>
            <a:xfrm>
              <a:off x="8009834" y="2978256"/>
              <a:ext cx="940904" cy="528048"/>
            </a:xfrm>
            <a:prstGeom prst="roundRect">
              <a:avLst/>
            </a:prstGeom>
            <a:solidFill>
              <a:srgbClr val="67D7C4"/>
            </a:solidFill>
            <a:ln w="9525" cap="flat" cmpd="sng" algn="ctr">
              <a:solidFill>
                <a:schemeClr val="tx2">
                  <a:lumMod val="40000"/>
                  <a:lumOff val="60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Patient</a:t>
              </a:r>
            </a:p>
          </p:txBody>
        </p:sp>
        <p:sp>
          <p:nvSpPr>
            <p:cNvPr id="8" name="Rounded Rectangle 7">
              <a:extLst>
                <a:ext uri="{FF2B5EF4-FFF2-40B4-BE49-F238E27FC236}">
                  <a16:creationId xmlns:a16="http://schemas.microsoft.com/office/drawing/2014/main" id="{6C800417-08C1-1340-96DB-1185B294F6F3}"/>
                </a:ext>
              </a:extLst>
            </p:cNvPr>
            <p:cNvSpPr/>
            <p:nvPr/>
          </p:nvSpPr>
          <p:spPr>
            <a:xfrm>
              <a:off x="7294215" y="3656898"/>
              <a:ext cx="1106557" cy="528048"/>
            </a:xfrm>
            <a:prstGeom prst="roundRect">
              <a:avLst/>
            </a:prstGeom>
            <a:solidFill>
              <a:srgbClr val="EEA674"/>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Disease</a:t>
              </a:r>
            </a:p>
          </p:txBody>
        </p:sp>
        <p:sp>
          <p:nvSpPr>
            <p:cNvPr id="9" name="Rounded Rectangle 8">
              <a:extLst>
                <a:ext uri="{FF2B5EF4-FFF2-40B4-BE49-F238E27FC236}">
                  <a16:creationId xmlns:a16="http://schemas.microsoft.com/office/drawing/2014/main" id="{CA4E25A1-9FC1-2F4C-8B8C-92A9DEBB3C70}"/>
                </a:ext>
              </a:extLst>
            </p:cNvPr>
            <p:cNvSpPr/>
            <p:nvPr/>
          </p:nvSpPr>
          <p:spPr>
            <a:xfrm>
              <a:off x="8559799" y="3656898"/>
              <a:ext cx="1258958" cy="528048"/>
            </a:xfrm>
            <a:prstGeom prst="roundRect">
              <a:avLst/>
            </a:prstGeom>
            <a:solidFill>
              <a:srgbClr val="EAD456"/>
            </a:solidFill>
            <a:ln w="9525" cap="flat" cmpd="sng" algn="ctr">
              <a:solidFill>
                <a:schemeClr val="accent3">
                  <a:lumMod val="75000"/>
                </a:scheme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Treatment</a:t>
              </a:r>
            </a:p>
          </p:txBody>
        </p:sp>
        <p:sp>
          <p:nvSpPr>
            <p:cNvPr id="10" name="Rounded Rectangle 9">
              <a:extLst>
                <a:ext uri="{FF2B5EF4-FFF2-40B4-BE49-F238E27FC236}">
                  <a16:creationId xmlns:a16="http://schemas.microsoft.com/office/drawing/2014/main" id="{88A62190-C246-7749-8A74-6D6B322B0341}"/>
                </a:ext>
              </a:extLst>
            </p:cNvPr>
            <p:cNvSpPr/>
            <p:nvPr/>
          </p:nvSpPr>
          <p:spPr>
            <a:xfrm>
              <a:off x="7189852" y="4342369"/>
              <a:ext cx="1258958" cy="528048"/>
            </a:xfrm>
            <a:prstGeom prst="roundRect">
              <a:avLst/>
            </a:prstGeom>
            <a:solidFill>
              <a:srgbClr val="BC73C6"/>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en-US" sz="1600" kern="0" dirty="0">
                  <a:solidFill>
                    <a:prstClr val="black"/>
                  </a:solidFill>
                  <a:latin typeface="Arial"/>
                </a:rPr>
                <a:t>Outcomes</a:t>
              </a:r>
            </a:p>
          </p:txBody>
        </p:sp>
        <p:sp>
          <p:nvSpPr>
            <p:cNvPr id="11" name="Rounded Rectangle 10">
              <a:extLst>
                <a:ext uri="{FF2B5EF4-FFF2-40B4-BE49-F238E27FC236}">
                  <a16:creationId xmlns:a16="http://schemas.microsoft.com/office/drawing/2014/main" id="{7BE83B04-E27A-6749-AC02-754FE0BB94BF}"/>
                </a:ext>
              </a:extLst>
            </p:cNvPr>
            <p:cNvSpPr/>
            <p:nvPr/>
          </p:nvSpPr>
          <p:spPr>
            <a:xfrm>
              <a:off x="8574707" y="4348995"/>
              <a:ext cx="1258958" cy="528048"/>
            </a:xfrm>
            <a:prstGeom prst="roundRect">
              <a:avLst/>
            </a:prstGeom>
            <a:solidFill>
              <a:srgbClr val="ACDB7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Genomics</a:t>
              </a:r>
            </a:p>
          </p:txBody>
        </p:sp>
        <p:sp>
          <p:nvSpPr>
            <p:cNvPr id="12" name="TextBox 11">
              <a:extLst>
                <a:ext uri="{FF2B5EF4-FFF2-40B4-BE49-F238E27FC236}">
                  <a16:creationId xmlns:a16="http://schemas.microsoft.com/office/drawing/2014/main" id="{7CF596D4-C48A-0B4C-87AD-A1BB60BECE3B}"/>
                </a:ext>
              </a:extLst>
            </p:cNvPr>
            <p:cNvSpPr txBox="1"/>
            <p:nvPr/>
          </p:nvSpPr>
          <p:spPr>
            <a:xfrm>
              <a:off x="7932358" y="2196138"/>
              <a:ext cx="1058303" cy="338554"/>
            </a:xfrm>
            <a:prstGeom prst="rect">
              <a:avLst/>
            </a:prstGeom>
            <a:noFill/>
          </p:spPr>
          <p:txBody>
            <a:bodyPr wrap="none" rtlCol="0">
              <a:spAutoFit/>
            </a:bodyPr>
            <a:lstStyle/>
            <a:p>
              <a:pPr>
                <a:spcAft>
                  <a:spcPts val="600"/>
                </a:spcAft>
              </a:pPr>
              <a:r>
                <a:rPr lang="en-US" sz="1600" b="1" dirty="0">
                  <a:ea typeface="Verdana" pitchFamily="34" charset="0"/>
                  <a:cs typeface="Verdana" pitchFamily="34" charset="0"/>
                </a:rPr>
                <a:t>CANCER</a:t>
              </a:r>
            </a:p>
          </p:txBody>
        </p:sp>
      </p:grpSp>
      <p:cxnSp>
        <p:nvCxnSpPr>
          <p:cNvPr id="25" name="Straight Connector 24">
            <a:extLst>
              <a:ext uri="{FF2B5EF4-FFF2-40B4-BE49-F238E27FC236}">
                <a16:creationId xmlns:a16="http://schemas.microsoft.com/office/drawing/2014/main" id="{05A19875-AD36-494A-926B-9976D52BC205}"/>
              </a:ext>
            </a:extLst>
          </p:cNvPr>
          <p:cNvCxnSpPr>
            <a:cxnSpLocks/>
          </p:cNvCxnSpPr>
          <p:nvPr/>
        </p:nvCxnSpPr>
        <p:spPr>
          <a:xfrm>
            <a:off x="6873082" y="2437087"/>
            <a:ext cx="197321" cy="1929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FCEFF9-0D4F-A746-8B3D-97D91507216F}"/>
              </a:ext>
            </a:extLst>
          </p:cNvPr>
          <p:cNvCxnSpPr>
            <a:cxnSpLocks/>
            <a:stCxn id="21" idx="2"/>
            <a:endCxn id="6" idx="0"/>
          </p:cNvCxnSpPr>
          <p:nvPr/>
        </p:nvCxnSpPr>
        <p:spPr>
          <a:xfrm>
            <a:off x="8394500" y="2012157"/>
            <a:ext cx="191" cy="19311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BC5434-A8A1-8345-977A-D91B672B428C}"/>
              </a:ext>
            </a:extLst>
          </p:cNvPr>
          <p:cNvCxnSpPr>
            <a:cxnSpLocks/>
          </p:cNvCxnSpPr>
          <p:nvPr/>
        </p:nvCxnSpPr>
        <p:spPr>
          <a:xfrm flipH="1">
            <a:off x="9908676" y="2412313"/>
            <a:ext cx="395943" cy="42986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051A35-040D-704E-922C-67290211868B}"/>
              </a:ext>
            </a:extLst>
          </p:cNvPr>
          <p:cNvCxnSpPr>
            <a:cxnSpLocks/>
          </p:cNvCxnSpPr>
          <p:nvPr/>
        </p:nvCxnSpPr>
        <p:spPr>
          <a:xfrm>
            <a:off x="10045101" y="5481516"/>
            <a:ext cx="227656" cy="1838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DBB9D5-A961-814C-B9AF-418EE2F06600}"/>
              </a:ext>
            </a:extLst>
          </p:cNvPr>
          <p:cNvCxnSpPr>
            <a:cxnSpLocks/>
          </p:cNvCxnSpPr>
          <p:nvPr/>
        </p:nvCxnSpPr>
        <p:spPr>
          <a:xfrm flipV="1">
            <a:off x="6497974" y="5481516"/>
            <a:ext cx="274060" cy="1838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FA60EE5-43C2-1841-A212-1F55003E9F03}"/>
              </a:ext>
            </a:extLst>
          </p:cNvPr>
          <p:cNvSpPr/>
          <p:nvPr/>
        </p:nvSpPr>
        <p:spPr>
          <a:xfrm>
            <a:off x="5785118" y="183174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Providers</a:t>
            </a:r>
          </a:p>
        </p:txBody>
      </p:sp>
      <p:sp>
        <p:nvSpPr>
          <p:cNvPr id="17" name="Rectangle 16">
            <a:extLst>
              <a:ext uri="{FF2B5EF4-FFF2-40B4-BE49-F238E27FC236}">
                <a16:creationId xmlns:a16="http://schemas.microsoft.com/office/drawing/2014/main" id="{F1B6D7F3-099B-1540-A020-4B2698E30F83}"/>
              </a:ext>
            </a:extLst>
          </p:cNvPr>
          <p:cNvSpPr/>
          <p:nvPr/>
        </p:nvSpPr>
        <p:spPr>
          <a:xfrm>
            <a:off x="9810275" y="186984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Research</a:t>
            </a:r>
          </a:p>
        </p:txBody>
      </p:sp>
      <p:sp>
        <p:nvSpPr>
          <p:cNvPr id="18" name="Rectangle 17">
            <a:extLst>
              <a:ext uri="{FF2B5EF4-FFF2-40B4-BE49-F238E27FC236}">
                <a16:creationId xmlns:a16="http://schemas.microsoft.com/office/drawing/2014/main" id="{B5924097-E53D-4C47-A403-B866A5708537}"/>
              </a:ext>
            </a:extLst>
          </p:cNvPr>
          <p:cNvSpPr/>
          <p:nvPr/>
        </p:nvSpPr>
        <p:spPr>
          <a:xfrm>
            <a:off x="4874026" y="3091142"/>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Payers</a:t>
            </a:r>
          </a:p>
        </p:txBody>
      </p:sp>
      <p:sp>
        <p:nvSpPr>
          <p:cNvPr id="19" name="Rectangle 18">
            <a:extLst>
              <a:ext uri="{FF2B5EF4-FFF2-40B4-BE49-F238E27FC236}">
                <a16:creationId xmlns:a16="http://schemas.microsoft.com/office/drawing/2014/main" id="{662642D9-2AE9-3D42-888C-B45E051BA070}"/>
              </a:ext>
            </a:extLst>
          </p:cNvPr>
          <p:cNvSpPr/>
          <p:nvPr/>
        </p:nvSpPr>
        <p:spPr>
          <a:xfrm>
            <a:off x="10272757" y="5328934"/>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Government / Regulatory</a:t>
            </a:r>
          </a:p>
        </p:txBody>
      </p:sp>
      <p:sp>
        <p:nvSpPr>
          <p:cNvPr id="20" name="Rectangle 19">
            <a:extLst>
              <a:ext uri="{FF2B5EF4-FFF2-40B4-BE49-F238E27FC236}">
                <a16:creationId xmlns:a16="http://schemas.microsoft.com/office/drawing/2014/main" id="{0826771A-7212-914B-8167-621857EFEC51}"/>
              </a:ext>
            </a:extLst>
          </p:cNvPr>
          <p:cNvSpPr/>
          <p:nvPr/>
        </p:nvSpPr>
        <p:spPr>
          <a:xfrm>
            <a:off x="5199261" y="5328934"/>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Vendors</a:t>
            </a:r>
          </a:p>
        </p:txBody>
      </p:sp>
      <p:sp>
        <p:nvSpPr>
          <p:cNvPr id="21" name="Rectangle 20">
            <a:extLst>
              <a:ext uri="{FF2B5EF4-FFF2-40B4-BE49-F238E27FC236}">
                <a16:creationId xmlns:a16="http://schemas.microsoft.com/office/drawing/2014/main" id="{721D2016-2BEB-9840-BB50-E6BEDD9735B7}"/>
              </a:ext>
            </a:extLst>
          </p:cNvPr>
          <p:cNvSpPr/>
          <p:nvPr/>
        </p:nvSpPr>
        <p:spPr>
          <a:xfrm>
            <a:off x="7745143" y="1422293"/>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Patients</a:t>
            </a:r>
          </a:p>
        </p:txBody>
      </p:sp>
      <p:sp>
        <p:nvSpPr>
          <p:cNvPr id="26" name="Rectangle 25">
            <a:extLst>
              <a:ext uri="{FF2B5EF4-FFF2-40B4-BE49-F238E27FC236}">
                <a16:creationId xmlns:a16="http://schemas.microsoft.com/office/drawing/2014/main" id="{20F12CB7-6EE3-EC46-A174-367A360D45DE}"/>
              </a:ext>
            </a:extLst>
          </p:cNvPr>
          <p:cNvSpPr/>
          <p:nvPr/>
        </p:nvSpPr>
        <p:spPr>
          <a:xfrm>
            <a:off x="10682898" y="3091142"/>
            <a:ext cx="1298713" cy="589864"/>
          </a:xfrm>
          <a:prstGeom prst="rect">
            <a:avLst/>
          </a:prstGeom>
          <a:solidFill>
            <a:schemeClr val="tx2">
              <a:lumMod val="20000"/>
              <a:lumOff val="8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Registries</a:t>
            </a:r>
          </a:p>
        </p:txBody>
      </p:sp>
    </p:spTree>
    <p:extLst>
      <p:ext uri="{BB962C8B-B14F-4D97-AF65-F5344CB8AC3E}">
        <p14:creationId xmlns:p14="http://schemas.microsoft.com/office/powerpoint/2010/main" val="200095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A487-7013-0F4D-8B47-87DA3C508908}"/>
              </a:ext>
            </a:extLst>
          </p:cNvPr>
          <p:cNvSpPr>
            <a:spLocks noGrp="1"/>
          </p:cNvSpPr>
          <p:nvPr>
            <p:ph type="title"/>
          </p:nvPr>
        </p:nvSpPr>
        <p:spPr/>
        <p:txBody>
          <a:bodyPr/>
          <a:lstStyle/>
          <a:p>
            <a:r>
              <a:rPr lang="en-US"/>
              <a:t>Where does this fit with HL7 Cancer Interoperability and CIC</a:t>
            </a:r>
          </a:p>
        </p:txBody>
      </p:sp>
      <p:sp>
        <p:nvSpPr>
          <p:cNvPr id="3" name="Content Placeholder 2">
            <a:extLst>
              <a:ext uri="{FF2B5EF4-FFF2-40B4-BE49-F238E27FC236}">
                <a16:creationId xmlns:a16="http://schemas.microsoft.com/office/drawing/2014/main" id="{A93E6901-44F4-CA44-8B69-3BC2C45977AA}"/>
              </a:ext>
            </a:extLst>
          </p:cNvPr>
          <p:cNvSpPr>
            <a:spLocks noGrp="1"/>
          </p:cNvSpPr>
          <p:nvPr>
            <p:ph sz="half" idx="1"/>
          </p:nvPr>
        </p:nvSpPr>
        <p:spPr>
          <a:xfrm>
            <a:off x="440604" y="1359052"/>
            <a:ext cx="3835611" cy="3492671"/>
          </a:xfrm>
        </p:spPr>
        <p:txBody>
          <a:bodyPr/>
          <a:lstStyle/>
          <a:p>
            <a:r>
              <a:rPr lang="en-US"/>
              <a:t>Initial goal: create a core and extended model for cancer, starting with Breast Cancer</a:t>
            </a:r>
          </a:p>
          <a:p>
            <a:r>
              <a:rPr lang="en-US"/>
              <a:t>Breast Cancer IGs are narrow and deep</a:t>
            </a:r>
          </a:p>
          <a:p>
            <a:r>
              <a:rPr lang="en-US" b="1"/>
              <a:t>mCODE</a:t>
            </a:r>
            <a:r>
              <a:rPr lang="en-US"/>
              <a:t> is </a:t>
            </a:r>
            <a:r>
              <a:rPr lang="en-US" i="1"/>
              <a:t>broad and shallow</a:t>
            </a:r>
          </a:p>
          <a:p>
            <a:pPr lvl="1"/>
            <a:r>
              <a:rPr lang="en-US" i="1"/>
              <a:t>EHRs are the main application</a:t>
            </a:r>
          </a:p>
        </p:txBody>
      </p:sp>
      <p:sp>
        <p:nvSpPr>
          <p:cNvPr id="5" name="Footer Placeholder 4">
            <a:extLst>
              <a:ext uri="{FF2B5EF4-FFF2-40B4-BE49-F238E27FC236}">
                <a16:creationId xmlns:a16="http://schemas.microsoft.com/office/drawing/2014/main" id="{5182C7C5-C3E8-384F-9FA7-C51B913CCE8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6" name="Slide Number Placeholder 5">
            <a:extLst>
              <a:ext uri="{FF2B5EF4-FFF2-40B4-BE49-F238E27FC236}">
                <a16:creationId xmlns:a16="http://schemas.microsoft.com/office/drawing/2014/main" id="{D6CC51CD-EA80-6E4B-9371-4C25DBDAEC84}"/>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3</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9" name="Rectangle 8">
            <a:extLst>
              <a:ext uri="{FF2B5EF4-FFF2-40B4-BE49-F238E27FC236}">
                <a16:creationId xmlns:a16="http://schemas.microsoft.com/office/drawing/2014/main" id="{3FD22356-BD55-124F-BD3F-3F7C53F3FB9C}"/>
              </a:ext>
            </a:extLst>
          </p:cNvPr>
          <p:cNvSpPr/>
          <p:nvPr/>
        </p:nvSpPr>
        <p:spPr>
          <a:xfrm>
            <a:off x="4717973" y="1402335"/>
            <a:ext cx="7328062" cy="2026665"/>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687F1D29-6C41-1340-A55F-FB69A43B287A}"/>
              </a:ext>
            </a:extLst>
          </p:cNvPr>
          <p:cNvSpPr/>
          <p:nvPr/>
        </p:nvSpPr>
        <p:spPr>
          <a:xfrm>
            <a:off x="6471140" y="1910860"/>
            <a:ext cx="118403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Diagnosis</a:t>
            </a:r>
          </a:p>
        </p:txBody>
      </p:sp>
      <p:sp>
        <p:nvSpPr>
          <p:cNvPr id="11" name="Rounded Rectangle 10">
            <a:extLst>
              <a:ext uri="{FF2B5EF4-FFF2-40B4-BE49-F238E27FC236}">
                <a16:creationId xmlns:a16="http://schemas.microsoft.com/office/drawing/2014/main" id="{3BAF667C-801C-174C-A3DD-E5A3AB35E62C}"/>
              </a:ext>
            </a:extLst>
          </p:cNvPr>
          <p:cNvSpPr/>
          <p:nvPr/>
        </p:nvSpPr>
        <p:spPr>
          <a:xfrm>
            <a:off x="6481930" y="2436077"/>
            <a:ext cx="986608"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Staging</a:t>
            </a:r>
          </a:p>
        </p:txBody>
      </p:sp>
      <p:sp>
        <p:nvSpPr>
          <p:cNvPr id="12" name="Rounded Rectangle 11">
            <a:extLst>
              <a:ext uri="{FF2B5EF4-FFF2-40B4-BE49-F238E27FC236}">
                <a16:creationId xmlns:a16="http://schemas.microsoft.com/office/drawing/2014/main" id="{4D26D42A-9AC1-834D-AE85-7734A7E22500}"/>
              </a:ext>
            </a:extLst>
          </p:cNvPr>
          <p:cNvSpPr/>
          <p:nvPr/>
        </p:nvSpPr>
        <p:spPr>
          <a:xfrm>
            <a:off x="4854701" y="2425932"/>
            <a:ext cx="1184031"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Diagnostics</a:t>
            </a:r>
          </a:p>
          <a:p>
            <a:pPr algn="ctr"/>
            <a:r>
              <a:rPr lang="en-US" sz="1000" i="1">
                <a:solidFill>
                  <a:schemeClr val="tx1"/>
                </a:solidFill>
              </a:rPr>
              <a:t>(labs, radiology, surgery, assessments, etc.)</a:t>
            </a:r>
          </a:p>
        </p:txBody>
      </p:sp>
      <p:sp>
        <p:nvSpPr>
          <p:cNvPr id="13" name="Rounded Rectangle 12">
            <a:extLst>
              <a:ext uri="{FF2B5EF4-FFF2-40B4-BE49-F238E27FC236}">
                <a16:creationId xmlns:a16="http://schemas.microsoft.com/office/drawing/2014/main" id="{FA8094DE-B8F7-6F49-93B9-EB33E369DB56}"/>
              </a:ext>
            </a:extLst>
          </p:cNvPr>
          <p:cNvSpPr/>
          <p:nvPr/>
        </p:nvSpPr>
        <p:spPr>
          <a:xfrm>
            <a:off x="7930095" y="1894008"/>
            <a:ext cx="118403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Treatment</a:t>
            </a:r>
          </a:p>
        </p:txBody>
      </p:sp>
      <p:sp>
        <p:nvSpPr>
          <p:cNvPr id="14" name="Rounded Rectangle 13">
            <a:extLst>
              <a:ext uri="{FF2B5EF4-FFF2-40B4-BE49-F238E27FC236}">
                <a16:creationId xmlns:a16="http://schemas.microsoft.com/office/drawing/2014/main" id="{12C57517-D71B-F94F-8C4F-E5427F70F197}"/>
              </a:ext>
            </a:extLst>
          </p:cNvPr>
          <p:cNvSpPr/>
          <p:nvPr/>
        </p:nvSpPr>
        <p:spPr>
          <a:xfrm>
            <a:off x="9302265" y="1894008"/>
            <a:ext cx="136647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Evaluation /Outcome(s)</a:t>
            </a:r>
          </a:p>
        </p:txBody>
      </p:sp>
      <p:sp>
        <p:nvSpPr>
          <p:cNvPr id="15" name="Rounded Rectangle 14">
            <a:extLst>
              <a:ext uri="{FF2B5EF4-FFF2-40B4-BE49-F238E27FC236}">
                <a16:creationId xmlns:a16="http://schemas.microsoft.com/office/drawing/2014/main" id="{AEFA474E-EBC7-4D46-B2E6-ECF8A2B9F9AB}"/>
              </a:ext>
            </a:extLst>
          </p:cNvPr>
          <p:cNvSpPr/>
          <p:nvPr/>
        </p:nvSpPr>
        <p:spPr>
          <a:xfrm>
            <a:off x="4842978" y="1910860"/>
            <a:ext cx="1334516"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Assessment / Workup</a:t>
            </a:r>
          </a:p>
        </p:txBody>
      </p:sp>
      <p:sp>
        <p:nvSpPr>
          <p:cNvPr id="16" name="Rounded Rectangle 15">
            <a:extLst>
              <a:ext uri="{FF2B5EF4-FFF2-40B4-BE49-F238E27FC236}">
                <a16:creationId xmlns:a16="http://schemas.microsoft.com/office/drawing/2014/main" id="{58F8908D-952C-644E-BF88-C0B606CBE641}"/>
              </a:ext>
            </a:extLst>
          </p:cNvPr>
          <p:cNvSpPr/>
          <p:nvPr/>
        </p:nvSpPr>
        <p:spPr>
          <a:xfrm>
            <a:off x="7820518" y="2402858"/>
            <a:ext cx="1293607"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Therapy </a:t>
            </a:r>
          </a:p>
          <a:p>
            <a:pPr algn="ctr"/>
            <a:r>
              <a:rPr lang="en-US" sz="1000" i="1">
                <a:solidFill>
                  <a:schemeClr val="tx1"/>
                </a:solidFill>
              </a:rPr>
              <a:t>(chemo, surgery, radiation, cellular, etc.)</a:t>
            </a:r>
          </a:p>
        </p:txBody>
      </p:sp>
      <p:sp>
        <p:nvSpPr>
          <p:cNvPr id="19" name="Rounded Rectangle 18">
            <a:extLst>
              <a:ext uri="{FF2B5EF4-FFF2-40B4-BE49-F238E27FC236}">
                <a16:creationId xmlns:a16="http://schemas.microsoft.com/office/drawing/2014/main" id="{9225570B-0263-8448-91FA-4511CC171865}"/>
              </a:ext>
            </a:extLst>
          </p:cNvPr>
          <p:cNvSpPr/>
          <p:nvPr/>
        </p:nvSpPr>
        <p:spPr>
          <a:xfrm>
            <a:off x="10812262" y="1907831"/>
            <a:ext cx="1184031" cy="37513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Monitoring</a:t>
            </a:r>
          </a:p>
        </p:txBody>
      </p:sp>
      <p:sp>
        <p:nvSpPr>
          <p:cNvPr id="23" name="Rounded Rectangle 22">
            <a:extLst>
              <a:ext uri="{FF2B5EF4-FFF2-40B4-BE49-F238E27FC236}">
                <a16:creationId xmlns:a16="http://schemas.microsoft.com/office/drawing/2014/main" id="{A5AF1A1F-A08A-C846-BEB5-AB6A8FEF3889}"/>
              </a:ext>
            </a:extLst>
          </p:cNvPr>
          <p:cNvSpPr/>
          <p:nvPr/>
        </p:nvSpPr>
        <p:spPr>
          <a:xfrm>
            <a:off x="9396049" y="2425932"/>
            <a:ext cx="986608"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OS, PFS, etc.</a:t>
            </a:r>
          </a:p>
        </p:txBody>
      </p:sp>
      <p:cxnSp>
        <p:nvCxnSpPr>
          <p:cNvPr id="26" name="Straight Connector 25">
            <a:extLst>
              <a:ext uri="{FF2B5EF4-FFF2-40B4-BE49-F238E27FC236}">
                <a16:creationId xmlns:a16="http://schemas.microsoft.com/office/drawing/2014/main" id="{2BA2F819-DADD-9841-A98A-0DE0D5098BBD}"/>
              </a:ext>
            </a:extLst>
          </p:cNvPr>
          <p:cNvCxnSpPr>
            <a:cxnSpLocks/>
          </p:cNvCxnSpPr>
          <p:nvPr/>
        </p:nvCxnSpPr>
        <p:spPr>
          <a:xfrm>
            <a:off x="6246532" y="1907830"/>
            <a:ext cx="1637" cy="429367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B53D8A6-F7CD-FC43-ABE3-5EBFB39BF931}"/>
              </a:ext>
            </a:extLst>
          </p:cNvPr>
          <p:cNvCxnSpPr>
            <a:cxnSpLocks/>
          </p:cNvCxnSpPr>
          <p:nvPr/>
        </p:nvCxnSpPr>
        <p:spPr>
          <a:xfrm>
            <a:off x="7746398" y="1877098"/>
            <a:ext cx="3445" cy="432441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E0F52529-EDAB-6C4E-83C3-D7C2A4AD576D}"/>
              </a:ext>
            </a:extLst>
          </p:cNvPr>
          <p:cNvSpPr/>
          <p:nvPr/>
        </p:nvSpPr>
        <p:spPr>
          <a:xfrm>
            <a:off x="10812261" y="2418493"/>
            <a:ext cx="1184031" cy="8112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a:solidFill>
                  <a:schemeClr val="tx1"/>
                </a:solidFill>
              </a:rPr>
              <a:t>Workup</a:t>
            </a:r>
          </a:p>
        </p:txBody>
      </p:sp>
      <p:cxnSp>
        <p:nvCxnSpPr>
          <p:cNvPr id="30" name="Straight Connector 29">
            <a:extLst>
              <a:ext uri="{FF2B5EF4-FFF2-40B4-BE49-F238E27FC236}">
                <a16:creationId xmlns:a16="http://schemas.microsoft.com/office/drawing/2014/main" id="{D636A5F7-790A-1245-8588-E8C75DE0F753}"/>
              </a:ext>
            </a:extLst>
          </p:cNvPr>
          <p:cNvCxnSpPr>
            <a:cxnSpLocks/>
          </p:cNvCxnSpPr>
          <p:nvPr/>
        </p:nvCxnSpPr>
        <p:spPr>
          <a:xfrm>
            <a:off x="9211550" y="1914180"/>
            <a:ext cx="2648" cy="429612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30D8B7-2F84-FA42-AE5D-2023B33C53C0}"/>
              </a:ext>
            </a:extLst>
          </p:cNvPr>
          <p:cNvCxnSpPr>
            <a:cxnSpLocks/>
          </p:cNvCxnSpPr>
          <p:nvPr/>
        </p:nvCxnSpPr>
        <p:spPr>
          <a:xfrm flipH="1">
            <a:off x="10746360" y="1914180"/>
            <a:ext cx="1" cy="429612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B396B2F-A21E-E440-95A2-2764ACC88809}"/>
              </a:ext>
            </a:extLst>
          </p:cNvPr>
          <p:cNvSpPr/>
          <p:nvPr/>
        </p:nvSpPr>
        <p:spPr>
          <a:xfrm>
            <a:off x="5808377" y="3542484"/>
            <a:ext cx="1616891" cy="5978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HL7 Breast Cancer Data IG</a:t>
            </a:r>
          </a:p>
          <a:p>
            <a:pPr algn="ctr"/>
            <a:r>
              <a:rPr lang="en-US" sz="1100" i="1"/>
              <a:t>(Releases: 5/18, 9/18)</a:t>
            </a:r>
          </a:p>
        </p:txBody>
      </p:sp>
      <p:sp>
        <p:nvSpPr>
          <p:cNvPr id="33" name="Rectangle 32">
            <a:extLst>
              <a:ext uri="{FF2B5EF4-FFF2-40B4-BE49-F238E27FC236}">
                <a16:creationId xmlns:a16="http://schemas.microsoft.com/office/drawing/2014/main" id="{6DB522EF-9FBC-344F-B278-14704934873F}"/>
              </a:ext>
            </a:extLst>
          </p:cNvPr>
          <p:cNvSpPr/>
          <p:nvPr/>
        </p:nvSpPr>
        <p:spPr>
          <a:xfrm>
            <a:off x="4814654" y="5247285"/>
            <a:ext cx="7134699" cy="4118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mCODE IG (all solid tumor cancers)</a:t>
            </a:r>
          </a:p>
          <a:p>
            <a:pPr algn="ctr"/>
            <a:r>
              <a:rPr lang="en-US" sz="1100" i="1"/>
              <a:t>(est: 9/18)</a:t>
            </a:r>
            <a:endParaRPr lang="en-US" sz="1400" i="1"/>
          </a:p>
        </p:txBody>
      </p:sp>
      <p:sp>
        <p:nvSpPr>
          <p:cNvPr id="34" name="Rectangle 33">
            <a:extLst>
              <a:ext uri="{FF2B5EF4-FFF2-40B4-BE49-F238E27FC236}">
                <a16:creationId xmlns:a16="http://schemas.microsoft.com/office/drawing/2014/main" id="{ED230DB4-DD19-8746-ABBD-7757273DF9BC}"/>
              </a:ext>
            </a:extLst>
          </p:cNvPr>
          <p:cNvSpPr/>
          <p:nvPr/>
        </p:nvSpPr>
        <p:spPr>
          <a:xfrm>
            <a:off x="5212660" y="4309603"/>
            <a:ext cx="1696659" cy="5978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HL7 Breast Cancer Radiology IG</a:t>
            </a:r>
          </a:p>
          <a:p>
            <a:pPr algn="ctr"/>
            <a:r>
              <a:rPr lang="en-US" sz="1100" i="1"/>
              <a:t>(est: 9/18)</a:t>
            </a:r>
          </a:p>
        </p:txBody>
      </p:sp>
    </p:spTree>
    <p:extLst>
      <p:ext uri="{BB962C8B-B14F-4D97-AF65-F5344CB8AC3E}">
        <p14:creationId xmlns:p14="http://schemas.microsoft.com/office/powerpoint/2010/main" val="358540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05266C-A8DE-0947-B5D0-5ED87439B659}"/>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4</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4" name="Title 3">
            <a:extLst>
              <a:ext uri="{FF2B5EF4-FFF2-40B4-BE49-F238E27FC236}">
                <a16:creationId xmlns:a16="http://schemas.microsoft.com/office/drawing/2014/main" id="{DF96D563-6CC6-C442-B144-9F51258D4CBA}"/>
              </a:ext>
            </a:extLst>
          </p:cNvPr>
          <p:cNvSpPr>
            <a:spLocks noGrp="1"/>
          </p:cNvSpPr>
          <p:nvPr>
            <p:ph type="title"/>
          </p:nvPr>
        </p:nvSpPr>
        <p:spPr/>
        <p:txBody>
          <a:bodyPr/>
          <a:lstStyle/>
          <a:p>
            <a:r>
              <a:rPr lang="en-US"/>
              <a:t>ASCO NGS Use Case</a:t>
            </a:r>
          </a:p>
        </p:txBody>
      </p:sp>
      <p:sp>
        <p:nvSpPr>
          <p:cNvPr id="10" name="Content Placeholder 10">
            <a:extLst>
              <a:ext uri="{FF2B5EF4-FFF2-40B4-BE49-F238E27FC236}">
                <a16:creationId xmlns:a16="http://schemas.microsoft.com/office/drawing/2014/main" id="{5A1FCD5F-D36B-6B40-8750-C922410AD67A}"/>
              </a:ext>
            </a:extLst>
          </p:cNvPr>
          <p:cNvSpPr txBox="1">
            <a:spLocks/>
          </p:cNvSpPr>
          <p:nvPr/>
        </p:nvSpPr>
        <p:spPr>
          <a:xfrm>
            <a:off x="7071360" y="1328897"/>
            <a:ext cx="4842769" cy="5086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b="0" i="0" kern="1200" smtClean="0">
                <a:solidFill>
                  <a:schemeClr val="tx1"/>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b="0" i="0" kern="1200" smtClean="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b="0" i="0" kern="1200" smtClean="0">
                <a:solidFill>
                  <a:schemeClr val="tx1">
                    <a:lumMod val="65000"/>
                    <a:lumOff val="35000"/>
                  </a:schemeClr>
                </a:solidFill>
                <a:latin typeface="Helvetica Neue Thin" panose="020B0403020202020204" pitchFamily="34" charset="0"/>
                <a:ea typeface="Helvetica Neue Thin" panose="020B0403020202020204" pitchFamily="34" charset="0"/>
                <a:cs typeface="Arial"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latin typeface="+mn-lt"/>
              </a:rPr>
              <a:t>Use case</a:t>
            </a:r>
            <a:r>
              <a:rPr lang="en-US" sz="2000"/>
              <a:t> defined by an ASCO Clinical Task Force, including</a:t>
            </a:r>
          </a:p>
          <a:p>
            <a:pPr lvl="1"/>
            <a:r>
              <a:rPr lang="en-US" sz="1800"/>
              <a:t>Medical/Surgical/Radiation  oncologists, Pathologists, Radiologists</a:t>
            </a:r>
          </a:p>
          <a:p>
            <a:r>
              <a:rPr lang="en-US" sz="2000" b="1">
                <a:latin typeface="+mn-lt"/>
              </a:rPr>
              <a:t>High-level Elements</a:t>
            </a:r>
          </a:p>
          <a:p>
            <a:pPr lvl="1"/>
            <a:r>
              <a:rPr lang="en-US" sz="1800"/>
              <a:t>Genomics diagnostic report</a:t>
            </a:r>
          </a:p>
          <a:p>
            <a:pPr lvl="1"/>
            <a:r>
              <a:rPr lang="en-US" sz="1800"/>
              <a:t>Test name</a:t>
            </a:r>
          </a:p>
          <a:p>
            <a:pPr lvl="1"/>
            <a:r>
              <a:rPr lang="en-US" sz="1800"/>
              <a:t>Specimen</a:t>
            </a:r>
          </a:p>
          <a:p>
            <a:pPr lvl="1"/>
            <a:r>
              <a:rPr lang="en-US" sz="1800"/>
              <a:t>Gene</a:t>
            </a:r>
          </a:p>
          <a:p>
            <a:pPr lvl="1"/>
            <a:r>
              <a:rPr lang="en-US" sz="1800"/>
              <a:t>Variant</a:t>
            </a:r>
          </a:p>
          <a:p>
            <a:pPr lvl="1"/>
            <a:r>
              <a:rPr lang="en-US" sz="1800"/>
              <a:t>Interpretation</a:t>
            </a:r>
          </a:p>
          <a:p>
            <a:pPr lvl="1"/>
            <a:r>
              <a:rPr lang="en-US" sz="1800"/>
              <a:t>Genomic origin (somatic, germline)</a:t>
            </a:r>
          </a:p>
          <a:p>
            <a:pPr lvl="1"/>
            <a:endParaRPr lang="en-US" sz="1800"/>
          </a:p>
          <a:p>
            <a:pPr marL="457200" lvl="1" indent="0">
              <a:buNone/>
            </a:pPr>
            <a:r>
              <a:rPr lang="en-US" sz="1600" b="1"/>
              <a:t>**</a:t>
            </a:r>
            <a:r>
              <a:rPr lang="en-US" sz="1600" b="1">
                <a:latin typeface="+mn-lt"/>
              </a:rPr>
              <a:t>Scoping criteria</a:t>
            </a:r>
            <a:r>
              <a:rPr lang="en-US" sz="1600"/>
              <a:t>: </a:t>
            </a:r>
            <a:r>
              <a:rPr lang="en-US" sz="1600" i="1"/>
              <a:t>would we find this as structured data in an EHR, or expect a </a:t>
            </a:r>
            <a:r>
              <a:rPr lang="en-US" sz="1600" b="1" i="1"/>
              <a:t>medical oncologist</a:t>
            </a:r>
            <a:r>
              <a:rPr lang="en-US" sz="1600" i="1"/>
              <a:t> to enter this today?</a:t>
            </a:r>
            <a:r>
              <a:rPr lang="en-US" sz="1600"/>
              <a:t> </a:t>
            </a:r>
          </a:p>
        </p:txBody>
      </p:sp>
      <p:pic>
        <p:nvPicPr>
          <p:cNvPr id="12" name="Picture 11">
            <a:extLst>
              <a:ext uri="{FF2B5EF4-FFF2-40B4-BE49-F238E27FC236}">
                <a16:creationId xmlns:a16="http://schemas.microsoft.com/office/drawing/2014/main" id="{85869816-6D14-D140-BF76-089BA2B01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78" y="1328897"/>
            <a:ext cx="6189345" cy="54371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620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DA570A-A3F4-1946-B0DD-05C1C6507A9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3" name="Slide Number Placeholder 2">
            <a:extLst>
              <a:ext uri="{FF2B5EF4-FFF2-40B4-BE49-F238E27FC236}">
                <a16:creationId xmlns:a16="http://schemas.microsoft.com/office/drawing/2014/main" id="{108AC670-94DA-C34D-818F-AF4BB7C3F95F}"/>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5</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4" name="Title 3">
            <a:extLst>
              <a:ext uri="{FF2B5EF4-FFF2-40B4-BE49-F238E27FC236}">
                <a16:creationId xmlns:a16="http://schemas.microsoft.com/office/drawing/2014/main" id="{B9DCF8B2-6DD7-A441-98F0-630CB8867518}"/>
              </a:ext>
            </a:extLst>
          </p:cNvPr>
          <p:cNvSpPr>
            <a:spLocks noGrp="1"/>
          </p:cNvSpPr>
          <p:nvPr>
            <p:ph type="title"/>
          </p:nvPr>
        </p:nvSpPr>
        <p:spPr/>
        <p:txBody>
          <a:bodyPr/>
          <a:lstStyle/>
          <a:p>
            <a:r>
              <a:rPr lang="en-US"/>
              <a:t>mCODE level of detail</a:t>
            </a:r>
            <a:br>
              <a:rPr lang="en-US"/>
            </a:br>
            <a:r>
              <a:rPr lang="en-US" sz="2400" i="1">
                <a:solidFill>
                  <a:schemeClr val="accent4">
                    <a:lumMod val="75000"/>
                  </a:schemeClr>
                </a:solidFill>
              </a:rPr>
              <a:t>…is minimal</a:t>
            </a:r>
            <a:endParaRPr lang="en-US" i="1">
              <a:solidFill>
                <a:schemeClr val="accent4">
                  <a:lumMod val="75000"/>
                </a:schemeClr>
              </a:solidFill>
            </a:endParaRPr>
          </a:p>
        </p:txBody>
      </p:sp>
      <p:pic>
        <p:nvPicPr>
          <p:cNvPr id="6" name="Picture 5">
            <a:extLst>
              <a:ext uri="{FF2B5EF4-FFF2-40B4-BE49-F238E27FC236}">
                <a16:creationId xmlns:a16="http://schemas.microsoft.com/office/drawing/2014/main" id="{6C2F3FBE-38BE-0547-81E9-F2CD7181076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5701"/>
          <a:stretch/>
        </p:blipFill>
        <p:spPr>
          <a:xfrm>
            <a:off x="616448" y="1319340"/>
            <a:ext cx="8942388" cy="5158352"/>
          </a:xfrm>
          <a:prstGeom prst="rect">
            <a:avLst/>
          </a:prstGeom>
        </p:spPr>
      </p:pic>
      <p:pic>
        <p:nvPicPr>
          <p:cNvPr id="9" name="Picture 8">
            <a:extLst>
              <a:ext uri="{FF2B5EF4-FFF2-40B4-BE49-F238E27FC236}">
                <a16:creationId xmlns:a16="http://schemas.microsoft.com/office/drawing/2014/main" id="{86DD013A-1271-6945-B2E6-609AA4146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4043" y="2085848"/>
            <a:ext cx="1569671" cy="475429"/>
          </a:xfrm>
          <a:prstGeom prst="rect">
            <a:avLst/>
          </a:prstGeom>
          <a:effectLst>
            <a:outerShdw blurRad="50800" dist="38100" dir="2700000" algn="tl" rotWithShape="0">
              <a:srgbClr val="0070C0">
                <a:alpha val="40000"/>
              </a:srgbClr>
            </a:outerShdw>
          </a:effectLst>
        </p:spPr>
      </p:pic>
      <p:sp>
        <p:nvSpPr>
          <p:cNvPr id="13" name="Rectangle 12">
            <a:extLst>
              <a:ext uri="{FF2B5EF4-FFF2-40B4-BE49-F238E27FC236}">
                <a16:creationId xmlns:a16="http://schemas.microsoft.com/office/drawing/2014/main" id="{DA07066A-4B33-444B-B7DF-E7D9C6C89147}"/>
              </a:ext>
            </a:extLst>
          </p:cNvPr>
          <p:cNvSpPr/>
          <p:nvPr/>
        </p:nvSpPr>
        <p:spPr>
          <a:xfrm>
            <a:off x="3871912" y="2535043"/>
            <a:ext cx="5372101" cy="46091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12578A-1D19-CB40-BFF1-D70F52AD1F19}"/>
              </a:ext>
            </a:extLst>
          </p:cNvPr>
          <p:cNvSpPr txBox="1"/>
          <p:nvPr/>
        </p:nvSpPr>
        <p:spPr>
          <a:xfrm>
            <a:off x="4447441" y="6496876"/>
            <a:ext cx="4842031" cy="261610"/>
          </a:xfrm>
          <a:prstGeom prst="rect">
            <a:avLst/>
          </a:prstGeom>
          <a:noFill/>
        </p:spPr>
        <p:txBody>
          <a:bodyPr wrap="none" lIns="45720" rIns="45720" rtlCol="0">
            <a:spAutoFit/>
          </a:bodyPr>
          <a:lstStyle/>
          <a:p>
            <a:pPr algn="l"/>
            <a:r>
              <a:rPr lang="en-US" sz="1100" i="1">
                <a:latin typeface="Helvetica Neue Light" panose="02000403000000020004" pitchFamily="2" charset="0"/>
                <a:ea typeface="Helvetica Neue Light" panose="02000403000000020004" pitchFamily="2" charset="0"/>
              </a:rPr>
              <a:t>Source: </a:t>
            </a:r>
            <a:r>
              <a:rPr lang="en-US" sz="1100" i="1">
                <a:latin typeface="Helvetica Neue Light" panose="02000403000000020004" pitchFamily="2" charset="0"/>
                <a:ea typeface="Helvetica Neue Light" panose="02000403000000020004" pitchFamily="2" charset="0"/>
                <a:hlinkClick r:id="rId5"/>
              </a:rPr>
              <a:t>FHIR Genomics: What You Need to Know for Project Implementations</a:t>
            </a:r>
            <a:endParaRPr lang="en-US" sz="1100" i="1">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54BB93B1-9DC1-774A-AE6A-CF36E921E423}"/>
              </a:ext>
            </a:extLst>
          </p:cNvPr>
          <p:cNvSpPr txBox="1"/>
          <p:nvPr/>
        </p:nvSpPr>
        <p:spPr>
          <a:xfrm rot="16200000">
            <a:off x="264365" y="3290503"/>
            <a:ext cx="1686359" cy="369332"/>
          </a:xfrm>
          <a:prstGeom prst="rect">
            <a:avLst/>
          </a:prstGeom>
          <a:noFill/>
        </p:spPr>
        <p:txBody>
          <a:bodyPr wrap="none" lIns="45720" rIns="45720" rtlCol="0">
            <a:spAutoFit/>
          </a:bodyPr>
          <a:lstStyle/>
          <a:p>
            <a:pPr algn="l"/>
            <a:r>
              <a:rPr lang="en-US">
                <a:latin typeface="Helvetica Neue Light" panose="02000403000000020004" pitchFamily="2" charset="0"/>
                <a:ea typeface="Helvetica Neue Light" panose="02000403000000020004" pitchFamily="2" charset="0"/>
              </a:rPr>
              <a:t>increasing detail</a:t>
            </a:r>
          </a:p>
        </p:txBody>
      </p:sp>
      <p:sp>
        <p:nvSpPr>
          <p:cNvPr id="15" name="Rectangle 14">
            <a:extLst>
              <a:ext uri="{FF2B5EF4-FFF2-40B4-BE49-F238E27FC236}">
                <a16:creationId xmlns:a16="http://schemas.microsoft.com/office/drawing/2014/main" id="{244BD8CD-7803-8B4A-BE2A-70E6D2C27CEB}"/>
              </a:ext>
            </a:extLst>
          </p:cNvPr>
          <p:cNvSpPr/>
          <p:nvPr/>
        </p:nvSpPr>
        <p:spPr>
          <a:xfrm>
            <a:off x="3871912" y="1766172"/>
            <a:ext cx="5372101" cy="22059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D61200-C720-254D-BF94-3A3BDF6A3186}"/>
              </a:ext>
            </a:extLst>
          </p:cNvPr>
          <p:cNvSpPr/>
          <p:nvPr/>
        </p:nvSpPr>
        <p:spPr>
          <a:xfrm>
            <a:off x="3901648" y="3926475"/>
            <a:ext cx="5372101" cy="239059"/>
          </a:xfrm>
          <a:prstGeom prst="rect">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2CE59AD0-3E0E-B44B-8C1F-2D7E159C4825}"/>
              </a:ext>
            </a:extLst>
          </p:cNvPr>
          <p:cNvCxnSpPr>
            <a:cxnSpLocks/>
            <a:stCxn id="9" idx="1"/>
          </p:cNvCxnSpPr>
          <p:nvPr/>
        </p:nvCxnSpPr>
        <p:spPr>
          <a:xfrm flipH="1" flipV="1">
            <a:off x="9417271" y="1852555"/>
            <a:ext cx="836772" cy="471008"/>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905FAB-FB88-174C-94ED-B1495E9EA9EE}"/>
              </a:ext>
            </a:extLst>
          </p:cNvPr>
          <p:cNvCxnSpPr>
            <a:cxnSpLocks/>
            <a:stCxn id="9" idx="1"/>
          </p:cNvCxnSpPr>
          <p:nvPr/>
        </p:nvCxnSpPr>
        <p:spPr>
          <a:xfrm flipH="1">
            <a:off x="9417271" y="2323563"/>
            <a:ext cx="836772" cy="460763"/>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B57684-94D0-2643-B3CE-19A751DFD0BD}"/>
              </a:ext>
            </a:extLst>
          </p:cNvPr>
          <p:cNvCxnSpPr>
            <a:cxnSpLocks/>
            <a:stCxn id="9" idx="1"/>
          </p:cNvCxnSpPr>
          <p:nvPr/>
        </p:nvCxnSpPr>
        <p:spPr>
          <a:xfrm flipH="1">
            <a:off x="9417271" y="2323563"/>
            <a:ext cx="836772" cy="1695194"/>
          </a:xfrm>
          <a:prstGeom prst="straightConnector1">
            <a:avLst/>
          </a:prstGeom>
          <a:ln w="5715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1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3E87-0CFE-0844-B6E4-FF14FC96A63E}"/>
              </a:ext>
            </a:extLst>
          </p:cNvPr>
          <p:cNvSpPr>
            <a:spLocks noGrp="1"/>
          </p:cNvSpPr>
          <p:nvPr>
            <p:ph type="title"/>
          </p:nvPr>
        </p:nvSpPr>
        <p:spPr/>
        <p:txBody>
          <a:bodyPr/>
          <a:lstStyle/>
          <a:p>
            <a:r>
              <a:rPr lang="en-US"/>
              <a:t>Use Case - Overall thinking</a:t>
            </a:r>
          </a:p>
        </p:txBody>
      </p:sp>
      <p:sp>
        <p:nvSpPr>
          <p:cNvPr id="3" name="Content Placeholder 2">
            <a:extLst>
              <a:ext uri="{FF2B5EF4-FFF2-40B4-BE49-F238E27FC236}">
                <a16:creationId xmlns:a16="http://schemas.microsoft.com/office/drawing/2014/main" id="{EAC08EAE-1B8C-8F4D-98B0-A9431BF9910A}"/>
              </a:ext>
            </a:extLst>
          </p:cNvPr>
          <p:cNvSpPr>
            <a:spLocks noGrp="1"/>
          </p:cNvSpPr>
          <p:nvPr>
            <p:ph idx="1"/>
          </p:nvPr>
        </p:nvSpPr>
        <p:spPr>
          <a:xfrm>
            <a:off x="616449" y="1371601"/>
            <a:ext cx="4654798" cy="4794737"/>
          </a:xfrm>
        </p:spPr>
        <p:txBody>
          <a:bodyPr/>
          <a:lstStyle/>
          <a:p>
            <a:endParaRPr lang="en-US"/>
          </a:p>
          <a:p>
            <a:r>
              <a:rPr lang="en-US" b="1"/>
              <a:t>Scope focus</a:t>
            </a:r>
          </a:p>
          <a:p>
            <a:pPr lvl="1"/>
            <a:r>
              <a:rPr lang="en-US"/>
              <a:t>Split into two types – </a:t>
            </a:r>
            <a:r>
              <a:rPr lang="en-US" b="1"/>
              <a:t>tumor markers</a:t>
            </a:r>
            <a:r>
              <a:rPr lang="en-US"/>
              <a:t>, and </a:t>
            </a:r>
            <a:r>
              <a:rPr lang="en-US" b="1"/>
              <a:t>genetics markers</a:t>
            </a:r>
            <a:r>
              <a:rPr lang="en-US"/>
              <a:t> </a:t>
            </a:r>
          </a:p>
          <a:p>
            <a:pPr lvl="1"/>
            <a:r>
              <a:rPr lang="en-US"/>
              <a:t>Level 1 and 2 FHIR Clinical Genomics adoption</a:t>
            </a:r>
          </a:p>
          <a:p>
            <a:pPr lvl="2"/>
            <a:r>
              <a:rPr lang="en-US"/>
              <a:t>A reference to a diagnostic report</a:t>
            </a:r>
          </a:p>
          <a:p>
            <a:pPr lvl="2"/>
            <a:r>
              <a:rPr lang="en-US"/>
              <a:t>Simple discrete variants and interpretations</a:t>
            </a:r>
          </a:p>
          <a:p>
            <a:pPr lvl="1"/>
            <a:r>
              <a:rPr lang="en-US"/>
              <a:t>FHIR IG is based on </a:t>
            </a:r>
            <a:r>
              <a:rPr lang="en-US" b="1"/>
              <a:t>DSTU2</a:t>
            </a:r>
          </a:p>
          <a:p>
            <a:r>
              <a:rPr lang="en-US" b="1"/>
              <a:t>Out of scope</a:t>
            </a:r>
          </a:p>
          <a:p>
            <a:pPr lvl="1"/>
            <a:r>
              <a:rPr lang="en-US"/>
              <a:t>Molecular sequencing data</a:t>
            </a:r>
          </a:p>
          <a:p>
            <a:pPr lvl="1"/>
            <a:r>
              <a:rPr lang="en-US"/>
              <a:t>Pharmacogenomics</a:t>
            </a:r>
          </a:p>
          <a:p>
            <a:pPr lvl="1"/>
            <a:endParaRPr lang="en-US"/>
          </a:p>
          <a:p>
            <a:pPr lvl="1"/>
            <a:endParaRPr lang="en-US"/>
          </a:p>
          <a:p>
            <a:endParaRPr lang="en-US"/>
          </a:p>
        </p:txBody>
      </p:sp>
      <p:sp>
        <p:nvSpPr>
          <p:cNvPr id="4" name="Footer Placeholder 3">
            <a:extLst>
              <a:ext uri="{FF2B5EF4-FFF2-40B4-BE49-F238E27FC236}">
                <a16:creationId xmlns:a16="http://schemas.microsoft.com/office/drawing/2014/main" id="{DB1C197B-669E-A74C-974B-F5660D1A7BF0}"/>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CE9E1E15-0B5D-DF44-B4B9-6E87F0CA36A8}"/>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6</a:t>
            </a:fld>
            <a:r>
              <a:rPr lang="en-US">
                <a:latin typeface="Arial" pitchFamily="34" charset="0"/>
              </a:rPr>
              <a:t> |</a:t>
            </a:r>
            <a:r>
              <a:rPr lang="en-US">
                <a:latin typeface="Arial" pitchFamily="34" charset="0"/>
                <a:ea typeface="Verdana" pitchFamily="34" charset="0"/>
                <a:cs typeface="Verdana" pitchFamily="34" charset="0"/>
              </a:rPr>
              <a:t> </a:t>
            </a:r>
          </a:p>
        </p:txBody>
      </p:sp>
      <p:sp>
        <p:nvSpPr>
          <p:cNvPr id="6" name="Rectangle 5">
            <a:extLst>
              <a:ext uri="{FF2B5EF4-FFF2-40B4-BE49-F238E27FC236}">
                <a16:creationId xmlns:a16="http://schemas.microsoft.com/office/drawing/2014/main" id="{BBD54C02-75E0-664B-8A7E-26A9613D1DA7}"/>
              </a:ext>
            </a:extLst>
          </p:cNvPr>
          <p:cNvSpPr/>
          <p:nvPr/>
        </p:nvSpPr>
        <p:spPr>
          <a:xfrm>
            <a:off x="5566976" y="1627093"/>
            <a:ext cx="6473764" cy="461665"/>
          </a:xfrm>
          <a:prstGeom prst="rect">
            <a:avLst/>
          </a:prstGeom>
        </p:spPr>
        <p:txBody>
          <a:bodyPr wrap="square">
            <a:spAutoFit/>
          </a:bodyPr>
          <a:lstStyle/>
          <a:p>
            <a:r>
              <a:rPr lang="en-US" sz="2400">
                <a:hlinkClick r:id="rId3"/>
              </a:rPr>
              <a:t>http://standardhealthrecord.org/guides/mcode/</a:t>
            </a:r>
            <a:endParaRPr lang="en-US" sz="2400"/>
          </a:p>
        </p:txBody>
      </p:sp>
      <p:pic>
        <p:nvPicPr>
          <p:cNvPr id="8" name="Picture 7">
            <a:extLst>
              <a:ext uri="{FF2B5EF4-FFF2-40B4-BE49-F238E27FC236}">
                <a16:creationId xmlns:a16="http://schemas.microsoft.com/office/drawing/2014/main" id="{CB09BE86-511F-0A4D-8FDC-3D72414DB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388961"/>
            <a:ext cx="5156120" cy="3751729"/>
          </a:xfrm>
          <a:prstGeom prst="rect">
            <a:avLst/>
          </a:prstGeom>
        </p:spPr>
      </p:pic>
    </p:spTree>
    <p:extLst>
      <p:ext uri="{BB962C8B-B14F-4D97-AF65-F5344CB8AC3E}">
        <p14:creationId xmlns:p14="http://schemas.microsoft.com/office/powerpoint/2010/main" val="410019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B6DA-C6AD-2944-9E3B-092B8B8036F2}"/>
              </a:ext>
            </a:extLst>
          </p:cNvPr>
          <p:cNvSpPr>
            <a:spLocks noGrp="1"/>
          </p:cNvSpPr>
          <p:nvPr>
            <p:ph type="title"/>
          </p:nvPr>
        </p:nvSpPr>
        <p:spPr/>
        <p:txBody>
          <a:bodyPr/>
          <a:lstStyle/>
          <a:p>
            <a:r>
              <a:rPr lang="en-US"/>
              <a:t>Relevant Clinical Genomics Profiles</a:t>
            </a:r>
          </a:p>
        </p:txBody>
      </p:sp>
      <p:sp>
        <p:nvSpPr>
          <p:cNvPr id="3" name="Content Placeholder 2">
            <a:extLst>
              <a:ext uri="{FF2B5EF4-FFF2-40B4-BE49-F238E27FC236}">
                <a16:creationId xmlns:a16="http://schemas.microsoft.com/office/drawing/2014/main" id="{8797CD67-80B0-4648-891F-1B2F019EC08B}"/>
              </a:ext>
            </a:extLst>
          </p:cNvPr>
          <p:cNvSpPr>
            <a:spLocks noGrp="1"/>
          </p:cNvSpPr>
          <p:nvPr>
            <p:ph idx="1"/>
          </p:nvPr>
        </p:nvSpPr>
        <p:spPr>
          <a:xfrm>
            <a:off x="616449" y="1371601"/>
            <a:ext cx="4399304" cy="4794737"/>
          </a:xfrm>
        </p:spPr>
        <p:txBody>
          <a:bodyPr/>
          <a:lstStyle/>
          <a:p>
            <a:r>
              <a:rPr lang="en-US">
                <a:hlinkClick r:id="rId2"/>
              </a:rPr>
              <a:t>GenomicsReport</a:t>
            </a:r>
            <a:endParaRPr lang="en-US"/>
          </a:p>
          <a:p>
            <a:r>
              <a:rPr lang="en-US">
                <a:hlinkClick r:id="rId3"/>
              </a:rPr>
              <a:t>GeneticMutationTestResult</a:t>
            </a:r>
            <a:endParaRPr lang="en-US"/>
          </a:p>
          <a:p>
            <a:r>
              <a:rPr lang="en-US">
                <a:hlinkClick r:id="rId4"/>
              </a:rPr>
              <a:t>GeneticVariantFound</a:t>
            </a:r>
            <a:endParaRPr lang="en-US"/>
          </a:p>
        </p:txBody>
      </p:sp>
      <p:sp>
        <p:nvSpPr>
          <p:cNvPr id="4" name="Footer Placeholder 3">
            <a:extLst>
              <a:ext uri="{FF2B5EF4-FFF2-40B4-BE49-F238E27FC236}">
                <a16:creationId xmlns:a16="http://schemas.microsoft.com/office/drawing/2014/main" id="{E73AA425-DF6A-3E4C-BB87-527563B5FD44}"/>
              </a:ext>
            </a:extLst>
          </p:cNvPr>
          <p:cNvSpPr>
            <a:spLocks noGrp="1"/>
          </p:cNvSpPr>
          <p:nvPr>
            <p:ph type="ftr" sz="quarter" idx="11"/>
          </p:nvPr>
        </p:nvSpPr>
        <p:spPr/>
        <p:txBody>
          <a:bodyPr/>
          <a:lstStyle/>
          <a:p>
            <a:r>
              <a:rPr lang="en-US" altLang="en-US">
                <a:solidFill>
                  <a:schemeClr val="tx1">
                    <a:lumMod val="50000"/>
                    <a:lumOff val="50000"/>
                  </a:schemeClr>
                </a:solidFill>
                <a:latin typeface="Arial" pitchFamily="34" charset="0"/>
                <a:cs typeface="Arial" pitchFamily="34" charset="0"/>
              </a:rPr>
              <a:t>© 2018 The MITRE Corporation. All rights reserved.</a:t>
            </a:r>
            <a:endParaRPr lang="en-US">
              <a:solidFill>
                <a:schemeClr val="tx1">
                  <a:lumMod val="50000"/>
                  <a:lumOff val="50000"/>
                </a:schemeClr>
              </a:solidFill>
              <a:latin typeface="Arial" pitchFamily="34" charset="0"/>
              <a:cs typeface="Arial" pitchFamily="34" charset="0"/>
            </a:endParaRPr>
          </a:p>
        </p:txBody>
      </p:sp>
      <p:sp>
        <p:nvSpPr>
          <p:cNvPr id="5" name="Slide Number Placeholder 4">
            <a:extLst>
              <a:ext uri="{FF2B5EF4-FFF2-40B4-BE49-F238E27FC236}">
                <a16:creationId xmlns:a16="http://schemas.microsoft.com/office/drawing/2014/main" id="{43DAC156-6546-A140-966C-B7CEB6DB97BA}"/>
              </a:ext>
            </a:extLst>
          </p:cNvPr>
          <p:cNvSpPr>
            <a:spLocks noGrp="1"/>
          </p:cNvSpPr>
          <p:nvPr>
            <p:ph type="sldNum" sz="quarter" idx="12"/>
          </p:nvPr>
        </p:nvSpPr>
        <p:spPr/>
        <p:txBody>
          <a:bodyPr/>
          <a:lstStyle/>
          <a:p>
            <a:r>
              <a:rPr lang="en-US">
                <a:latin typeface="Arial" pitchFamily="34" charset="0"/>
              </a:rPr>
              <a:t>| </a:t>
            </a:r>
            <a:fld id="{295008BC-DA31-4D19-837B-EFA4386B05F5}" type="slidenum">
              <a:rPr lang="en-US" smtClean="0">
                <a:latin typeface="Arial" pitchFamily="34" charset="0"/>
              </a:rPr>
              <a:pPr/>
              <a:t>7</a:t>
            </a:fld>
            <a:r>
              <a:rPr lang="en-US">
                <a:latin typeface="Arial" pitchFamily="34" charset="0"/>
              </a:rPr>
              <a:t> |</a:t>
            </a:r>
            <a:r>
              <a:rPr lang="en-US">
                <a:latin typeface="Arial" pitchFamily="34" charset="0"/>
                <a:ea typeface="Verdana" pitchFamily="34" charset="0"/>
                <a:cs typeface="Verdana" pitchFamily="34" charset="0"/>
              </a:rPr>
              <a:t> </a:t>
            </a:r>
          </a:p>
        </p:txBody>
      </p:sp>
      <p:pic>
        <p:nvPicPr>
          <p:cNvPr id="7" name="Picture 6">
            <a:extLst>
              <a:ext uri="{FF2B5EF4-FFF2-40B4-BE49-F238E27FC236}">
                <a16:creationId xmlns:a16="http://schemas.microsoft.com/office/drawing/2014/main" id="{E8D6905F-D604-264C-9EBC-1261D0BAC0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7134" y="1416216"/>
            <a:ext cx="7473765" cy="4070183"/>
          </a:xfrm>
          <a:prstGeom prst="rect">
            <a:avLst/>
          </a:prstGeom>
        </p:spPr>
      </p:pic>
      <p:sp>
        <p:nvSpPr>
          <p:cNvPr id="8" name="Rectangle 7">
            <a:extLst>
              <a:ext uri="{FF2B5EF4-FFF2-40B4-BE49-F238E27FC236}">
                <a16:creationId xmlns:a16="http://schemas.microsoft.com/office/drawing/2014/main" id="{937F0A9A-F094-E44F-8D03-5889404719FD}"/>
              </a:ext>
            </a:extLst>
          </p:cNvPr>
          <p:cNvSpPr/>
          <p:nvPr/>
        </p:nvSpPr>
        <p:spPr>
          <a:xfrm>
            <a:off x="4507134" y="5474089"/>
            <a:ext cx="6147837" cy="369332"/>
          </a:xfrm>
          <a:prstGeom prst="rect">
            <a:avLst/>
          </a:prstGeom>
        </p:spPr>
        <p:txBody>
          <a:bodyPr wrap="none">
            <a:spAutoFit/>
          </a:bodyPr>
          <a:lstStyle/>
          <a:p>
            <a:r>
              <a:rPr lang="en-US">
                <a:hlinkClick r:id="rId6"/>
              </a:rPr>
              <a:t>http://standardhealthrecord.org/guides/mcode/profiles.html</a:t>
            </a:r>
            <a:endParaRPr lang="en-US"/>
          </a:p>
        </p:txBody>
      </p:sp>
    </p:spTree>
    <p:extLst>
      <p:ext uri="{BB962C8B-B14F-4D97-AF65-F5344CB8AC3E}">
        <p14:creationId xmlns:p14="http://schemas.microsoft.com/office/powerpoint/2010/main" val="3868977235"/>
      </p:ext>
    </p:extLst>
  </p:cSld>
  <p:clrMapOvr>
    <a:masterClrMapping/>
  </p:clrMapOvr>
</p:sld>
</file>

<file path=ppt/theme/theme1.xml><?xml version="1.0" encoding="utf-8"?>
<a:theme xmlns:a="http://schemas.openxmlformats.org/drawingml/2006/main" name="mitre-2018">
  <a:themeElements>
    <a:clrScheme name="MITRE">
      <a:dk1>
        <a:sysClr val="windowText" lastClr="000000"/>
      </a:dk1>
      <a:lt1>
        <a:sysClr val="window" lastClr="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45720" rIns="45720" rtlCol="0">
        <a:spAutoFit/>
      </a:bodyPr>
      <a:lstStyle>
        <a:defPPr algn="l">
          <a:defRPr smtClean="0">
            <a:latin typeface="Helvetica Neue Light" panose="02000403000000020004" pitchFamily="2" charset="0"/>
            <a:ea typeface="Helvetica Neue Light" panose="02000403000000020004" pitchFamily="2" charset="0"/>
          </a:defRPr>
        </a:defPPr>
      </a:lstStyle>
    </a:txDef>
  </a:objectDefaults>
  <a:extraClrSchemeLst/>
  <a:extLst>
    <a:ext uri="{05A4C25C-085E-4340-85A3-A5531E510DB2}">
      <thm15:themeFamily xmlns:thm15="http://schemas.microsoft.com/office/thememl/2012/main" name="MITRE_Briefing_Template_16x9_alternate.pptx" id="{AE1F2642-A272-49A3-89EF-E05972CDA201}" vid="{141734E2-9322-43C6-8568-34A30BEB04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SortOrder xmlns="45d44e74-5c87-4253-a1a6-fb7a2a9835a8">5</SortOrder>
    <_Contributor xmlns="http://schemas.microsoft.com/sharepoint/v3/fields" xsi:nil="true"/>
    <Release_x0020_Statement xmlns="http://schemas.microsoft.com/sharepoint/v3">For Internal MITRE Use</Release_x0020_Statement>
    <Site_x0020_Page xmlns="45d44e74-5c87-4253-a1a6-fb7a2a9835a8">
      <Value>47</Value>
    </Site_x0020_Page>
    <Date xmlns="45d44e74-5c87-4253-a1a6-fb7a2a9835a8" xsi:nil="true"/>
    <IconOverlay xmlns="http://schemas.microsoft.com/sharepoint/v4" xsi:nil="true"/>
    <DocType xmlns="45d44e74-5c87-4253-a1a6-fb7a2a9835a8">Template</Doc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ITRE Work" ma:contentTypeID="0x0101001EAE5F8AE92E0443B0635AEF5BFC9F76004C6CC03BF5DC804FBBC33E4E55C06EE9" ma:contentTypeVersion="6" ma:contentTypeDescription="Materials and documents that contain MITRE authored content and other content directly attributable to MITRE and its work" ma:contentTypeScope="" ma:versionID="e8429a4ef0cd6a0905ec9041da35bdd8">
  <xsd:schema xmlns:xsd="http://www.w3.org/2001/XMLSchema" xmlns:xs="http://www.w3.org/2001/XMLSchema" xmlns:p="http://schemas.microsoft.com/office/2006/metadata/properties" xmlns:ns1="http://schemas.microsoft.com/sharepoint/v3" xmlns:ns2="http://schemas.microsoft.com/sharepoint/v3/fields" xmlns:ns3="45d44e74-5c87-4253-a1a6-fb7a2a9835a8" xmlns:ns4="http://schemas.microsoft.com/sharepoint/v4" xmlns:ns5="d6dad062-3ecc-4c2a-98eb-3d03c2389ab6" targetNamespace="http://schemas.microsoft.com/office/2006/metadata/properties" ma:root="true" ma:fieldsID="d4be5a15e899d1941129a2c5e869f0c8" ns1:_="" ns2:_="" ns3:_="" ns4:_="" ns5:_="">
    <xsd:import namespace="http://schemas.microsoft.com/sharepoint/v3"/>
    <xsd:import namespace="http://schemas.microsoft.com/sharepoint/v3/fields"/>
    <xsd:import namespace="45d44e74-5c87-4253-a1a6-fb7a2a9835a8"/>
    <xsd:import namespace="http://schemas.microsoft.com/sharepoint/v4"/>
    <xsd:import namespace="d6dad062-3ecc-4c2a-98eb-3d03c2389ab6"/>
    <xsd:element name="properties">
      <xsd:complexType>
        <xsd:sequence>
          <xsd:element name="documentManagement">
            <xsd:complexType>
              <xsd:all>
                <xsd:element ref="ns2:_Contributor" minOccurs="0"/>
                <xsd:element ref="ns1:MITRE_x0020_Sensitivity"/>
                <xsd:element ref="ns1:Release_x0020_Statement"/>
                <xsd:element ref="ns3:DocType" minOccurs="0"/>
                <xsd:element ref="ns3:SortOrder" minOccurs="0"/>
                <xsd:element ref="ns3:Site_x0020_Page" minOccurs="0"/>
                <xsd:element ref="ns4:IconOverlay" minOccurs="0"/>
                <xsd:element ref="ns5:SharedWithUser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d44e74-5c87-4253-a1a6-fb7a2a9835a8" elementFormDefault="qualified">
    <xsd:import namespace="http://schemas.microsoft.com/office/2006/documentManagement/types"/>
    <xsd:import namespace="http://schemas.microsoft.com/office/infopath/2007/PartnerControls"/>
    <xsd:element name="DocType" ma:index="12" nillable="true" ma:displayName="DocType" ma:format="Dropdown" ma:internalName="DocType">
      <xsd:simpleType>
        <xsd:restriction base="dms:Choice">
          <xsd:enumeration value="Board of Trustee Bio"/>
          <xsd:enumeration value="Executive Bio"/>
          <xsd:enumeration value="Event Planning"/>
          <xsd:enumeration value="MPG Reference"/>
          <xsd:enumeration value="Template"/>
          <xsd:enumeration value="Other"/>
          <xsd:enumeration value="How-Tos"/>
          <xsd:enumeration value="BOT Program Highlights"/>
        </xsd:restriction>
      </xsd:simpleType>
    </xsd:element>
    <xsd:element name="SortOrder" ma:index="13" nillable="true" ma:displayName="SortOrder" ma:decimals="1" ma:internalName="SortOrder" ma:percentage="FALSE">
      <xsd:simpleType>
        <xsd:restriction base="dms:Number"/>
      </xsd:simpleType>
    </xsd:element>
    <xsd:element name="Site_x0020_Page" ma:index="14" nillable="true" ma:displayName="Site Pages" ma:description="On which pages of this site should this page appear as a &quot;related resource&quot; on the right." ma:list="{b7793db3-9feb-473e-8d7c-24c256e016ac}" ma:internalName="Site_x0020_Page" ma:showField="Title">
      <xsd:complexType>
        <xsd:complexContent>
          <xsd:extension base="dms:MultiChoiceLookup">
            <xsd:sequence>
              <xsd:element name="Value" type="dms:Lookup" maxOccurs="unbounded" minOccurs="0" nillable="true"/>
            </xsd:sequence>
          </xsd:extension>
        </xsd:complexContent>
      </xsd:complexType>
    </xsd:element>
    <xsd:element name="Date" ma:index="19" nillable="true" ma:displayName="Date" ma:description="Document date if applicabl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dad062-3ecc-4c2a-98eb-3d03c2389ab6" elementFormDefault="qualified">
    <xsd:import namespace="http://schemas.microsoft.com/office/2006/documentManagement/types"/>
    <xsd:import namespace="http://schemas.microsoft.com/office/infopath/2007/PartnerControls"/>
    <xsd:element name="SharedWithUsers" ma:index="1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5450FCDD-08B1-48D8-BB50-7A17E590A5EE}">
  <ds:schemaRefs>
    <ds:schemaRef ds:uri="http://schemas.microsoft.com/sharepoint/v3"/>
    <ds:schemaRef ds:uri="http://schemas.microsoft.com/sharepoint/v4"/>
    <ds:schemaRef ds:uri="http://purl.org/dc/terms/"/>
    <ds:schemaRef ds:uri="http://schemas.openxmlformats.org/package/2006/metadata/core-properties"/>
    <ds:schemaRef ds:uri="45d44e74-5c87-4253-a1a6-fb7a2a9835a8"/>
    <ds:schemaRef ds:uri="http://schemas.microsoft.com/office/2006/documentManagement/types"/>
    <ds:schemaRef ds:uri="http://schemas.microsoft.com/office/infopath/2007/PartnerControls"/>
    <ds:schemaRef ds:uri="http://purl.org/dc/elements/1.1/"/>
    <ds:schemaRef ds:uri="http://schemas.microsoft.com/office/2006/metadata/properties"/>
    <ds:schemaRef ds:uri="d6dad062-3ecc-4c2a-98eb-3d03c2389ab6"/>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3.xml><?xml version="1.0" encoding="utf-8"?>
<ds:datastoreItem xmlns:ds="http://schemas.openxmlformats.org/officeDocument/2006/customXml" ds:itemID="{E49BFECA-E305-4957-B4CB-DE1E9BFC5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45d44e74-5c87-4253-a1a6-fb7a2a9835a8"/>
    <ds:schemaRef ds:uri="http://schemas.microsoft.com/sharepoint/v4"/>
    <ds:schemaRef ds:uri="d6dad062-3ecc-4c2a-98eb-3d03c2389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9A4884-CA84-4BD3-BCA6-39AECD72E50D}">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MITRE_Briefing_Template16x9_Alternate</Template>
  <TotalTime>76993</TotalTime>
  <Words>448</Words>
  <Application>Microsoft Macintosh PowerPoint</Application>
  <PresentationFormat>Widescreen</PresentationFormat>
  <Paragraphs>92</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Helvetica Neue</vt:lpstr>
      <vt:lpstr>Helvetica Neue Light</vt:lpstr>
      <vt:lpstr>Helvetica Neue Medium</vt:lpstr>
      <vt:lpstr>Helvetica Neue Thin</vt:lpstr>
      <vt:lpstr>Wingdings</vt:lpstr>
      <vt:lpstr>mitre-2018</vt:lpstr>
      <vt:lpstr>mCODE</vt:lpstr>
      <vt:lpstr>Minimal Common Oncology Data Elements (MCODE)</vt:lpstr>
      <vt:lpstr>Where does this fit with HL7 Cancer Interoperability and CIC</vt:lpstr>
      <vt:lpstr>ASCO NGS Use Case</vt:lpstr>
      <vt:lpstr>mCODE level of detail …is minimal</vt:lpstr>
      <vt:lpstr>Use Case - Overall thinking</vt:lpstr>
      <vt:lpstr>Relevant Clinical Genomics Profiles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Terry, May</dc:creator>
  <cp:keywords/>
  <dc:description/>
  <cp:lastModifiedBy>May Terry</cp:lastModifiedBy>
  <cp:revision>306</cp:revision>
  <dcterms:created xsi:type="dcterms:W3CDTF">2018-05-06T18:55:56Z</dcterms:created>
  <dcterms:modified xsi:type="dcterms:W3CDTF">2019-05-28T15:34:41Z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0x0101001EAE5F8AE92E0443B0635AEF5BFC9F76004C6CC03BF5DC804FBBC33E4E55C06EE9</vt:lpwstr>
  </property>
</Properties>
</file>