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5"/>
  </p:sldMasterIdLst>
  <p:notesMasterIdLst>
    <p:notesMasterId r:id="rId19"/>
  </p:notesMasterIdLst>
  <p:sldIdLst>
    <p:sldId id="256" r:id="rId6"/>
    <p:sldId id="265" r:id="rId7"/>
    <p:sldId id="275" r:id="rId8"/>
    <p:sldId id="266" r:id="rId9"/>
    <p:sldId id="267" r:id="rId10"/>
    <p:sldId id="268" r:id="rId11"/>
    <p:sldId id="269" r:id="rId12"/>
    <p:sldId id="270" r:id="rId13"/>
    <p:sldId id="273" r:id="rId14"/>
    <p:sldId id="274" r:id="rId15"/>
    <p:sldId id="272" r:id="rId16"/>
    <p:sldId id="276"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2A08F9B-80C9-4992-92E0-37B815576A25}">
          <p14:sldIdLst>
            <p14:sldId id="256"/>
          </p14:sldIdLst>
        </p14:section>
        <p14:section name="IG &amp; Dev Diagrams" id="{3A2E6C61-4001-4B3C-913B-049FA1C5E428}">
          <p14:sldIdLst>
            <p14:sldId id="265"/>
            <p14:sldId id="275"/>
            <p14:sldId id="266"/>
            <p14:sldId id="267"/>
            <p14:sldId id="268"/>
            <p14:sldId id="269"/>
            <p14:sldId id="270"/>
            <p14:sldId id="273"/>
            <p14:sldId id="274"/>
            <p14:sldId id="272"/>
            <p14:sldId id="276"/>
            <p14:sldId id="27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Hill" initials="DH" lastIdx="4" clrIdx="0">
    <p:extLst>
      <p:ext uri="{19B8F6BF-5375-455C-9EA6-DF929625EA0E}">
        <p15:presenceInfo xmlns:p15="http://schemas.microsoft.com/office/powerpoint/2012/main" userId="David Hi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19" autoAdjust="0"/>
    <p:restoredTop sz="94632" autoAdjust="0"/>
  </p:normalViewPr>
  <p:slideViewPr>
    <p:cSldViewPr snapToGrid="0">
      <p:cViewPr varScale="1">
        <p:scale>
          <a:sx n="128" d="100"/>
          <a:sy n="128" d="100"/>
        </p:scale>
        <p:origin x="1016"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80841A-55C9-4CB9-BF39-10CBD830FF58}" type="datetimeFigureOut">
              <a:rPr lang="en-US" smtClean="0"/>
              <a:t>2/4/21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67679-5F33-418A-8777-9F241701AC39}" type="slidenum">
              <a:rPr lang="en-US" smtClean="0"/>
              <a:t>‹#›</a:t>
            </a:fld>
            <a:endParaRPr lang="en-US" dirty="0"/>
          </a:p>
        </p:txBody>
      </p:sp>
    </p:spTree>
    <p:extLst>
      <p:ext uri="{BB962C8B-B14F-4D97-AF65-F5344CB8AC3E}">
        <p14:creationId xmlns:p14="http://schemas.microsoft.com/office/powerpoint/2010/main" val="487881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youtube.com/mitrecorp" TargetMode="Externa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hyperlink" Target="http://www.mitre.org/" TargetMode="External"/><Relationship Id="rId2" Type="http://schemas.openxmlformats.org/officeDocument/2006/relationships/hyperlink" Target="http://twitter.com/MITREcorp" TargetMode="External"/><Relationship Id="rId1" Type="http://schemas.openxmlformats.org/officeDocument/2006/relationships/slideMaster" Target="../slideMasters/slideMaster1.xml"/><Relationship Id="rId6" Type="http://schemas.openxmlformats.org/officeDocument/2006/relationships/hyperlink" Target="http://www.linkedin.com/company/mitre" TargetMode="External"/><Relationship Id="rId11" Type="http://schemas.openxmlformats.org/officeDocument/2006/relationships/image" Target="../media/image6.png"/><Relationship Id="rId5" Type="http://schemas.openxmlformats.org/officeDocument/2006/relationships/image" Target="../media/image3.jpeg"/><Relationship Id="rId10" Type="http://schemas.openxmlformats.org/officeDocument/2006/relationships/hyperlink" Target="https://plus.google.com/+MitreOrgFFRDCs/posts" TargetMode="External"/><Relationship Id="rId4" Type="http://schemas.openxmlformats.org/officeDocument/2006/relationships/hyperlink" Target="http://www.facebook.com/MITREcorp" TargetMode="External"/><Relationship Id="rId9"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grpSp>
        <p:nvGrpSpPr>
          <p:cNvPr id="3" name="Group 2"/>
          <p:cNvGrpSpPr/>
          <p:nvPr/>
        </p:nvGrpSpPr>
        <p:grpSpPr>
          <a:xfrm>
            <a:off x="81480" y="0"/>
            <a:ext cx="99589" cy="6858000"/>
            <a:chOff x="0" y="0"/>
            <a:chExt cx="407324" cy="6858000"/>
          </a:xfrm>
        </p:grpSpPr>
        <p:sp>
          <p:nvSpPr>
            <p:cNvPr id="18" name="Rectangle 17"/>
            <p:cNvSpPr/>
            <p:nvPr/>
          </p:nvSpPr>
          <p:spPr bwMode="auto">
            <a:xfrm>
              <a:off x="0" y="0"/>
              <a:ext cx="407324" cy="2398143"/>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19" name="Rectangle 18"/>
            <p:cNvSpPr/>
            <p:nvPr/>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sp>
        <p:nvSpPr>
          <p:cNvPr id="9" name="Rectangle 9"/>
          <p:cNvSpPr>
            <a:spLocks noGrp="1" noChangeArrowheads="1"/>
          </p:cNvSpPr>
          <p:nvPr>
            <p:ph type="ctrTitle" sz="quarter" hasCustomPrompt="1"/>
          </p:nvPr>
        </p:nvSpPr>
        <p:spPr>
          <a:xfrm>
            <a:off x="1009528" y="368932"/>
            <a:ext cx="9662160" cy="1981200"/>
          </a:xfrm>
        </p:spPr>
        <p:txBody>
          <a:bodyPr anchor="b" anchorCtr="0">
            <a:normAutofit/>
          </a:bodyPr>
          <a:lstStyle>
            <a:lvl1pPr algn="l">
              <a:lnSpc>
                <a:spcPts val="4400"/>
              </a:lnSpc>
              <a:defRPr sz="4000" b="1">
                <a:solidFill>
                  <a:schemeClr val="tx2"/>
                </a:solidFill>
                <a:latin typeface="Arial" pitchFamily="34" charset="0"/>
                <a:cs typeface="Arial" pitchFamily="34" charset="0"/>
              </a:defRPr>
            </a:lvl1pPr>
          </a:lstStyle>
          <a:p>
            <a:r>
              <a:rPr lang="en-US" dirty="0"/>
              <a:t>Title here</a:t>
            </a:r>
          </a:p>
        </p:txBody>
      </p:sp>
      <p:cxnSp>
        <p:nvCxnSpPr>
          <p:cNvPr id="15" name="Straight Connector 14"/>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16" name="Straight Connector 15"/>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cxnSp>
        <p:nvCxnSpPr>
          <p:cNvPr id="21" name="Straight Connector 20"/>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22" name="Straight Connector 21"/>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sp>
        <p:nvSpPr>
          <p:cNvPr id="26" name="Subtitle 1"/>
          <p:cNvSpPr>
            <a:spLocks noGrp="1"/>
          </p:cNvSpPr>
          <p:nvPr>
            <p:ph type="subTitle" idx="1" hasCustomPrompt="1"/>
          </p:nvPr>
        </p:nvSpPr>
        <p:spPr>
          <a:xfrm>
            <a:off x="1044164" y="2568943"/>
            <a:ext cx="7655345" cy="389923"/>
          </a:xfrm>
        </p:spPr>
        <p:txBody>
          <a:bodyPr/>
          <a:lstStyle>
            <a:lvl1pPr marL="0" indent="0">
              <a:buNone/>
              <a:defRPr>
                <a:solidFill>
                  <a:schemeClr val="tx2"/>
                </a:solidFill>
              </a:defRPr>
            </a:lvl1pPr>
          </a:lstStyle>
          <a:p>
            <a:r>
              <a:rPr lang="en-US" dirty="0"/>
              <a:t>Author</a:t>
            </a:r>
          </a:p>
        </p:txBody>
      </p:sp>
      <p:sp>
        <p:nvSpPr>
          <p:cNvPr id="24" name="Footer Placeholder 4">
            <a:extLst>
              <a:ext uri="{FF2B5EF4-FFF2-40B4-BE49-F238E27FC236}">
                <a16:creationId xmlns:a16="http://schemas.microsoft.com/office/drawing/2014/main" id="{A6F8C1D3-B223-45F7-8AB1-F8F23D05F8D9}"/>
              </a:ext>
            </a:extLst>
          </p:cNvPr>
          <p:cNvSpPr txBox="1">
            <a:spLocks/>
          </p:cNvSpPr>
          <p:nvPr userDrawn="1"/>
        </p:nvSpPr>
        <p:spPr>
          <a:xfrm>
            <a:off x="1116457" y="6568103"/>
            <a:ext cx="4382305" cy="149220"/>
          </a:xfrm>
          <a:prstGeom prst="rect">
            <a:avLst/>
          </a:prstGeom>
        </p:spPr>
        <p:txBody>
          <a:bodyPr vert="horz" lIns="0" tIns="0" rIns="0" bIns="0" rtlCol="0" anchor="ctr"/>
          <a:lstStyle>
            <a:defPPr>
              <a:defRPr lang="en-US"/>
            </a:defPPr>
            <a:lvl1pPr marL="0" algn="l"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00000"/>
              </a:lnSpc>
              <a:spcAft>
                <a:spcPct val="0"/>
              </a:spcAft>
              <a:buClrTx/>
            </a:pPr>
            <a:r>
              <a:rPr lang="en-US" altLang="en-US" sz="800" b="0" dirty="0">
                <a:solidFill>
                  <a:schemeClr val="tx1">
                    <a:lumMod val="50000"/>
                    <a:lumOff val="50000"/>
                  </a:schemeClr>
                </a:solidFill>
                <a:latin typeface="Arial" pitchFamily="34" charset="0"/>
                <a:cs typeface="Arial" pitchFamily="34" charset="0"/>
              </a:rPr>
              <a:t>© 2021 The MITRE Corporation. All rights reserved.</a:t>
            </a:r>
          </a:p>
        </p:txBody>
      </p:sp>
      <p:sp>
        <p:nvSpPr>
          <p:cNvPr id="14" name="Subtitle 6">
            <a:extLst>
              <a:ext uri="{FF2B5EF4-FFF2-40B4-BE49-F238E27FC236}">
                <a16:creationId xmlns:a16="http://schemas.microsoft.com/office/drawing/2014/main" id="{D9BBBFDB-0975-4C9A-AE97-4B4E3D8BADA3}"/>
              </a:ext>
            </a:extLst>
          </p:cNvPr>
          <p:cNvSpPr txBox="1">
            <a:spLocks/>
          </p:cNvSpPr>
          <p:nvPr userDrawn="1"/>
        </p:nvSpPr>
        <p:spPr>
          <a:xfrm>
            <a:off x="1001507" y="6246803"/>
            <a:ext cx="8656954" cy="24303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lang="en-US" sz="2400" b="1" kern="1200">
                <a:solidFill>
                  <a:schemeClr val="tx2"/>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486316" indent="-3429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aseline="0" dirty="0">
                <a:solidFill>
                  <a:schemeClr val="tx2"/>
                </a:solidFill>
              </a:rPr>
              <a:t>Health FFRDC</a:t>
            </a:r>
          </a:p>
        </p:txBody>
      </p:sp>
    </p:spTree>
    <p:extLst>
      <p:ext uri="{BB962C8B-B14F-4D97-AF65-F5344CB8AC3E}">
        <p14:creationId xmlns:p14="http://schemas.microsoft.com/office/powerpoint/2010/main" val="412648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E1AE-2D0B-4241-8DAC-76DB425687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7DC7E0-961C-4A00-8B0B-83ECF8E3C463}"/>
              </a:ext>
            </a:extLst>
          </p:cNvPr>
          <p:cNvSpPr>
            <a:spLocks noGrp="1"/>
          </p:cNvSpPr>
          <p:nvPr>
            <p:ph idx="1"/>
          </p:nvPr>
        </p:nvSpPr>
        <p:spPr/>
        <p:txBody>
          <a:bodyPr/>
          <a:lstStyle>
            <a:lvl1pPr marL="308269" indent="-308269" algn="l" defTabSz="1216185" rtl="0" eaLnBrk="1" latinLnBrk="0" hangingPunct="1">
              <a:spcBef>
                <a:spcPts val="0"/>
              </a:spcBef>
              <a:spcAft>
                <a:spcPts val="798"/>
              </a:spcAft>
              <a:buClr>
                <a:schemeClr val="tx2"/>
              </a:buClr>
              <a:buSzPct val="120000"/>
              <a:buFont typeface="Wingdings" pitchFamily="2" charset="2"/>
              <a:buChar char="§"/>
              <a:defRPr lang="en-US" sz="2400" b="1" kern="1200" dirty="0" smtClean="0">
                <a:solidFill>
                  <a:schemeClr val="tx1"/>
                </a:solidFill>
                <a:latin typeface="Arial" pitchFamily="34" charset="0"/>
                <a:ea typeface="Verdana" pitchFamily="34" charset="0"/>
                <a:cs typeface="Arial" pitchFamily="34" charset="0"/>
              </a:defRPr>
            </a:lvl1pPr>
            <a:lvl2pPr marL="686216" marR="0" indent="-304046" algn="l" defTabSz="1216185" rtl="0" eaLnBrk="1" fontAlgn="auto" latinLnBrk="0" hangingPunct="1">
              <a:lnSpc>
                <a:spcPct val="90000"/>
              </a:lnSpc>
              <a:spcBef>
                <a:spcPts val="0"/>
              </a:spcBef>
              <a:spcAft>
                <a:spcPts val="798"/>
              </a:spcAft>
              <a:buClr>
                <a:schemeClr val="tx2"/>
              </a:buClr>
              <a:buSzTx/>
              <a:buFont typeface="Arial" pitchFamily="34" charset="0"/>
              <a:buChar char="–"/>
              <a:tabLst/>
              <a:defRPr lang="en-US" sz="2400" kern="1200">
                <a:solidFill>
                  <a:schemeClr val="tx1"/>
                </a:solidFill>
                <a:latin typeface="Arial" pitchFamily="34" charset="0"/>
                <a:ea typeface="Verdana" pitchFamily="34" charset="0"/>
                <a:cs typeface="Arial" pitchFamily="34" charset="0"/>
              </a:defRPr>
            </a:lvl2pPr>
            <a:lvl3pPr marL="994485" indent="-308269" algn="l" defTabSz="1216185" rtl="0" eaLnBrk="1" latinLnBrk="0" hangingPunct="1">
              <a:spcBef>
                <a:spcPts val="0"/>
              </a:spcBef>
              <a:spcAft>
                <a:spcPts val="798"/>
              </a:spcAft>
              <a:buClr>
                <a:schemeClr val="tx2"/>
              </a:buClr>
              <a:buSzPct val="110000"/>
              <a:buFont typeface="Wingdings" pitchFamily="2" charset="2"/>
              <a:buChar char="§"/>
              <a:defRPr lang="en-US" sz="2000" kern="1200" smtClean="0">
                <a:solidFill>
                  <a:schemeClr val="tx1"/>
                </a:solidFill>
                <a:latin typeface="Arial" pitchFamily="34" charset="0"/>
                <a:ea typeface="Verdana" pitchFamily="34" charset="0"/>
                <a:cs typeface="Arial" pitchFamily="34" charset="0"/>
              </a:defRPr>
            </a:lvl3pPr>
            <a:lvl4pPr algn="l" defTabSz="1216185" rtl="0" eaLnBrk="1" latinLnBrk="0" hangingPunct="1">
              <a:spcBef>
                <a:spcPts val="0"/>
              </a:spcBef>
              <a:spcAft>
                <a:spcPts val="798"/>
              </a:spcAft>
              <a:buClr>
                <a:schemeClr val="tx2"/>
              </a:buClr>
              <a:defRPr lang="en-US" sz="2660" b="1" kern="1200" smtClean="0">
                <a:solidFill>
                  <a:schemeClr val="tx1"/>
                </a:solidFill>
                <a:latin typeface="Arial" pitchFamily="34" charset="0"/>
                <a:ea typeface="Verdana" pitchFamily="34" charset="0"/>
                <a:cs typeface="Arial" pitchFamily="34" charset="0"/>
              </a:defRPr>
            </a:lvl4pPr>
            <a:lvl5pPr algn="l" defTabSz="1216185" rtl="0" eaLnBrk="1" latinLnBrk="0" hangingPunct="1">
              <a:spcBef>
                <a:spcPts val="0"/>
              </a:spcBef>
              <a:spcAft>
                <a:spcPts val="798"/>
              </a:spcAft>
              <a:buClr>
                <a:schemeClr val="tx2"/>
              </a:buClr>
              <a:defRPr lang="en-US" sz="2660" b="1" kern="1200">
                <a:solidFill>
                  <a:schemeClr val="tx1"/>
                </a:solidFill>
                <a:latin typeface="Arial" pitchFamily="34" charset="0"/>
                <a:ea typeface="Verdana" pitchFamily="34" charset="0"/>
                <a:cs typeface="Arial" pitchFamily="34" charset="0"/>
              </a:defRPr>
            </a:lvl5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Tree>
    <p:extLst>
      <p:ext uri="{BB962C8B-B14F-4D97-AF65-F5344CB8AC3E}">
        <p14:creationId xmlns:p14="http://schemas.microsoft.com/office/powerpoint/2010/main" val="281189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Section Header Layout">
    <p:spTree>
      <p:nvGrpSpPr>
        <p:cNvPr id="1" name=""/>
        <p:cNvGrpSpPr/>
        <p:nvPr/>
      </p:nvGrpSpPr>
      <p:grpSpPr>
        <a:xfrm>
          <a:off x="0" y="0"/>
          <a:ext cx="0" cy="0"/>
          <a:chOff x="0" y="0"/>
          <a:chExt cx="0" cy="0"/>
        </a:xfrm>
      </p:grpSpPr>
      <p:grpSp>
        <p:nvGrpSpPr>
          <p:cNvPr id="6" name="Group 5"/>
          <p:cNvGrpSpPr/>
          <p:nvPr/>
        </p:nvGrpSpPr>
        <p:grpSpPr>
          <a:xfrm>
            <a:off x="81480" y="0"/>
            <a:ext cx="99589" cy="6858000"/>
            <a:chOff x="1" y="0"/>
            <a:chExt cx="380999" cy="6858000"/>
          </a:xfrm>
        </p:grpSpPr>
        <p:sp>
          <p:nvSpPr>
            <p:cNvPr id="17" name="Rectangle 16"/>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18" name="Rectangle 17"/>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sp>
        <p:nvSpPr>
          <p:cNvPr id="21" name="Rectangle 9"/>
          <p:cNvSpPr>
            <a:spLocks noGrp="1" noChangeArrowheads="1"/>
          </p:cNvSpPr>
          <p:nvPr>
            <p:ph type="ctrTitle" sz="quarter" hasCustomPrompt="1"/>
          </p:nvPr>
        </p:nvSpPr>
        <p:spPr>
          <a:xfrm>
            <a:off x="685800" y="2523067"/>
            <a:ext cx="10820400" cy="1803399"/>
          </a:xfrm>
        </p:spPr>
        <p:txBody>
          <a:bodyPr anchor="ctr" anchorCtr="0">
            <a:noAutofit/>
          </a:bodyPr>
          <a:lstStyle>
            <a:lvl1pPr algn="ctr">
              <a:lnSpc>
                <a:spcPts val="4400"/>
              </a:lnSpc>
              <a:defRPr sz="4000" b="1">
                <a:solidFill>
                  <a:schemeClr val="tx2"/>
                </a:solidFill>
                <a:latin typeface="Arial" pitchFamily="34" charset="0"/>
                <a:cs typeface="Times New Roman" pitchFamily="18" charset="0"/>
              </a:defRPr>
            </a:lvl1pPr>
          </a:lstStyle>
          <a:p>
            <a:r>
              <a:rPr lang="en-US" dirty="0"/>
              <a:t>Divider Slide – Section Title here</a:t>
            </a:r>
          </a:p>
        </p:txBody>
      </p:sp>
      <p:cxnSp>
        <p:nvCxnSpPr>
          <p:cNvPr id="5" name="Straight Connector 4"/>
          <p:cNvCxnSpPr/>
          <p:nvPr/>
        </p:nvCxnSpPr>
        <p:spPr>
          <a:xfrm>
            <a:off x="685800" y="20574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85800" y="48006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2030547" y="0"/>
            <a:ext cx="99589" cy="6858000"/>
            <a:chOff x="1" y="0"/>
            <a:chExt cx="380999" cy="6858000"/>
          </a:xfrm>
        </p:grpSpPr>
        <p:sp>
          <p:nvSpPr>
            <p:cNvPr id="20" name="Rectangle 19"/>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23" name="Rectangle 22"/>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sp>
        <p:nvSpPr>
          <p:cNvPr id="13" name="TextBox 12">
            <a:extLst>
              <a:ext uri="{FF2B5EF4-FFF2-40B4-BE49-F238E27FC236}">
                <a16:creationId xmlns:a16="http://schemas.microsoft.com/office/drawing/2014/main" id="{BF1D9E33-DF0A-4F22-A776-BD2A738E4ABE}"/>
              </a:ext>
            </a:extLst>
          </p:cNvPr>
          <p:cNvSpPr txBox="1"/>
          <p:nvPr userDrawn="1"/>
        </p:nvSpPr>
        <p:spPr>
          <a:xfrm>
            <a:off x="984152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pic>
        <p:nvPicPr>
          <p:cNvPr id="14" name="Picture 13">
            <a:extLst>
              <a:ext uri="{FF2B5EF4-FFF2-40B4-BE49-F238E27FC236}">
                <a16:creationId xmlns:a16="http://schemas.microsoft.com/office/drawing/2014/main" id="{A241DE5F-970E-4BD9-80BB-E93A31140F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1152494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838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4" name="Content Placeholder 3">
            <a:extLst>
              <a:ext uri="{FF2B5EF4-FFF2-40B4-BE49-F238E27FC236}">
                <a16:creationId xmlns:a16="http://schemas.microsoft.com/office/drawing/2014/main" id="{C4FAA94F-F00A-4D54-B986-1C6CE3499C6F}"/>
              </a:ext>
            </a:extLst>
          </p:cNvPr>
          <p:cNvSpPr>
            <a:spLocks noGrp="1"/>
          </p:cNvSpPr>
          <p:nvPr>
            <p:ph sz="half" idx="2"/>
          </p:nvPr>
        </p:nvSpPr>
        <p:spPr>
          <a:xfrm>
            <a:off x="6172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Tree>
    <p:extLst>
      <p:ext uri="{BB962C8B-B14F-4D97-AF65-F5344CB8AC3E}">
        <p14:creationId xmlns:p14="http://schemas.microsoft.com/office/powerpoint/2010/main" val="82735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02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No Title and Rul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3" name="Rectangle 2"/>
          <p:cNvSpPr/>
          <p:nvPr/>
        </p:nvSpPr>
        <p:spPr>
          <a:xfrm>
            <a:off x="457200" y="1162058"/>
            <a:ext cx="11391900" cy="244711"/>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Tree>
    <p:extLst>
      <p:ext uri="{BB962C8B-B14F-4D97-AF65-F5344CB8AC3E}">
        <p14:creationId xmlns:p14="http://schemas.microsoft.com/office/powerpoint/2010/main" val="838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Slide - Large Imag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8697079-05C2-487B-BD8F-373075246ED9}"/>
              </a:ext>
            </a:extLst>
          </p:cNvPr>
          <p:cNvSpPr txBox="1"/>
          <p:nvPr userDrawn="1"/>
        </p:nvSpPr>
        <p:spPr>
          <a:xfrm>
            <a:off x="1005305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spTree>
    <p:extLst>
      <p:ext uri="{BB962C8B-B14F-4D97-AF65-F5344CB8AC3E}">
        <p14:creationId xmlns:p14="http://schemas.microsoft.com/office/powerpoint/2010/main" val="423412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3" name="Rectangle 2"/>
          <p:cNvSpPr/>
          <p:nvPr/>
        </p:nvSpPr>
        <p:spPr>
          <a:xfrm>
            <a:off x="515815" y="1162058"/>
            <a:ext cx="11333285" cy="303327"/>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grpSp>
        <p:nvGrpSpPr>
          <p:cNvPr id="4" name="Group 3"/>
          <p:cNvGrpSpPr/>
          <p:nvPr/>
        </p:nvGrpSpPr>
        <p:grpSpPr>
          <a:xfrm>
            <a:off x="4180109" y="4759342"/>
            <a:ext cx="3732451" cy="687607"/>
            <a:chOff x="2659017" y="4816914"/>
            <a:chExt cx="3732451" cy="687607"/>
          </a:xfrm>
        </p:grpSpPr>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9017" y="4940349"/>
              <a:ext cx="443605" cy="443605"/>
            </a:xfrm>
            <a:prstGeom prst="rect">
              <a:avLst/>
            </a:prstGeom>
          </p:spPr>
        </p:pic>
        <p:pic>
          <p:nvPicPr>
            <p:cNvPr id="6" name="Picture 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4271" y="4982267"/>
              <a:ext cx="377994" cy="377994"/>
            </a:xfrm>
            <a:prstGeom prst="rect">
              <a:avLst/>
            </a:prstGeom>
          </p:spPr>
        </p:pic>
        <p:pic>
          <p:nvPicPr>
            <p:cNvPr id="7" name="Picture 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90385" y="4959899"/>
              <a:ext cx="1114344" cy="413237"/>
            </a:xfrm>
            <a:prstGeom prst="rect">
              <a:avLst/>
            </a:prstGeom>
          </p:spPr>
        </p:pic>
        <p:pic>
          <p:nvPicPr>
            <p:cNvPr id="8" name="Picture 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01766" y="4816914"/>
              <a:ext cx="972527" cy="687607"/>
            </a:xfrm>
            <a:prstGeom prst="rect">
              <a:avLst/>
            </a:prstGeom>
          </p:spPr>
        </p:pic>
        <p:pic>
          <p:nvPicPr>
            <p:cNvPr id="9" name="Picture 8">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005535" y="4973550"/>
              <a:ext cx="385933" cy="385933"/>
            </a:xfrm>
            <a:prstGeom prst="rect">
              <a:avLst/>
            </a:prstGeom>
          </p:spPr>
        </p:pic>
      </p:grpSp>
      <p:sp>
        <p:nvSpPr>
          <p:cNvPr id="10" name="TextBox 9"/>
          <p:cNvSpPr txBox="1"/>
          <p:nvPr/>
        </p:nvSpPr>
        <p:spPr>
          <a:xfrm>
            <a:off x="3153845" y="2396381"/>
            <a:ext cx="5784978" cy="2277547"/>
          </a:xfrm>
          <a:prstGeom prst="rect">
            <a:avLst/>
          </a:prstGeom>
          <a:noFill/>
        </p:spPr>
        <p:txBody>
          <a:bodyPr wrap="square" rtlCol="0">
            <a:spAutoFit/>
          </a:bodyPr>
          <a:lstStyle/>
          <a:p>
            <a:pPr algn="ctr">
              <a:spcAft>
                <a:spcPts val="600"/>
              </a:spcAft>
            </a:pPr>
            <a:r>
              <a:rPr lang="en-US" sz="1600" dirty="0">
                <a:solidFill>
                  <a:schemeClr val="tx1">
                    <a:lumMod val="50000"/>
                    <a:lumOff val="50000"/>
                  </a:schemeClr>
                </a:solidFill>
              </a:rPr>
              <a:t>MITRE is a not-for-profit organization whose sole focus is to operate federally funded research and development centers, or FFRDCs. Independent and objective, we take on some of our nation's—and the world’s—most critical challenges and provide innovative, practical solutions.</a:t>
            </a:r>
          </a:p>
          <a:p>
            <a:pPr marL="0" lvl="1" algn="ctr">
              <a:spcAft>
                <a:spcPts val="600"/>
              </a:spcAft>
            </a:pPr>
            <a:r>
              <a:rPr lang="en-US" dirty="0">
                <a:solidFill>
                  <a:schemeClr val="tx1">
                    <a:lumMod val="50000"/>
                    <a:lumOff val="50000"/>
                  </a:schemeClr>
                </a:solidFill>
              </a:rPr>
              <a:t>Learn and share more about MITRE, FFRDCs,</a:t>
            </a:r>
            <a:br>
              <a:rPr lang="en-US" dirty="0">
                <a:solidFill>
                  <a:schemeClr val="tx1">
                    <a:lumMod val="50000"/>
                    <a:lumOff val="50000"/>
                  </a:schemeClr>
                </a:solidFill>
              </a:rPr>
            </a:br>
            <a:r>
              <a:rPr lang="en-US" dirty="0">
                <a:solidFill>
                  <a:schemeClr val="tx1">
                    <a:lumMod val="50000"/>
                    <a:lumOff val="50000"/>
                  </a:schemeClr>
                </a:solidFill>
              </a:rPr>
              <a:t>and our unique value at </a:t>
            </a:r>
            <a:r>
              <a:rPr lang="en-US" u="sng" dirty="0">
                <a:solidFill>
                  <a:schemeClr val="tx1">
                    <a:lumMod val="50000"/>
                    <a:lumOff val="50000"/>
                  </a:schemeClr>
                </a:solidFill>
                <a:hlinkClick r:id="rId12"/>
              </a:rPr>
              <a:t>www.mitre.org</a:t>
            </a:r>
            <a:r>
              <a:rPr lang="en-US" dirty="0">
                <a:solidFill>
                  <a:schemeClr val="tx1">
                    <a:lumMod val="50000"/>
                    <a:lumOff val="50000"/>
                  </a:schemeClr>
                </a:solidFill>
              </a:rPr>
              <a:t> </a:t>
            </a:r>
          </a:p>
          <a:p>
            <a:pPr algn="ctr">
              <a:spcAft>
                <a:spcPts val="600"/>
              </a:spcAft>
            </a:pPr>
            <a:r>
              <a:rPr lang="en-US" sz="1600" dirty="0">
                <a:solidFill>
                  <a:schemeClr val="tx1">
                    <a:lumMod val="50000"/>
                    <a:lumOff val="50000"/>
                  </a:schemeClr>
                </a:solidFill>
              </a:rPr>
              <a:t> </a:t>
            </a:r>
            <a:endParaRPr lang="en-US" sz="1400" dirty="0">
              <a:solidFill>
                <a:schemeClr val="tx1">
                  <a:lumMod val="50000"/>
                  <a:lumOff val="50000"/>
                </a:schemeClr>
              </a:solidFill>
              <a:ea typeface="Verdana" pitchFamily="34" charset="0"/>
              <a:cs typeface="Verdana" pitchFamily="34" charset="0"/>
            </a:endParaRPr>
          </a:p>
        </p:txBody>
      </p:sp>
      <p:pic>
        <p:nvPicPr>
          <p:cNvPr id="11" name="Pictur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81600" y="1295400"/>
            <a:ext cx="1729468" cy="791415"/>
          </a:xfrm>
          <a:prstGeom prst="rect">
            <a:avLst/>
          </a:prstGeom>
        </p:spPr>
      </p:pic>
    </p:spTree>
    <p:extLst>
      <p:ext uri="{BB962C8B-B14F-4D97-AF65-F5344CB8AC3E}">
        <p14:creationId xmlns:p14="http://schemas.microsoft.com/office/powerpoint/2010/main" val="121730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2BF51-56C6-45DE-975B-E54B78AB85B6}"/>
              </a:ext>
            </a:extLst>
          </p:cNvPr>
          <p:cNvSpPr>
            <a:spLocks noGrp="1"/>
          </p:cNvSpPr>
          <p:nvPr>
            <p:ph type="title"/>
          </p:nvPr>
        </p:nvSpPr>
        <p:spPr>
          <a:xfrm>
            <a:off x="616448" y="365760"/>
            <a:ext cx="11236721" cy="750253"/>
          </a:xfrm>
          <a:prstGeom prst="rect">
            <a:avLst/>
          </a:prstGeom>
        </p:spPr>
        <p:txBody>
          <a:bodyPr vert="horz" lIns="91440" tIns="45720" rIns="91440" bIns="45720" rtlCol="0" anchor="ctr" anchorCtr="0">
            <a:noAutofit/>
          </a:bodyPr>
          <a:lstStyle/>
          <a:p>
            <a:pPr lvl="0">
              <a:lnSpc>
                <a:spcPts val="3200"/>
              </a:lnSpc>
            </a:pPr>
            <a:r>
              <a:rPr lang="en-US"/>
              <a:t>Click to edit Master title style</a:t>
            </a:r>
          </a:p>
        </p:txBody>
      </p:sp>
      <p:sp>
        <p:nvSpPr>
          <p:cNvPr id="3" name="Text Placeholder 2">
            <a:extLst>
              <a:ext uri="{FF2B5EF4-FFF2-40B4-BE49-F238E27FC236}">
                <a16:creationId xmlns:a16="http://schemas.microsoft.com/office/drawing/2014/main" id="{D15798B9-CA6E-4EEF-AFEA-D99321F30B5B}"/>
              </a:ext>
            </a:extLst>
          </p:cNvPr>
          <p:cNvSpPr>
            <a:spLocks noGrp="1"/>
          </p:cNvSpPr>
          <p:nvPr>
            <p:ph type="body" idx="1"/>
          </p:nvPr>
        </p:nvSpPr>
        <p:spPr>
          <a:xfrm>
            <a:off x="616449" y="1371601"/>
            <a:ext cx="11236720" cy="4794737"/>
          </a:xfrm>
          <a:prstGeom prst="rect">
            <a:avLst/>
          </a:prstGeom>
        </p:spPr>
        <p:txBody>
          <a:bodyPr vert="horz" lIns="91440" tIns="45720" rIns="91440" bIns="45720" rtlCol="0">
            <a:noAutofit/>
          </a:bodyPr>
          <a:lstStyle/>
          <a:p>
            <a:pPr marL="308269" lvl="0" indent="-308269" defTabSz="1216185">
              <a:spcBef>
                <a:spcPts val="0"/>
              </a:spcBef>
              <a:spcAft>
                <a:spcPts val="798"/>
              </a:spcAft>
              <a:buClr>
                <a:schemeClr val="tx2"/>
              </a:buClr>
              <a:buSzPct val="120000"/>
              <a:buFont typeface="Wingdings" pitchFamily="2" charset="2"/>
              <a:buChar char="§"/>
            </a:pPr>
            <a:r>
              <a:rPr lang="en-US" dirty="0"/>
              <a:t>Edit Master text styles</a:t>
            </a:r>
          </a:p>
          <a:p>
            <a:pPr marL="686216" lvl="1" indent="-304046" defTabSz="1216185">
              <a:spcBef>
                <a:spcPts val="0"/>
              </a:spcBef>
              <a:spcAft>
                <a:spcPts val="798"/>
              </a:spcAft>
              <a:buClr>
                <a:schemeClr val="tx2"/>
              </a:buClr>
              <a:buChar char="–"/>
            </a:pPr>
            <a:r>
              <a:rPr lang="en-US" dirty="0"/>
              <a:t>Second level</a:t>
            </a:r>
          </a:p>
          <a:p>
            <a:pPr marL="994485" lvl="2" indent="-308269" defTabSz="1216185">
              <a:spcBef>
                <a:spcPts val="0"/>
              </a:spcBef>
              <a:spcAft>
                <a:spcPts val="798"/>
              </a:spcAft>
              <a:buClr>
                <a:schemeClr val="tx2"/>
              </a:buClr>
              <a:buSzPct val="110000"/>
              <a:buFont typeface="Wingdings" pitchFamily="2" charset="2"/>
              <a:buChar char="§"/>
            </a:pPr>
            <a:r>
              <a:rPr lang="en-US"/>
              <a:t>Third level</a:t>
            </a:r>
          </a:p>
          <a:p>
            <a:pPr marL="1451685" lvl="3" indent="-308269" defTabSz="1216185">
              <a:spcBef>
                <a:spcPts val="0"/>
              </a:spcBef>
              <a:spcAft>
                <a:spcPts val="798"/>
              </a:spcAft>
              <a:buClr>
                <a:schemeClr val="tx2"/>
              </a:buClr>
              <a:buSzPct val="110000"/>
              <a:buFont typeface="Wingdings" pitchFamily="2" charset="2"/>
              <a:buChar char="§"/>
            </a:pPr>
            <a:r>
              <a:rPr lang="en-US"/>
              <a:t>Fourth level</a:t>
            </a:r>
          </a:p>
          <a:p>
            <a:pPr marL="1908885" lvl="4" indent="-308269" defTabSz="1216185">
              <a:spcBef>
                <a:spcPts val="0"/>
              </a:spcBef>
              <a:spcAft>
                <a:spcPts val="798"/>
              </a:spcAft>
              <a:buClr>
                <a:schemeClr val="tx2"/>
              </a:buClr>
              <a:buSzPct val="110000"/>
              <a:buFont typeface="Wingdings" pitchFamily="2" charset="2"/>
              <a:buChar char="§"/>
            </a:pPr>
            <a:r>
              <a:rPr lang="en-US"/>
              <a:t>Fifth level</a:t>
            </a:r>
            <a:endParaRPr lang="en-US" dirty="0"/>
          </a:p>
        </p:txBody>
      </p:sp>
      <p:sp>
        <p:nvSpPr>
          <p:cNvPr id="10" name="Rectangle 9" descr="Artifact">
            <a:extLst>
              <a:ext uri="{FF2B5EF4-FFF2-40B4-BE49-F238E27FC236}">
                <a16:creationId xmlns:a16="http://schemas.microsoft.com/office/drawing/2014/main" id="{76AE87BA-EAF2-4F85-A4C6-431AB731984B}"/>
              </a:ext>
            </a:extLst>
          </p:cNvPr>
          <p:cNvSpPr/>
          <p:nvPr/>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dirty="0">
              <a:ln>
                <a:noFill/>
              </a:ln>
              <a:solidFill>
                <a:schemeClr val="tx1"/>
              </a:solidFill>
              <a:effectLst/>
              <a:latin typeface="Arial" charset="0"/>
            </a:endParaRPr>
          </a:p>
        </p:txBody>
      </p:sp>
      <p:sp>
        <p:nvSpPr>
          <p:cNvPr id="11" name="Rectangle 10" descr="Artifact">
            <a:extLst>
              <a:ext uri="{FF2B5EF4-FFF2-40B4-BE49-F238E27FC236}">
                <a16:creationId xmlns:a16="http://schemas.microsoft.com/office/drawing/2014/main" id="{B6C3F526-F252-41AB-A61C-F10A1CF2B122}"/>
              </a:ext>
            </a:extLst>
          </p:cNvPr>
          <p:cNvSpPr/>
          <p:nvPr/>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dirty="0">
              <a:ln>
                <a:noFill/>
              </a:ln>
              <a:solidFill>
                <a:schemeClr val="tx2"/>
              </a:solidFill>
              <a:effectLst/>
              <a:latin typeface="Arial" charset="0"/>
            </a:endParaRPr>
          </a:p>
        </p:txBody>
      </p:sp>
      <p:cxnSp>
        <p:nvCxnSpPr>
          <p:cNvPr id="12" name="Straight Connector 11" descr="Artifact">
            <a:extLst>
              <a:ext uri="{FF2B5EF4-FFF2-40B4-BE49-F238E27FC236}">
                <a16:creationId xmlns:a16="http://schemas.microsoft.com/office/drawing/2014/main" id="{DC069472-29C7-4CEC-83B3-DFDBE2BD327E}"/>
              </a:ext>
            </a:extLst>
          </p:cNvPr>
          <p:cNvCxnSpPr>
            <a:cxnSpLocks/>
          </p:cNvCxnSpPr>
          <p:nvPr/>
        </p:nvCxnSpPr>
        <p:spPr bwMode="auto">
          <a:xfrm>
            <a:off x="616449"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3" name="Rectangle 12" descr="Artifact">
            <a:extLst>
              <a:ext uri="{FF2B5EF4-FFF2-40B4-BE49-F238E27FC236}">
                <a16:creationId xmlns:a16="http://schemas.microsoft.com/office/drawing/2014/main" id="{0FC1AD13-1188-4710-AA4D-CAD582AF814C}"/>
              </a:ext>
            </a:extLst>
          </p:cNvPr>
          <p:cNvSpPr/>
          <p:nvPr userDrawn="1"/>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dirty="0">
              <a:ln>
                <a:noFill/>
              </a:ln>
              <a:solidFill>
                <a:schemeClr val="tx1"/>
              </a:solidFill>
              <a:effectLst/>
              <a:latin typeface="Arial" charset="0"/>
            </a:endParaRPr>
          </a:p>
        </p:txBody>
      </p:sp>
      <p:sp>
        <p:nvSpPr>
          <p:cNvPr id="14" name="Rectangle 13" descr="Artifact">
            <a:extLst>
              <a:ext uri="{FF2B5EF4-FFF2-40B4-BE49-F238E27FC236}">
                <a16:creationId xmlns:a16="http://schemas.microsoft.com/office/drawing/2014/main" id="{33566D52-4B10-4869-BC77-6B0630C04620}"/>
              </a:ext>
            </a:extLst>
          </p:cNvPr>
          <p:cNvSpPr/>
          <p:nvPr userDrawn="1"/>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dirty="0">
              <a:ln>
                <a:noFill/>
              </a:ln>
              <a:solidFill>
                <a:schemeClr val="tx2"/>
              </a:solidFill>
              <a:effectLst/>
              <a:latin typeface="Arial" charset="0"/>
            </a:endParaRPr>
          </a:p>
        </p:txBody>
      </p:sp>
      <p:cxnSp>
        <p:nvCxnSpPr>
          <p:cNvPr id="16" name="Straight Connector 15" descr="Artifact">
            <a:extLst>
              <a:ext uri="{FF2B5EF4-FFF2-40B4-BE49-F238E27FC236}">
                <a16:creationId xmlns:a16="http://schemas.microsoft.com/office/drawing/2014/main" id="{8E84DD11-8C76-4BBF-8684-CF89C69047E7}"/>
              </a:ext>
            </a:extLst>
          </p:cNvPr>
          <p:cNvCxnSpPr>
            <a:cxnSpLocks/>
          </p:cNvCxnSpPr>
          <p:nvPr userDrawn="1"/>
        </p:nvCxnSpPr>
        <p:spPr bwMode="auto">
          <a:xfrm>
            <a:off x="616447"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FFD758E3-BDA8-483C-A1E5-AE458E56D991}"/>
              </a:ext>
            </a:extLst>
          </p:cNvPr>
          <p:cNvSpPr txBox="1"/>
          <p:nvPr userDrawn="1"/>
        </p:nvSpPr>
        <p:spPr>
          <a:xfrm>
            <a:off x="9947031"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cxnSp>
        <p:nvCxnSpPr>
          <p:cNvPr id="15" name="Straight Connector 14">
            <a:extLst>
              <a:ext uri="{FF2B5EF4-FFF2-40B4-BE49-F238E27FC236}">
                <a16:creationId xmlns:a16="http://schemas.microsoft.com/office/drawing/2014/main" id="{00A189E8-9E96-46BD-9782-0EBE15F991B1}"/>
              </a:ext>
            </a:extLst>
          </p:cNvPr>
          <p:cNvCxnSpPr>
            <a:cxnSpLocks/>
          </p:cNvCxnSpPr>
          <p:nvPr userDrawn="1"/>
        </p:nvCxnSpPr>
        <p:spPr bwMode="auto">
          <a:xfrm flipV="1">
            <a:off x="616447" y="6534227"/>
            <a:ext cx="11237976" cy="33876"/>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17" name="Picture 16">
            <a:extLst>
              <a:ext uri="{FF2B5EF4-FFF2-40B4-BE49-F238E27FC236}">
                <a16:creationId xmlns:a16="http://schemas.microsoft.com/office/drawing/2014/main" id="{8A287644-6047-4FEE-A90E-0402D4FD903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sp>
        <p:nvSpPr>
          <p:cNvPr id="20" name="Footer Placeholder 4">
            <a:extLst>
              <a:ext uri="{FF2B5EF4-FFF2-40B4-BE49-F238E27FC236}">
                <a16:creationId xmlns:a16="http://schemas.microsoft.com/office/drawing/2014/main" id="{45B4A787-A11E-45FB-AF89-A937AE1E9861}"/>
              </a:ext>
            </a:extLst>
          </p:cNvPr>
          <p:cNvSpPr txBox="1">
            <a:spLocks/>
          </p:cNvSpPr>
          <p:nvPr userDrawn="1"/>
        </p:nvSpPr>
        <p:spPr>
          <a:xfrm>
            <a:off x="717066" y="6589123"/>
            <a:ext cx="4382305" cy="149220"/>
          </a:xfrm>
          <a:prstGeom prst="rect">
            <a:avLst/>
          </a:prstGeom>
        </p:spPr>
        <p:txBody>
          <a:bodyPr vert="horz" lIns="0" tIns="0" rIns="0" bIns="0" rtlCol="0" anchor="ctr"/>
          <a:lstStyle>
            <a:defPPr>
              <a:defRPr lang="en-US"/>
            </a:defPPr>
            <a:lvl1pPr marL="0" algn="l"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00000"/>
              </a:lnSpc>
              <a:spcAft>
                <a:spcPct val="0"/>
              </a:spcAft>
              <a:buClrTx/>
            </a:pPr>
            <a:r>
              <a:rPr lang="en-US" altLang="en-US" sz="800" b="0" dirty="0">
                <a:solidFill>
                  <a:schemeClr val="tx1">
                    <a:lumMod val="50000"/>
                    <a:lumOff val="50000"/>
                  </a:schemeClr>
                </a:solidFill>
                <a:latin typeface="Arial" pitchFamily="34" charset="0"/>
                <a:cs typeface="Arial" pitchFamily="34" charset="0"/>
              </a:rPr>
              <a:t>© 2019</a:t>
            </a:r>
            <a:r>
              <a:rPr lang="en-US" altLang="en-US" sz="800" b="0" baseline="0" dirty="0">
                <a:solidFill>
                  <a:schemeClr val="tx1">
                    <a:lumMod val="50000"/>
                    <a:lumOff val="50000"/>
                  </a:schemeClr>
                </a:solidFill>
                <a:latin typeface="Arial" pitchFamily="34" charset="0"/>
                <a:cs typeface="Arial" pitchFamily="34" charset="0"/>
              </a:rPr>
              <a:t> </a:t>
            </a:r>
            <a:r>
              <a:rPr lang="en-US" altLang="en-US" sz="800" b="0" dirty="0">
                <a:solidFill>
                  <a:schemeClr val="tx1">
                    <a:lumMod val="50000"/>
                    <a:lumOff val="50000"/>
                  </a:schemeClr>
                </a:solidFill>
                <a:latin typeface="Arial" pitchFamily="34" charset="0"/>
                <a:cs typeface="Arial" pitchFamily="34" charset="0"/>
              </a:rPr>
              <a:t>The MITRE Corporation. All rights reserved.</a:t>
            </a:r>
          </a:p>
        </p:txBody>
      </p:sp>
      <p:sp>
        <p:nvSpPr>
          <p:cNvPr id="21" name="Subtitle 6">
            <a:extLst>
              <a:ext uri="{FF2B5EF4-FFF2-40B4-BE49-F238E27FC236}">
                <a16:creationId xmlns:a16="http://schemas.microsoft.com/office/drawing/2014/main" id="{8CFDA413-9C94-4EC2-A33B-A51B9E59E900}"/>
              </a:ext>
            </a:extLst>
          </p:cNvPr>
          <p:cNvSpPr txBox="1">
            <a:spLocks/>
          </p:cNvSpPr>
          <p:nvPr userDrawn="1"/>
        </p:nvSpPr>
        <p:spPr>
          <a:xfrm>
            <a:off x="602116" y="6257313"/>
            <a:ext cx="8656954" cy="24303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lang="en-US" sz="2400" b="1" kern="1200">
                <a:solidFill>
                  <a:schemeClr val="tx2"/>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486316" indent="-3429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aseline="0" dirty="0">
                <a:solidFill>
                  <a:schemeClr val="tx2"/>
                </a:solidFill>
              </a:rPr>
              <a:t>Health FFRDC</a:t>
            </a:r>
          </a:p>
        </p:txBody>
      </p:sp>
    </p:spTree>
    <p:extLst>
      <p:ext uri="{BB962C8B-B14F-4D97-AF65-F5344CB8AC3E}">
        <p14:creationId xmlns:p14="http://schemas.microsoft.com/office/powerpoint/2010/main" val="571324812"/>
      </p:ext>
    </p:extLst>
  </p:cSld>
  <p:clrMap bg1="lt1" tx1="dk1" bg2="lt2" tx2="dk2" accent1="accent1" accent2="accent2" accent3="accent3" accent4="accent4" accent5="accent5" accent6="accent6" hlink="hlink" folHlink="folHlink"/>
  <p:sldLayoutIdLst>
    <p:sldLayoutId id="2147483666" r:id="rId1"/>
    <p:sldLayoutId id="2147483658" r:id="rId2"/>
    <p:sldLayoutId id="2147483665" r:id="rId3"/>
    <p:sldLayoutId id="2147483660" r:id="rId4"/>
    <p:sldLayoutId id="2147483661" r:id="rId5"/>
    <p:sldLayoutId id="2147483662" r:id="rId6"/>
    <p:sldLayoutId id="2147483663" r:id="rId7"/>
    <p:sldLayoutId id="2147483664" r:id="rId8"/>
  </p:sldLayoutIdLst>
  <p:hf hdr="0" dt="0"/>
  <p:txStyles>
    <p:titleStyle>
      <a:lvl1pPr algn="l" defTabSz="914400" rtl="0" eaLnBrk="1" latinLnBrk="0" hangingPunct="1">
        <a:lnSpc>
          <a:spcPct val="90000"/>
        </a:lnSpc>
        <a:spcBef>
          <a:spcPct val="0"/>
        </a:spcBef>
        <a:buNone/>
        <a:defRPr lang="en-US" sz="3200" b="1" kern="1200">
          <a:solidFill>
            <a:schemeClr val="tx2"/>
          </a:solidFill>
          <a:latin typeface="Arial" pitchFamily="34" charset="0"/>
          <a:ea typeface="Verdana" pitchFamily="34" charset="0"/>
          <a:cs typeface="Arial"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b="1" kern="1200" smtClean="0">
          <a:solidFill>
            <a:schemeClr val="tx1"/>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486316" indent="-3429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jira.hl7.org/browse/FHIR-2829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jira.hl7.org/browse/FHIR-3041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hl7.org/fhir/us/davinci-drug-formulary/StructureDefinition-usdf-EmailPlanContact-extension.html" TargetMode="External"/><Relationship Id="rId2" Type="http://schemas.openxmlformats.org/officeDocument/2006/relationships/hyperlink" Target="https://jira.hl7.org/browse/FHIR-30933" TargetMode="External"/><Relationship Id="rId1" Type="http://schemas.openxmlformats.org/officeDocument/2006/relationships/slideLayout" Target="../slideLayouts/slideLayout2.xml"/><Relationship Id="rId4" Type="http://schemas.openxmlformats.org/officeDocument/2006/relationships/hyperlink" Target="https://jira.hl7.org/browse/FHIR-30412"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jira.hl7.org/browse/FHIR-2996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jira.hl7.org/browse/FHIR-30412" TargetMode="External"/><Relationship Id="rId3" Type="http://schemas.openxmlformats.org/officeDocument/2006/relationships/hyperlink" Target="https://jira.hl7.org/browse/FHIR-29670" TargetMode="External"/><Relationship Id="rId7" Type="http://schemas.openxmlformats.org/officeDocument/2006/relationships/hyperlink" Target="https://jira.hl7.org/browse/FHIR-28293" TargetMode="External"/><Relationship Id="rId2" Type="http://schemas.openxmlformats.org/officeDocument/2006/relationships/hyperlink" Target="https://jira.hl7.org/browse/FHIR-30923" TargetMode="External"/><Relationship Id="rId1" Type="http://schemas.openxmlformats.org/officeDocument/2006/relationships/slideLayout" Target="../slideLayouts/slideLayout2.xml"/><Relationship Id="rId6" Type="http://schemas.openxmlformats.org/officeDocument/2006/relationships/hyperlink" Target="FHIR-30925" TargetMode="External"/><Relationship Id="rId5" Type="http://schemas.openxmlformats.org/officeDocument/2006/relationships/hyperlink" Target="FHIR-30924" TargetMode="External"/><Relationship Id="rId10" Type="http://schemas.openxmlformats.org/officeDocument/2006/relationships/hyperlink" Target="https://jira.hl7.org/browse/FHIR-29965" TargetMode="External"/><Relationship Id="rId4" Type="http://schemas.openxmlformats.org/officeDocument/2006/relationships/hyperlink" Target="https://jira.hl7.org/browse/FHIR-29964" TargetMode="External"/><Relationship Id="rId9" Type="http://schemas.openxmlformats.org/officeDocument/2006/relationships/hyperlink" Target="https://jira.hl7.org/browse/FHIR-3093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ira.hl7.org/browse/FHIR-29670" TargetMode="External"/><Relationship Id="rId2" Type="http://schemas.openxmlformats.org/officeDocument/2006/relationships/hyperlink" Target="https://jira.hl7.org/browse/FHIR-3092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jira.hl7.org/browse/FHIR-2996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hhs.gov/guidance/sites/default/files/hhs-guidance-documents/QHP_Slides_040220_5CR_040220_8.pdf" TargetMode="External"/><Relationship Id="rId2" Type="http://schemas.openxmlformats.org/officeDocument/2006/relationships/hyperlink" Target="FHIR-3092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HIR-309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HIR-3092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495207-35DE-46E2-B7DB-F31265C44A28}"/>
              </a:ext>
            </a:extLst>
          </p:cNvPr>
          <p:cNvSpPr>
            <a:spLocks noGrp="1"/>
          </p:cNvSpPr>
          <p:nvPr>
            <p:ph type="ctrTitle" sz="quarter"/>
          </p:nvPr>
        </p:nvSpPr>
        <p:spPr>
          <a:xfrm>
            <a:off x="1009528" y="368932"/>
            <a:ext cx="8447293" cy="1981200"/>
          </a:xfrm>
        </p:spPr>
        <p:txBody>
          <a:bodyPr/>
          <a:lstStyle/>
          <a:p>
            <a:r>
              <a:rPr lang="en-US" dirty="0"/>
              <a:t>Proposed Updates to </a:t>
            </a:r>
            <a:br>
              <a:rPr lang="en-US" dirty="0"/>
            </a:br>
            <a:r>
              <a:rPr lang="en-US" dirty="0"/>
              <a:t>Formulary IG</a:t>
            </a:r>
          </a:p>
        </p:txBody>
      </p:sp>
      <p:sp>
        <p:nvSpPr>
          <p:cNvPr id="7" name="Subtitle 6">
            <a:extLst>
              <a:ext uri="{FF2B5EF4-FFF2-40B4-BE49-F238E27FC236}">
                <a16:creationId xmlns:a16="http://schemas.microsoft.com/office/drawing/2014/main" id="{EC64448E-58F0-47AA-B058-D0CEF188B231}"/>
              </a:ext>
            </a:extLst>
          </p:cNvPr>
          <p:cNvSpPr>
            <a:spLocks noGrp="1"/>
          </p:cNvSpPr>
          <p:nvPr>
            <p:ph type="subTitle" idx="1"/>
          </p:nvPr>
        </p:nvSpPr>
        <p:spPr>
          <a:xfrm>
            <a:off x="1044164" y="2568943"/>
            <a:ext cx="2252489" cy="919324"/>
          </a:xfrm>
        </p:spPr>
        <p:txBody>
          <a:bodyPr/>
          <a:lstStyle/>
          <a:p>
            <a:pPr>
              <a:lnSpc>
                <a:spcPct val="100000"/>
              </a:lnSpc>
              <a:spcBef>
                <a:spcPts val="0"/>
              </a:spcBef>
            </a:pPr>
            <a:r>
              <a:rPr lang="en-US" dirty="0"/>
              <a:t>February 2021</a:t>
            </a:r>
          </a:p>
        </p:txBody>
      </p:sp>
      <p:pic>
        <p:nvPicPr>
          <p:cNvPr id="8" name="Picture 7">
            <a:extLst>
              <a:ext uri="{FF2B5EF4-FFF2-40B4-BE49-F238E27FC236}">
                <a16:creationId xmlns:a16="http://schemas.microsoft.com/office/drawing/2014/main" id="{9B83CCE4-C30D-4514-9299-A25756B5DFA1}"/>
              </a:ext>
            </a:extLst>
          </p:cNvPr>
          <p:cNvPicPr>
            <a:picLocks noChangeAspect="1"/>
          </p:cNvPicPr>
          <p:nvPr/>
        </p:nvPicPr>
        <p:blipFill>
          <a:blip r:embed="rId2"/>
          <a:stretch>
            <a:fillRect/>
          </a:stretch>
        </p:blipFill>
        <p:spPr>
          <a:xfrm>
            <a:off x="9349214" y="33652"/>
            <a:ext cx="2763492" cy="2651760"/>
          </a:xfrm>
          <a:prstGeom prst="rect">
            <a:avLst/>
          </a:prstGeom>
        </p:spPr>
      </p:pic>
    </p:spTree>
    <p:extLst>
      <p:ext uri="{BB962C8B-B14F-4D97-AF65-F5344CB8AC3E}">
        <p14:creationId xmlns:p14="http://schemas.microsoft.com/office/powerpoint/2010/main" val="246246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CF39B-8C79-1148-BEB7-B85879790403}"/>
              </a:ext>
            </a:extLst>
          </p:cNvPr>
          <p:cNvSpPr>
            <a:spLocks noGrp="1"/>
          </p:cNvSpPr>
          <p:nvPr>
            <p:ph type="title"/>
          </p:nvPr>
        </p:nvSpPr>
        <p:spPr/>
        <p:txBody>
          <a:bodyPr/>
          <a:lstStyle/>
          <a:p>
            <a:r>
              <a:rPr lang="en-US" dirty="0" err="1">
                <a:sym typeface="Wingdings" pitchFamily="2" charset="2"/>
              </a:rPr>
              <a:t>PlanID</a:t>
            </a:r>
            <a:r>
              <a:rPr lang="en-US" dirty="0">
                <a:sym typeface="Wingdings" pitchFamily="2" charset="2"/>
              </a:rPr>
              <a:t> Description Refinement   			</a:t>
            </a:r>
            <a:r>
              <a:rPr lang="en-US" b="0" dirty="0">
                <a:hlinkClick r:id="rId2"/>
              </a:rPr>
              <a:t>FHIR-28293</a:t>
            </a:r>
            <a:endParaRPr lang="en-US" dirty="0"/>
          </a:p>
        </p:txBody>
      </p:sp>
      <p:sp>
        <p:nvSpPr>
          <p:cNvPr id="3" name="Content Placeholder 2">
            <a:extLst>
              <a:ext uri="{FF2B5EF4-FFF2-40B4-BE49-F238E27FC236}">
                <a16:creationId xmlns:a16="http://schemas.microsoft.com/office/drawing/2014/main" id="{2E15E172-4CB3-474C-98B3-1BA88A1A6A74}"/>
              </a:ext>
            </a:extLst>
          </p:cNvPr>
          <p:cNvSpPr>
            <a:spLocks noGrp="1"/>
          </p:cNvSpPr>
          <p:nvPr>
            <p:ph idx="1"/>
          </p:nvPr>
        </p:nvSpPr>
        <p:spPr/>
        <p:txBody>
          <a:bodyPr/>
          <a:lstStyle/>
          <a:p>
            <a:r>
              <a:rPr lang="en-US" b="0" dirty="0"/>
              <a:t>The description of PlanID is HIOS-centric</a:t>
            </a:r>
          </a:p>
          <a:p>
            <a:pPr lvl="1"/>
            <a:r>
              <a:rPr lang="en-US" dirty="0"/>
              <a:t>“Unique, 14-character, HIOS-generated Plan ID number”</a:t>
            </a:r>
          </a:p>
          <a:p>
            <a:pPr lvl="1"/>
            <a:r>
              <a:rPr lang="en-US" dirty="0"/>
              <a:t>What about non-QHP plans?</a:t>
            </a:r>
          </a:p>
          <a:p>
            <a:pPr lvl="1"/>
            <a:r>
              <a:rPr lang="en-US" dirty="0"/>
              <a:t>“Is the </a:t>
            </a:r>
            <a:r>
              <a:rPr lang="en-US" dirty="0" err="1"/>
              <a:t>PlanID</a:t>
            </a:r>
            <a:r>
              <a:rPr lang="en-US" dirty="0"/>
              <a:t> supposed to be something that is visible to providers and patients via their insurance card in order to support the use cases wherein </a:t>
            </a:r>
            <a:r>
              <a:rPr lang="en-US" dirty="0" err="1"/>
              <a:t>PlanID</a:t>
            </a:r>
            <a:r>
              <a:rPr lang="en-US" dirty="0"/>
              <a:t> is referenced as a search parameter? Or is an internal value sufficient?”</a:t>
            </a:r>
          </a:p>
          <a:p>
            <a:r>
              <a:rPr lang="en-US" dirty="0"/>
              <a:t>Propose to change:</a:t>
            </a:r>
          </a:p>
          <a:p>
            <a:pPr lvl="1"/>
            <a:r>
              <a:rPr lang="en-US" dirty="0"/>
              <a:t>“Unique (</a:t>
            </a:r>
            <a:r>
              <a:rPr lang="en-US" i="1" dirty="0"/>
              <a:t>to a payer across all markets?), </a:t>
            </a:r>
            <a:r>
              <a:rPr lang="en-US" dirty="0"/>
              <a:t>generated Plan ID number, such as HIOS ID for QHPs or Contract Number for Medicare Advantage Plans. (Plan IDs must be unique, even across different markets).”</a:t>
            </a:r>
          </a:p>
          <a:p>
            <a:pPr lvl="1"/>
            <a:endParaRPr lang="en-US" dirty="0"/>
          </a:p>
        </p:txBody>
      </p:sp>
    </p:spTree>
    <p:extLst>
      <p:ext uri="{BB962C8B-B14F-4D97-AF65-F5344CB8AC3E}">
        <p14:creationId xmlns:p14="http://schemas.microsoft.com/office/powerpoint/2010/main" val="153668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7988-D5BE-F64A-B293-A4F88713346C}"/>
              </a:ext>
            </a:extLst>
          </p:cNvPr>
          <p:cNvSpPr>
            <a:spLocks noGrp="1"/>
          </p:cNvSpPr>
          <p:nvPr>
            <p:ph type="title"/>
          </p:nvPr>
        </p:nvSpPr>
        <p:spPr/>
        <p:txBody>
          <a:bodyPr/>
          <a:lstStyle/>
          <a:p>
            <a:r>
              <a:rPr lang="en-US" dirty="0">
                <a:sym typeface="Wingdings" pitchFamily="2" charset="2"/>
              </a:rPr>
              <a:t>Changing String values to URL values (as appropriate) - </a:t>
            </a:r>
            <a:r>
              <a:rPr lang="en-US" b="0" dirty="0">
                <a:sym typeface="Wingdings" pitchFamily="2" charset="2"/>
                <a:hlinkClick r:id="rId2"/>
              </a:rPr>
              <a:t>FHIR-30412</a:t>
            </a:r>
            <a:r>
              <a:rPr lang="en-US" b="0" dirty="0">
                <a:sym typeface="Wingdings" pitchFamily="2" charset="2"/>
              </a:rPr>
              <a:t> </a:t>
            </a:r>
            <a:br>
              <a:rPr lang="en-US" b="0" dirty="0">
                <a:sym typeface="Wingdings" pitchFamily="2" charset="2"/>
              </a:rPr>
            </a:br>
            <a:endParaRPr lang="en-US" dirty="0"/>
          </a:p>
        </p:txBody>
      </p:sp>
      <p:pic>
        <p:nvPicPr>
          <p:cNvPr id="4" name="Content Placeholder 3">
            <a:extLst>
              <a:ext uri="{FF2B5EF4-FFF2-40B4-BE49-F238E27FC236}">
                <a16:creationId xmlns:a16="http://schemas.microsoft.com/office/drawing/2014/main" id="{032CCA79-B05D-B340-A2B3-8A921FD97DD5}"/>
              </a:ext>
            </a:extLst>
          </p:cNvPr>
          <p:cNvPicPr>
            <a:picLocks noGrp="1" noChangeAspect="1"/>
          </p:cNvPicPr>
          <p:nvPr>
            <p:ph idx="1"/>
          </p:nvPr>
        </p:nvPicPr>
        <p:blipFill>
          <a:blip r:embed="rId3"/>
          <a:stretch>
            <a:fillRect/>
          </a:stretch>
        </p:blipFill>
        <p:spPr>
          <a:xfrm>
            <a:off x="616448" y="1432753"/>
            <a:ext cx="10756900" cy="1511300"/>
          </a:xfrm>
          <a:prstGeom prst="rect">
            <a:avLst/>
          </a:prstGeom>
        </p:spPr>
      </p:pic>
      <p:sp>
        <p:nvSpPr>
          <p:cNvPr id="5" name="TextBox 4">
            <a:extLst>
              <a:ext uri="{FF2B5EF4-FFF2-40B4-BE49-F238E27FC236}">
                <a16:creationId xmlns:a16="http://schemas.microsoft.com/office/drawing/2014/main" id="{78FFEF2F-D25F-1D4B-B57D-6BF079ED50D7}"/>
              </a:ext>
            </a:extLst>
          </p:cNvPr>
          <p:cNvSpPr txBox="1"/>
          <p:nvPr/>
        </p:nvSpPr>
        <p:spPr>
          <a:xfrm>
            <a:off x="874643" y="3429000"/>
            <a:ext cx="3847335" cy="646331"/>
          </a:xfrm>
          <a:prstGeom prst="rect">
            <a:avLst/>
          </a:prstGeom>
          <a:noFill/>
        </p:spPr>
        <p:txBody>
          <a:bodyPr wrap="none" rtlCol="0">
            <a:spAutoFit/>
          </a:bodyPr>
          <a:lstStyle/>
          <a:p>
            <a:r>
              <a:rPr lang="en-US" dirty="0"/>
              <a:t>Propose:</a:t>
            </a:r>
            <a:br>
              <a:rPr lang="en-US" dirty="0"/>
            </a:br>
            <a:r>
              <a:rPr lang="en-US" dirty="0"/>
              <a:t>	value[x] should be of type </a:t>
            </a:r>
            <a:r>
              <a:rPr lang="en-US" dirty="0" err="1"/>
              <a:t>url</a:t>
            </a:r>
            <a:endParaRPr lang="en-US" dirty="0"/>
          </a:p>
        </p:txBody>
      </p:sp>
    </p:spTree>
    <p:extLst>
      <p:ext uri="{BB962C8B-B14F-4D97-AF65-F5344CB8AC3E}">
        <p14:creationId xmlns:p14="http://schemas.microsoft.com/office/powerpoint/2010/main" val="3272322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49FD1-3117-ED42-8E6B-E07854CAB3D7}"/>
              </a:ext>
            </a:extLst>
          </p:cNvPr>
          <p:cNvSpPr>
            <a:spLocks noGrp="1"/>
          </p:cNvSpPr>
          <p:nvPr>
            <p:ph type="title"/>
          </p:nvPr>
        </p:nvSpPr>
        <p:spPr/>
        <p:txBody>
          <a:bodyPr/>
          <a:lstStyle/>
          <a:p>
            <a:r>
              <a:rPr lang="en-US" dirty="0">
                <a:sym typeface="Wingdings" pitchFamily="2" charset="2"/>
              </a:rPr>
              <a:t>Changing </a:t>
            </a:r>
            <a:r>
              <a:rPr lang="en-US" dirty="0" err="1">
                <a:sym typeface="Wingdings" pitchFamily="2" charset="2"/>
              </a:rPr>
              <a:t>CoveragePlan.emailPlanContact</a:t>
            </a:r>
            <a:r>
              <a:rPr lang="en-US" dirty="0">
                <a:sym typeface="Wingdings" pitchFamily="2" charset="2"/>
              </a:rPr>
              <a:t>. </a:t>
            </a:r>
            <a:br>
              <a:rPr lang="en-US" dirty="0">
                <a:sym typeface="Wingdings" pitchFamily="2" charset="2"/>
              </a:rPr>
            </a:br>
            <a:r>
              <a:rPr lang="en-US" b="0" dirty="0">
                <a:hlinkClick r:id="rId2"/>
              </a:rPr>
              <a:t>FHIR-30933</a:t>
            </a:r>
            <a:br>
              <a:rPr lang="en-US" b="0" dirty="0"/>
            </a:br>
            <a:endParaRPr lang="en-US" dirty="0"/>
          </a:p>
        </p:txBody>
      </p:sp>
      <p:sp>
        <p:nvSpPr>
          <p:cNvPr id="3" name="Content Placeholder 2">
            <a:extLst>
              <a:ext uri="{FF2B5EF4-FFF2-40B4-BE49-F238E27FC236}">
                <a16:creationId xmlns:a16="http://schemas.microsoft.com/office/drawing/2014/main" id="{1C7EDFD9-F20E-694B-A475-41030740BAC3}"/>
              </a:ext>
            </a:extLst>
          </p:cNvPr>
          <p:cNvSpPr>
            <a:spLocks noGrp="1"/>
          </p:cNvSpPr>
          <p:nvPr>
            <p:ph idx="1"/>
          </p:nvPr>
        </p:nvSpPr>
        <p:spPr/>
        <p:txBody>
          <a:bodyPr/>
          <a:lstStyle/>
          <a:p>
            <a:r>
              <a:rPr lang="en-US" b="0" dirty="0"/>
              <a:t>Ref:  </a:t>
            </a:r>
            <a:r>
              <a:rPr lang="en-US" b="0" dirty="0">
                <a:hlinkClick r:id="rId3"/>
              </a:rPr>
              <a:t>http://hl7.org/fhir/us/davinci-drug-formulary/StructureDefinition-usdf-EmailPlanContact-extension.html</a:t>
            </a:r>
            <a:endParaRPr lang="en-US" b="0" dirty="0"/>
          </a:p>
          <a:p>
            <a:r>
              <a:rPr lang="en-US" b="0" dirty="0"/>
              <a:t>The value of this extension is string.   Should be </a:t>
            </a:r>
            <a:r>
              <a:rPr lang="en-US" b="0" dirty="0" err="1"/>
              <a:t>url</a:t>
            </a:r>
            <a:r>
              <a:rPr lang="en-US" b="0" dirty="0"/>
              <a:t> which would allow both a URL for a contact form, or an e-mail address.</a:t>
            </a:r>
          </a:p>
          <a:p>
            <a:r>
              <a:rPr lang="en-US" b="0" dirty="0"/>
              <a:t>Request these changes:</a:t>
            </a:r>
            <a:br>
              <a:rPr lang="en-US" b="0" dirty="0"/>
            </a:br>
            <a:r>
              <a:rPr lang="en-US" b="0" dirty="0"/>
              <a:t>  1) change type of value from string --&gt; URL (see </a:t>
            </a:r>
            <a:r>
              <a:rPr lang="en-US" b="0" dirty="0">
                <a:hlinkClick r:id="rId4" tooltip="Why are URL extensions not URLs?"/>
              </a:rPr>
              <a:t>FHIR-30412</a:t>
            </a:r>
            <a:r>
              <a:rPr lang="en-US" b="0" dirty="0"/>
              <a:t>)</a:t>
            </a:r>
            <a:br>
              <a:rPr lang="en-US" b="0" dirty="0"/>
            </a:br>
            <a:r>
              <a:rPr lang="en-US" b="0" dirty="0"/>
              <a:t>  2) change name from </a:t>
            </a:r>
            <a:r>
              <a:rPr lang="en-US" b="0" dirty="0" err="1"/>
              <a:t>EmailPlanContact</a:t>
            </a:r>
            <a:r>
              <a:rPr lang="en-US" b="0" dirty="0"/>
              <a:t> --&gt; </a:t>
            </a:r>
            <a:r>
              <a:rPr lang="en-US" b="0" dirty="0" err="1"/>
              <a:t>SupportContact</a:t>
            </a:r>
            <a:br>
              <a:rPr lang="en-US" b="0" dirty="0"/>
            </a:br>
            <a:r>
              <a:rPr lang="en-US" b="0" dirty="0"/>
              <a:t>  3) clarify narrative to mention that FHIR </a:t>
            </a:r>
            <a:r>
              <a:rPr lang="en-US" b="0" dirty="0" err="1"/>
              <a:t>url</a:t>
            </a:r>
            <a:r>
              <a:rPr lang="en-US" b="0" dirty="0"/>
              <a:t> type can be a web-</a:t>
            </a:r>
            <a:r>
              <a:rPr lang="en-US" b="0" dirty="0" err="1"/>
              <a:t>url</a:t>
            </a:r>
            <a:r>
              <a:rPr lang="en-US" b="0" dirty="0"/>
              <a:t> or an e-mail address</a:t>
            </a:r>
          </a:p>
          <a:p>
            <a:pPr marL="0" indent="0">
              <a:buNone/>
            </a:pPr>
            <a:br>
              <a:rPr lang="en-US" dirty="0"/>
            </a:br>
            <a:endParaRPr lang="en-US" dirty="0"/>
          </a:p>
          <a:p>
            <a:endParaRPr lang="en-US" dirty="0"/>
          </a:p>
        </p:txBody>
      </p:sp>
    </p:spTree>
    <p:extLst>
      <p:ext uri="{BB962C8B-B14F-4D97-AF65-F5344CB8AC3E}">
        <p14:creationId xmlns:p14="http://schemas.microsoft.com/office/powerpoint/2010/main" val="259019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3CD69-4F51-6942-8973-0571D15B141D}"/>
              </a:ext>
            </a:extLst>
          </p:cNvPr>
          <p:cNvSpPr>
            <a:spLocks noGrp="1"/>
          </p:cNvSpPr>
          <p:nvPr>
            <p:ph type="title"/>
          </p:nvPr>
        </p:nvSpPr>
        <p:spPr/>
        <p:txBody>
          <a:bodyPr/>
          <a:lstStyle/>
          <a:p>
            <a:r>
              <a:rPr lang="en-US" dirty="0">
                <a:sym typeface="Wingdings" pitchFamily="2" charset="2"/>
              </a:rPr>
              <a:t>Support for Marketing URLs for multiple languages - </a:t>
            </a:r>
            <a:r>
              <a:rPr lang="en-US" b="0" dirty="0">
                <a:sym typeface="Wingdings" pitchFamily="2" charset="2"/>
                <a:hlinkClick r:id="rId2"/>
              </a:rPr>
              <a:t>FHIR-29965</a:t>
            </a:r>
            <a:endParaRPr lang="en-US" dirty="0"/>
          </a:p>
        </p:txBody>
      </p:sp>
      <p:sp>
        <p:nvSpPr>
          <p:cNvPr id="3" name="Content Placeholder 2">
            <a:extLst>
              <a:ext uri="{FF2B5EF4-FFF2-40B4-BE49-F238E27FC236}">
                <a16:creationId xmlns:a16="http://schemas.microsoft.com/office/drawing/2014/main" id="{0E686949-601E-8946-843A-4243B79BAA17}"/>
              </a:ext>
            </a:extLst>
          </p:cNvPr>
          <p:cNvSpPr>
            <a:spLocks noGrp="1"/>
          </p:cNvSpPr>
          <p:nvPr>
            <p:ph idx="1"/>
          </p:nvPr>
        </p:nvSpPr>
        <p:spPr/>
        <p:txBody>
          <a:bodyPr/>
          <a:lstStyle/>
          <a:p>
            <a:r>
              <a:rPr lang="en-US" b="0" dirty="0"/>
              <a:t>Aetna:  "We have found that our Marketing URL could have multiple languages.  We have seen some examples of Spanish URLs."</a:t>
            </a:r>
            <a:endParaRPr lang="en-US" dirty="0"/>
          </a:p>
        </p:txBody>
      </p:sp>
    </p:spTree>
    <p:extLst>
      <p:ext uri="{BB962C8B-B14F-4D97-AF65-F5344CB8AC3E}">
        <p14:creationId xmlns:p14="http://schemas.microsoft.com/office/powerpoint/2010/main" val="3100132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E5272-0AA0-D64B-A8EF-1CF70951973C}"/>
              </a:ext>
            </a:extLst>
          </p:cNvPr>
          <p:cNvSpPr>
            <a:spLocks noGrp="1"/>
          </p:cNvSpPr>
          <p:nvPr>
            <p:ph type="title"/>
          </p:nvPr>
        </p:nvSpPr>
        <p:spPr>
          <a:xfrm>
            <a:off x="586630" y="0"/>
            <a:ext cx="11236721" cy="750253"/>
          </a:xfrm>
        </p:spPr>
        <p:txBody>
          <a:bodyPr/>
          <a:lstStyle/>
          <a:p>
            <a:r>
              <a:rPr lang="en-US" dirty="0"/>
              <a:t>Agenda</a:t>
            </a:r>
          </a:p>
        </p:txBody>
      </p:sp>
      <p:sp>
        <p:nvSpPr>
          <p:cNvPr id="3" name="Content Placeholder 2">
            <a:extLst>
              <a:ext uri="{FF2B5EF4-FFF2-40B4-BE49-F238E27FC236}">
                <a16:creationId xmlns:a16="http://schemas.microsoft.com/office/drawing/2014/main" id="{E27AC6D0-5F64-4D4A-938C-5DB92F884FDE}"/>
              </a:ext>
            </a:extLst>
          </p:cNvPr>
          <p:cNvSpPr>
            <a:spLocks noGrp="1"/>
          </p:cNvSpPr>
          <p:nvPr>
            <p:ph idx="1"/>
          </p:nvPr>
        </p:nvSpPr>
        <p:spPr>
          <a:xfrm>
            <a:off x="477640" y="1031631"/>
            <a:ext cx="11236720" cy="4794737"/>
          </a:xfrm>
        </p:spPr>
        <p:txBody>
          <a:bodyPr/>
          <a:lstStyle/>
          <a:p>
            <a:r>
              <a:rPr lang="en-US" dirty="0" err="1"/>
              <a:t>FormularyDrug</a:t>
            </a:r>
            <a:r>
              <a:rPr lang="en-US" dirty="0"/>
              <a:t> </a:t>
            </a:r>
            <a:r>
              <a:rPr lang="en-US" dirty="0">
                <a:sym typeface="Wingdings" pitchFamily="2" charset="2"/>
              </a:rPr>
              <a:t></a:t>
            </a:r>
            <a:r>
              <a:rPr lang="en-US" dirty="0" err="1">
                <a:sym typeface="Wingdings" pitchFamily="2" charset="2"/>
              </a:rPr>
              <a:t>CoveragePlan</a:t>
            </a:r>
            <a:r>
              <a:rPr lang="en-US" dirty="0">
                <a:sym typeface="Wingdings" pitchFamily="2" charset="2"/>
              </a:rPr>
              <a:t> Cardinalities	</a:t>
            </a:r>
            <a:r>
              <a:rPr lang="en-US" b="0" dirty="0">
                <a:hlinkClick r:id="rId2"/>
              </a:rPr>
              <a:t>FHIR-30923</a:t>
            </a:r>
            <a:r>
              <a:rPr lang="en-US" b="0" dirty="0"/>
              <a:t>,</a:t>
            </a:r>
            <a:r>
              <a:rPr lang="en-US" b="0" dirty="0">
                <a:hlinkClick r:id="rId3"/>
              </a:rPr>
              <a:t> FHIR-29670</a:t>
            </a:r>
            <a:endParaRPr lang="en-US" dirty="0">
              <a:sym typeface="Wingdings" pitchFamily="2" charset="2"/>
            </a:endParaRPr>
          </a:p>
          <a:p>
            <a:pPr lvl="1"/>
            <a:r>
              <a:rPr lang="en-US" dirty="0">
                <a:sym typeface="Wingdings" pitchFamily="2" charset="2"/>
              </a:rPr>
              <a:t>Efficiency of representation</a:t>
            </a:r>
          </a:p>
          <a:p>
            <a:pPr lvl="1"/>
            <a:r>
              <a:rPr lang="en-US" dirty="0">
                <a:sym typeface="Wingdings" pitchFamily="2" charset="2"/>
              </a:rPr>
              <a:t>Aligning FHIR IG (as intended) with QHP Formulary</a:t>
            </a:r>
          </a:p>
          <a:p>
            <a:r>
              <a:rPr lang="en-US" dirty="0">
                <a:sym typeface="Wingdings" pitchFamily="2" charset="2"/>
              </a:rPr>
              <a:t>Richer Description of Prescription Limits - 		</a:t>
            </a:r>
            <a:r>
              <a:rPr lang="en-US" b="0" dirty="0">
                <a:hlinkClick r:id="rId4"/>
              </a:rPr>
              <a:t>FHIR-29964</a:t>
            </a:r>
            <a:endParaRPr lang="en-US" dirty="0">
              <a:sym typeface="Wingdings" pitchFamily="2" charset="2"/>
            </a:endParaRPr>
          </a:p>
          <a:p>
            <a:pPr lvl="1"/>
            <a:r>
              <a:rPr lang="en-US" dirty="0">
                <a:sym typeface="Wingdings" pitchFamily="2" charset="2"/>
              </a:rPr>
              <a:t>Moving from Booleans to small, descriptive </a:t>
            </a:r>
            <a:r>
              <a:rPr lang="en-US" dirty="0" err="1">
                <a:sym typeface="Wingdings" pitchFamily="2" charset="2"/>
              </a:rPr>
              <a:t>valuesets</a:t>
            </a:r>
            <a:endParaRPr lang="en-US" dirty="0">
              <a:sym typeface="Wingdings" pitchFamily="2" charset="2"/>
            </a:endParaRPr>
          </a:p>
          <a:p>
            <a:r>
              <a:rPr lang="en-US" dirty="0">
                <a:sym typeface="Wingdings" pitchFamily="2" charset="2"/>
              </a:rPr>
              <a:t>Minor changes to Cost Sharing description - 		</a:t>
            </a:r>
            <a:r>
              <a:rPr lang="en-US" b="0" dirty="0">
                <a:sym typeface="Wingdings" pitchFamily="2" charset="2"/>
                <a:hlinkClick r:id="rId5"/>
              </a:rPr>
              <a:t>FHIR-30924</a:t>
            </a:r>
            <a:r>
              <a:rPr lang="en-US" b="0" dirty="0">
                <a:sym typeface="Wingdings" pitchFamily="2" charset="2"/>
              </a:rPr>
              <a:t> </a:t>
            </a:r>
          </a:p>
          <a:p>
            <a:pPr lvl="1"/>
            <a:r>
              <a:rPr lang="en-US" dirty="0">
                <a:sym typeface="Wingdings" pitchFamily="2" charset="2"/>
              </a:rPr>
              <a:t>Aligns with current QHP Plan Descriptions</a:t>
            </a:r>
          </a:p>
          <a:p>
            <a:r>
              <a:rPr lang="en-US" dirty="0">
                <a:sym typeface="Wingdings" pitchFamily="2" charset="2"/>
              </a:rPr>
              <a:t>Plan-Specific Mail Order Flag on Formulary Drug? 	</a:t>
            </a:r>
            <a:r>
              <a:rPr lang="en-US" b="0" dirty="0">
                <a:sym typeface="Wingdings" pitchFamily="2" charset="2"/>
                <a:hlinkClick r:id="rId6"/>
              </a:rPr>
              <a:t>FHIR-30925</a:t>
            </a:r>
            <a:r>
              <a:rPr lang="en-US" b="0" dirty="0">
                <a:sym typeface="Wingdings" pitchFamily="2" charset="2"/>
              </a:rPr>
              <a:t> </a:t>
            </a:r>
          </a:p>
          <a:p>
            <a:r>
              <a:rPr lang="en-US" dirty="0" err="1">
                <a:sym typeface="Wingdings" pitchFamily="2" charset="2"/>
              </a:rPr>
              <a:t>PlanID</a:t>
            </a:r>
            <a:r>
              <a:rPr lang="en-US" dirty="0">
                <a:sym typeface="Wingdings" pitchFamily="2" charset="2"/>
              </a:rPr>
              <a:t> Description Refinement   			</a:t>
            </a:r>
            <a:r>
              <a:rPr lang="en-US" b="0" dirty="0">
                <a:hlinkClick r:id="rId7"/>
              </a:rPr>
              <a:t>FHIR-28293</a:t>
            </a:r>
            <a:endParaRPr lang="en-US" b="0" dirty="0"/>
          </a:p>
          <a:p>
            <a:r>
              <a:rPr lang="en-US" dirty="0">
                <a:sym typeface="Wingdings" pitchFamily="2" charset="2"/>
              </a:rPr>
              <a:t>Changing String values to URL values (as appropriate) - </a:t>
            </a:r>
            <a:r>
              <a:rPr lang="en-US" b="0" dirty="0">
                <a:sym typeface="Wingdings" pitchFamily="2" charset="2"/>
                <a:hlinkClick r:id="rId8"/>
              </a:rPr>
              <a:t>FHIR-30412</a:t>
            </a:r>
            <a:r>
              <a:rPr lang="en-US" b="0" dirty="0">
                <a:sym typeface="Wingdings" pitchFamily="2" charset="2"/>
              </a:rPr>
              <a:t> </a:t>
            </a:r>
          </a:p>
          <a:p>
            <a:r>
              <a:rPr lang="en-US" dirty="0">
                <a:sym typeface="Wingdings" pitchFamily="2" charset="2"/>
              </a:rPr>
              <a:t>Changing </a:t>
            </a:r>
            <a:r>
              <a:rPr lang="en-US" dirty="0" err="1">
                <a:sym typeface="Wingdings" pitchFamily="2" charset="2"/>
              </a:rPr>
              <a:t>CoveragePlan.emailPlanContact</a:t>
            </a:r>
            <a:r>
              <a:rPr lang="en-US" dirty="0">
                <a:sym typeface="Wingdings" pitchFamily="2" charset="2"/>
              </a:rPr>
              <a:t>		</a:t>
            </a:r>
            <a:r>
              <a:rPr lang="en-US" b="0" dirty="0">
                <a:hlinkClick r:id="rId9"/>
              </a:rPr>
              <a:t>FHIR-30933</a:t>
            </a:r>
            <a:endParaRPr lang="en-US" dirty="0">
              <a:sym typeface="Wingdings" pitchFamily="2" charset="2"/>
            </a:endParaRPr>
          </a:p>
          <a:p>
            <a:r>
              <a:rPr lang="en-US" dirty="0">
                <a:sym typeface="Wingdings" pitchFamily="2" charset="2"/>
              </a:rPr>
              <a:t>Support for Marketing URLs for multiple languages - 	</a:t>
            </a:r>
            <a:r>
              <a:rPr lang="en-US" b="0" dirty="0">
                <a:sym typeface="Wingdings" pitchFamily="2" charset="2"/>
                <a:hlinkClick r:id="rId10"/>
              </a:rPr>
              <a:t>FHIR-29965</a:t>
            </a:r>
            <a:r>
              <a:rPr lang="en-US" dirty="0">
                <a:sym typeface="Wingdings" pitchFamily="2" charset="2"/>
              </a:rPr>
              <a:t> </a:t>
            </a:r>
          </a:p>
        </p:txBody>
      </p:sp>
    </p:spTree>
    <p:extLst>
      <p:ext uri="{BB962C8B-B14F-4D97-AF65-F5344CB8AC3E}">
        <p14:creationId xmlns:p14="http://schemas.microsoft.com/office/powerpoint/2010/main" val="2412374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5EE1D-E46C-DB4A-87C1-9C3DF7EDBA81}"/>
              </a:ext>
            </a:extLst>
          </p:cNvPr>
          <p:cNvSpPr>
            <a:spLocks noGrp="1"/>
          </p:cNvSpPr>
          <p:nvPr>
            <p:ph type="title"/>
          </p:nvPr>
        </p:nvSpPr>
        <p:spPr/>
        <p:txBody>
          <a:bodyPr/>
          <a:lstStyle/>
          <a:p>
            <a:r>
              <a:rPr lang="en-US" dirty="0"/>
              <a:t>Future Agenda</a:t>
            </a:r>
          </a:p>
        </p:txBody>
      </p:sp>
      <p:sp>
        <p:nvSpPr>
          <p:cNvPr id="3" name="Content Placeholder 2">
            <a:extLst>
              <a:ext uri="{FF2B5EF4-FFF2-40B4-BE49-F238E27FC236}">
                <a16:creationId xmlns:a16="http://schemas.microsoft.com/office/drawing/2014/main" id="{DE701734-52F8-6640-9806-FC44385FF5E6}"/>
              </a:ext>
            </a:extLst>
          </p:cNvPr>
          <p:cNvSpPr>
            <a:spLocks noGrp="1"/>
          </p:cNvSpPr>
          <p:nvPr>
            <p:ph idx="1"/>
          </p:nvPr>
        </p:nvSpPr>
        <p:spPr/>
        <p:txBody>
          <a:bodyPr/>
          <a:lstStyle/>
          <a:p>
            <a:r>
              <a:rPr lang="en-US" dirty="0"/>
              <a:t>Behavior of Formulary Endpoint when member has authenticated.</a:t>
            </a:r>
          </a:p>
          <a:p>
            <a:pPr lvl="1"/>
            <a:r>
              <a:rPr lang="en-US" dirty="0"/>
              <a:t>Should “look like the formulary for the member’s plan”</a:t>
            </a:r>
          </a:p>
          <a:p>
            <a:pPr lvl="1"/>
            <a:r>
              <a:rPr lang="en-US" dirty="0"/>
              <a:t>Need to define precisely</a:t>
            </a:r>
          </a:p>
          <a:p>
            <a:pPr lvl="1"/>
            <a:endParaRPr lang="en-US" dirty="0"/>
          </a:p>
          <a:p>
            <a:pPr lvl="1"/>
            <a:endParaRPr lang="en-US" dirty="0"/>
          </a:p>
          <a:p>
            <a:pPr marL="382170" lvl="1" indent="0">
              <a:buNone/>
            </a:pPr>
            <a:endParaRPr lang="en-US" dirty="0"/>
          </a:p>
        </p:txBody>
      </p:sp>
    </p:spTree>
    <p:extLst>
      <p:ext uri="{BB962C8B-B14F-4D97-AF65-F5344CB8AC3E}">
        <p14:creationId xmlns:p14="http://schemas.microsoft.com/office/powerpoint/2010/main" val="2887975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AD63A-211C-0D4E-9F76-1DC5175274F3}"/>
              </a:ext>
            </a:extLst>
          </p:cNvPr>
          <p:cNvSpPr>
            <a:spLocks noGrp="1"/>
          </p:cNvSpPr>
          <p:nvPr>
            <p:ph type="title"/>
          </p:nvPr>
        </p:nvSpPr>
        <p:spPr/>
        <p:txBody>
          <a:bodyPr/>
          <a:lstStyle/>
          <a:p>
            <a:r>
              <a:rPr lang="en-US" dirty="0" err="1"/>
              <a:t>FormularyDrug</a:t>
            </a:r>
            <a:r>
              <a:rPr lang="en-US" dirty="0"/>
              <a:t> </a:t>
            </a:r>
            <a:r>
              <a:rPr lang="en-US" dirty="0">
                <a:sym typeface="Wingdings" pitchFamily="2" charset="2"/>
              </a:rPr>
              <a:t></a:t>
            </a:r>
            <a:r>
              <a:rPr lang="en-US" dirty="0" err="1">
                <a:sym typeface="Wingdings" pitchFamily="2" charset="2"/>
              </a:rPr>
              <a:t>CoveragePlan</a:t>
            </a:r>
            <a:r>
              <a:rPr lang="en-US" dirty="0">
                <a:sym typeface="Wingdings" pitchFamily="2" charset="2"/>
              </a:rPr>
              <a:t> Cardinalities	</a:t>
            </a:r>
            <a:br>
              <a:rPr lang="en-US" dirty="0">
                <a:sym typeface="Wingdings" pitchFamily="2" charset="2"/>
              </a:rPr>
            </a:br>
            <a:r>
              <a:rPr lang="en-US" b="0" dirty="0">
                <a:hlinkClick r:id="rId2"/>
              </a:rPr>
              <a:t>FHIR-30923</a:t>
            </a:r>
            <a:r>
              <a:rPr lang="en-US" b="0" dirty="0"/>
              <a:t>,</a:t>
            </a:r>
            <a:r>
              <a:rPr lang="en-US" b="0" dirty="0">
                <a:hlinkClick r:id="rId3"/>
              </a:rPr>
              <a:t> FHIR-29670</a:t>
            </a:r>
            <a:br>
              <a:rPr lang="en-US" dirty="0">
                <a:sym typeface="Wingdings" pitchFamily="2" charset="2"/>
              </a:rPr>
            </a:br>
            <a:endParaRPr lang="en-US" dirty="0"/>
          </a:p>
        </p:txBody>
      </p:sp>
      <p:sp>
        <p:nvSpPr>
          <p:cNvPr id="3" name="Content Placeholder 2">
            <a:extLst>
              <a:ext uri="{FF2B5EF4-FFF2-40B4-BE49-F238E27FC236}">
                <a16:creationId xmlns:a16="http://schemas.microsoft.com/office/drawing/2014/main" id="{60E60095-B35E-A24E-9F36-99539C91CC76}"/>
              </a:ext>
            </a:extLst>
          </p:cNvPr>
          <p:cNvSpPr>
            <a:spLocks noGrp="1"/>
          </p:cNvSpPr>
          <p:nvPr>
            <p:ph idx="1"/>
          </p:nvPr>
        </p:nvSpPr>
        <p:spPr/>
        <p:txBody>
          <a:bodyPr/>
          <a:lstStyle/>
          <a:p>
            <a:r>
              <a:rPr lang="en-US" dirty="0"/>
              <a:t>In QHP Formulary (that inspired design) each Drug could reference 1..* (plan, tier, prescribing restrictions)</a:t>
            </a:r>
          </a:p>
          <a:p>
            <a:r>
              <a:rPr lang="en-US" dirty="0"/>
              <a:t>In Formulary IG, each Drug references 1 (plan, tier, prescribing restrictions)</a:t>
            </a:r>
          </a:p>
          <a:p>
            <a:pPr>
              <a:buFont typeface="Wingdings" pitchFamily="2" charset="2"/>
              <a:buChar char="è"/>
            </a:pPr>
            <a:r>
              <a:rPr lang="en-US" dirty="0">
                <a:sym typeface="Wingdings" pitchFamily="2" charset="2"/>
              </a:rPr>
              <a:t>Inefficient representation</a:t>
            </a:r>
          </a:p>
          <a:p>
            <a:pPr>
              <a:buFont typeface="Wingdings" pitchFamily="2" charset="2"/>
              <a:buChar char="è"/>
            </a:pPr>
            <a:endParaRPr lang="en-US" dirty="0">
              <a:sym typeface="Wingdings" pitchFamily="2" charset="2"/>
            </a:endParaRPr>
          </a:p>
          <a:p>
            <a:r>
              <a:rPr lang="en-US" dirty="0">
                <a:sym typeface="Wingdings" pitchFamily="2" charset="2"/>
              </a:rPr>
              <a:t>Proposed resolution:</a:t>
            </a:r>
          </a:p>
          <a:p>
            <a:pPr lvl="1"/>
            <a:r>
              <a:rPr lang="en-US" dirty="0">
                <a:sym typeface="Wingdings" pitchFamily="2" charset="2"/>
              </a:rPr>
              <a:t>Align with QHP Formulary</a:t>
            </a:r>
          </a:p>
          <a:p>
            <a:pPr lvl="1"/>
            <a:r>
              <a:rPr lang="en-US" dirty="0">
                <a:sym typeface="Wingdings" pitchFamily="2" charset="2"/>
              </a:rPr>
              <a:t>Make Plan-Specific info 1..* in Formulary Drug</a:t>
            </a:r>
          </a:p>
          <a:p>
            <a:pPr lvl="1"/>
            <a:endParaRPr lang="en-US" dirty="0">
              <a:sym typeface="Wingdings" pitchFamily="2" charset="2"/>
            </a:endParaRPr>
          </a:p>
          <a:p>
            <a:pPr marL="4223" indent="0">
              <a:buNone/>
            </a:pPr>
            <a:r>
              <a:rPr lang="en-US" dirty="0">
                <a:sym typeface="Wingdings" pitchFamily="2" charset="2"/>
              </a:rPr>
              <a:t> Note:  Interaction with possible changes to Formulary behavior when member is authenticated.</a:t>
            </a:r>
            <a:endParaRPr lang="en-US" dirty="0"/>
          </a:p>
          <a:p>
            <a:endParaRPr lang="en-US" dirty="0"/>
          </a:p>
        </p:txBody>
      </p:sp>
    </p:spTree>
    <p:extLst>
      <p:ext uri="{BB962C8B-B14F-4D97-AF65-F5344CB8AC3E}">
        <p14:creationId xmlns:p14="http://schemas.microsoft.com/office/powerpoint/2010/main" val="1378241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E5149-85C8-8542-90E4-B3423B5417B6}"/>
              </a:ext>
            </a:extLst>
          </p:cNvPr>
          <p:cNvSpPr>
            <a:spLocks noGrp="1"/>
          </p:cNvSpPr>
          <p:nvPr>
            <p:ph type="title"/>
          </p:nvPr>
        </p:nvSpPr>
        <p:spPr/>
        <p:txBody>
          <a:bodyPr/>
          <a:lstStyle/>
          <a:p>
            <a:r>
              <a:rPr lang="en-US" dirty="0"/>
              <a:t>Plan-Specific Info Cardinality Change</a:t>
            </a:r>
          </a:p>
        </p:txBody>
      </p:sp>
      <p:sp>
        <p:nvSpPr>
          <p:cNvPr id="7" name="TextBox 6">
            <a:extLst>
              <a:ext uri="{FF2B5EF4-FFF2-40B4-BE49-F238E27FC236}">
                <a16:creationId xmlns:a16="http://schemas.microsoft.com/office/drawing/2014/main" id="{8841E569-D3C3-4549-A60B-EEFBA7B3D551}"/>
              </a:ext>
            </a:extLst>
          </p:cNvPr>
          <p:cNvSpPr txBox="1"/>
          <p:nvPr/>
        </p:nvSpPr>
        <p:spPr>
          <a:xfrm>
            <a:off x="2481942" y="1376031"/>
            <a:ext cx="2906486" cy="376568"/>
          </a:xfrm>
          <a:prstGeom prst="rect">
            <a:avLst/>
          </a:prstGeom>
          <a:noFill/>
        </p:spPr>
        <p:txBody>
          <a:bodyPr wrap="square" rtlCol="0">
            <a:spAutoFit/>
          </a:bodyPr>
          <a:lstStyle/>
          <a:p>
            <a:r>
              <a:rPr lang="en-US" dirty="0"/>
              <a:t>STU1.0.1</a:t>
            </a:r>
          </a:p>
        </p:txBody>
      </p:sp>
      <p:sp>
        <p:nvSpPr>
          <p:cNvPr id="8" name="TextBox 7">
            <a:extLst>
              <a:ext uri="{FF2B5EF4-FFF2-40B4-BE49-F238E27FC236}">
                <a16:creationId xmlns:a16="http://schemas.microsoft.com/office/drawing/2014/main" id="{B5FF1483-9248-C244-A5C3-62E51AE866FA}"/>
              </a:ext>
            </a:extLst>
          </p:cNvPr>
          <p:cNvSpPr txBox="1"/>
          <p:nvPr/>
        </p:nvSpPr>
        <p:spPr>
          <a:xfrm>
            <a:off x="8055428" y="1376031"/>
            <a:ext cx="2906486" cy="376568"/>
          </a:xfrm>
          <a:prstGeom prst="rect">
            <a:avLst/>
          </a:prstGeom>
          <a:noFill/>
        </p:spPr>
        <p:txBody>
          <a:bodyPr wrap="square" rtlCol="0">
            <a:spAutoFit/>
          </a:bodyPr>
          <a:lstStyle/>
          <a:p>
            <a:r>
              <a:rPr lang="en-US" dirty="0"/>
              <a:t>Proposed</a:t>
            </a:r>
          </a:p>
        </p:txBody>
      </p:sp>
      <p:pic>
        <p:nvPicPr>
          <p:cNvPr id="9" name="Picture 8">
            <a:extLst>
              <a:ext uri="{FF2B5EF4-FFF2-40B4-BE49-F238E27FC236}">
                <a16:creationId xmlns:a16="http://schemas.microsoft.com/office/drawing/2014/main" id="{6B56702B-3440-534F-8C76-8878353FE710}"/>
              </a:ext>
            </a:extLst>
          </p:cNvPr>
          <p:cNvPicPr>
            <a:picLocks noChangeAspect="1"/>
          </p:cNvPicPr>
          <p:nvPr/>
        </p:nvPicPr>
        <p:blipFill>
          <a:blip r:embed="rId2"/>
          <a:stretch>
            <a:fillRect/>
          </a:stretch>
        </p:blipFill>
        <p:spPr>
          <a:xfrm>
            <a:off x="6223984" y="1752599"/>
            <a:ext cx="5084457" cy="4422637"/>
          </a:xfrm>
          <a:prstGeom prst="rect">
            <a:avLst/>
          </a:prstGeom>
        </p:spPr>
      </p:pic>
      <p:pic>
        <p:nvPicPr>
          <p:cNvPr id="10" name="Picture 9">
            <a:extLst>
              <a:ext uri="{FF2B5EF4-FFF2-40B4-BE49-F238E27FC236}">
                <a16:creationId xmlns:a16="http://schemas.microsoft.com/office/drawing/2014/main" id="{C6BB7347-FD99-D042-959F-63AA8DC66F33}"/>
              </a:ext>
            </a:extLst>
          </p:cNvPr>
          <p:cNvPicPr>
            <a:picLocks noChangeAspect="1"/>
          </p:cNvPicPr>
          <p:nvPr/>
        </p:nvPicPr>
        <p:blipFill>
          <a:blip r:embed="rId3"/>
          <a:stretch>
            <a:fillRect/>
          </a:stretch>
        </p:blipFill>
        <p:spPr>
          <a:xfrm>
            <a:off x="340692" y="1928741"/>
            <a:ext cx="5290377" cy="4070351"/>
          </a:xfrm>
          <a:prstGeom prst="rect">
            <a:avLst/>
          </a:prstGeom>
        </p:spPr>
      </p:pic>
    </p:spTree>
    <p:extLst>
      <p:ext uri="{BB962C8B-B14F-4D97-AF65-F5344CB8AC3E}">
        <p14:creationId xmlns:p14="http://schemas.microsoft.com/office/powerpoint/2010/main" val="76682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CF5EB-0F42-F246-B898-C7DC98392A80}"/>
              </a:ext>
            </a:extLst>
          </p:cNvPr>
          <p:cNvSpPr>
            <a:spLocks noGrp="1"/>
          </p:cNvSpPr>
          <p:nvPr>
            <p:ph type="title"/>
          </p:nvPr>
        </p:nvSpPr>
        <p:spPr/>
        <p:txBody>
          <a:bodyPr/>
          <a:lstStyle/>
          <a:p>
            <a:r>
              <a:rPr lang="en-US" dirty="0">
                <a:sym typeface="Wingdings" pitchFamily="2" charset="2"/>
              </a:rPr>
              <a:t>Richer Description of Prescription Limits </a:t>
            </a:r>
            <a:br>
              <a:rPr lang="en-US" dirty="0">
                <a:sym typeface="Wingdings" pitchFamily="2" charset="2"/>
              </a:rPr>
            </a:br>
            <a:r>
              <a:rPr lang="en-US" b="0" dirty="0">
                <a:hlinkClick r:id="rId2"/>
              </a:rPr>
              <a:t>FHIR-29964</a:t>
            </a:r>
            <a:br>
              <a:rPr lang="en-US" dirty="0">
                <a:sym typeface="Wingdings" pitchFamily="2" charset="2"/>
              </a:rPr>
            </a:br>
            <a:endParaRPr lang="en-US" dirty="0"/>
          </a:p>
        </p:txBody>
      </p:sp>
      <p:sp>
        <p:nvSpPr>
          <p:cNvPr id="3" name="Content Placeholder 2">
            <a:extLst>
              <a:ext uri="{FF2B5EF4-FFF2-40B4-BE49-F238E27FC236}">
                <a16:creationId xmlns:a16="http://schemas.microsoft.com/office/drawing/2014/main" id="{65CE62D9-54BD-4941-9116-1243758F7B64}"/>
              </a:ext>
            </a:extLst>
          </p:cNvPr>
          <p:cNvSpPr>
            <a:spLocks noGrp="1"/>
          </p:cNvSpPr>
          <p:nvPr>
            <p:ph idx="1"/>
          </p:nvPr>
        </p:nvSpPr>
        <p:spPr>
          <a:xfrm>
            <a:off x="616448" y="1371601"/>
            <a:ext cx="11236720" cy="4794737"/>
          </a:xfrm>
        </p:spPr>
        <p:txBody>
          <a:bodyPr/>
          <a:lstStyle/>
          <a:p>
            <a:r>
              <a:rPr lang="en-US" dirty="0"/>
              <a:t>Assertion</a:t>
            </a:r>
            <a:r>
              <a:rPr lang="en-US" b="0" dirty="0"/>
              <a:t>:   Boolean values will mislead members</a:t>
            </a:r>
          </a:p>
          <a:p>
            <a:r>
              <a:rPr lang="en-US" b="0" dirty="0"/>
              <a:t>Proposed changes</a:t>
            </a:r>
          </a:p>
          <a:p>
            <a:pPr lvl="1"/>
            <a:r>
              <a:rPr lang="en-US" dirty="0"/>
              <a:t>Step Therapy</a:t>
            </a:r>
            <a:r>
              <a:rPr lang="en-US" b="0" dirty="0"/>
              <a:t>: (Currently Boolean)</a:t>
            </a:r>
          </a:p>
          <a:p>
            <a:pPr lvl="2"/>
            <a:r>
              <a:rPr lang="en-US" sz="1600" b="0" dirty="0"/>
              <a:t>    FALSE </a:t>
            </a:r>
            <a:r>
              <a:rPr lang="en-US" sz="1600" b="0" dirty="0">
                <a:sym typeface="Wingdings" pitchFamily="2" charset="2"/>
              </a:rPr>
              <a:t> </a:t>
            </a:r>
            <a:r>
              <a:rPr lang="en-US" sz="1600" b="0" dirty="0"/>
              <a:t>No Step Therapy Applies</a:t>
            </a:r>
          </a:p>
          <a:p>
            <a:pPr lvl="2"/>
            <a:r>
              <a:rPr lang="en-US" sz="1600" b="0" dirty="0"/>
              <a:t>    True </a:t>
            </a:r>
            <a:r>
              <a:rPr lang="en-US" sz="1600" b="0" dirty="0">
                <a:sym typeface="Wingdings" pitchFamily="2" charset="2"/>
              </a:rPr>
              <a:t>  </a:t>
            </a:r>
            <a:r>
              <a:rPr lang="en-US" sz="1600" b="0" dirty="0"/>
              <a:t>Applies or </a:t>
            </a:r>
            <a:br>
              <a:rPr lang="en-US" sz="1600" dirty="0"/>
            </a:br>
            <a:r>
              <a:rPr lang="en-US" sz="1600" dirty="0"/>
              <a:t>	              </a:t>
            </a:r>
            <a:r>
              <a:rPr lang="en-US" sz="1600" b="0" dirty="0"/>
              <a:t>Applies to New Starts Only</a:t>
            </a:r>
          </a:p>
          <a:p>
            <a:pPr lvl="1"/>
            <a:r>
              <a:rPr lang="en-US" dirty="0"/>
              <a:t>Prior Authorization</a:t>
            </a:r>
            <a:r>
              <a:rPr lang="en-US" b="0" dirty="0"/>
              <a:t>: (Currently Boolean)</a:t>
            </a:r>
          </a:p>
          <a:p>
            <a:pPr lvl="2"/>
            <a:r>
              <a:rPr lang="en-US" sz="1600" b="0" dirty="0"/>
              <a:t>    FALSE </a:t>
            </a:r>
            <a:r>
              <a:rPr lang="en-US" sz="1600" b="0" dirty="0">
                <a:sym typeface="Wingdings" pitchFamily="2" charset="2"/>
              </a:rPr>
              <a:t> </a:t>
            </a:r>
            <a:r>
              <a:rPr lang="en-US" sz="1600" b="0" dirty="0"/>
              <a:t>No Prior Authorization</a:t>
            </a:r>
          </a:p>
          <a:p>
            <a:pPr lvl="2"/>
            <a:r>
              <a:rPr lang="en-US" sz="1600" b="0" dirty="0"/>
              <a:t>    TRUE </a:t>
            </a:r>
            <a:r>
              <a:rPr lang="en-US" sz="1600" b="0" dirty="0">
                <a:sym typeface="Wingdings" pitchFamily="2" charset="2"/>
              </a:rPr>
              <a:t> </a:t>
            </a:r>
            <a:r>
              <a:rPr lang="en-US" sz="1600" b="0" dirty="0"/>
              <a:t>Applies or</a:t>
            </a:r>
            <a:br>
              <a:rPr lang="en-US" sz="1600" b="0" dirty="0"/>
            </a:br>
            <a:r>
              <a:rPr lang="en-US" sz="1600" b="0" dirty="0"/>
              <a:t>	               Applies to New Starts Only, or</a:t>
            </a:r>
            <a:br>
              <a:rPr lang="en-US" sz="1600" b="0" dirty="0"/>
            </a:br>
            <a:r>
              <a:rPr lang="en-US" sz="1600" b="0" dirty="0"/>
              <a:t>                   Part D vs. PartB Prior Authorization Only</a:t>
            </a:r>
          </a:p>
          <a:p>
            <a:pPr lvl="1"/>
            <a:r>
              <a:rPr lang="en-US" dirty="0"/>
              <a:t>Quantity Limit Type</a:t>
            </a:r>
            <a:r>
              <a:rPr lang="en-US" b="0" dirty="0"/>
              <a:t>: (Currently Boolean)</a:t>
            </a:r>
          </a:p>
          <a:p>
            <a:pPr lvl="2"/>
            <a:r>
              <a:rPr lang="en-US" sz="1600" b="0" dirty="0"/>
              <a:t>    FALSE </a:t>
            </a:r>
            <a:r>
              <a:rPr lang="en-US" sz="1600" b="0" dirty="0">
                <a:sym typeface="Wingdings" pitchFamily="2" charset="2"/>
              </a:rPr>
              <a:t> </a:t>
            </a:r>
            <a:r>
              <a:rPr lang="en-US" sz="1600" b="0" dirty="0"/>
              <a:t>Quantity Limits Do Not Apply</a:t>
            </a:r>
          </a:p>
          <a:p>
            <a:pPr lvl="2"/>
            <a:r>
              <a:rPr lang="en-US" sz="1600" b="0" dirty="0"/>
              <a:t>    TRUE </a:t>
            </a:r>
            <a:r>
              <a:rPr lang="en-US" sz="1600" b="0" dirty="0">
                <a:sym typeface="Wingdings" pitchFamily="2" charset="2"/>
              </a:rPr>
              <a:t> </a:t>
            </a:r>
            <a:r>
              <a:rPr lang="en-US" sz="1600" b="0" dirty="0"/>
              <a:t> Daily Quantity Limit or</a:t>
            </a:r>
            <a:br>
              <a:rPr lang="en-US" sz="1600" b="0" dirty="0"/>
            </a:br>
            <a:r>
              <a:rPr lang="en-US" sz="1600" b="0" dirty="0"/>
              <a:t>                    Quantity Limit Over Time</a:t>
            </a:r>
          </a:p>
          <a:p>
            <a:endParaRPr lang="en-US" dirty="0"/>
          </a:p>
        </p:txBody>
      </p:sp>
    </p:spTree>
    <p:extLst>
      <p:ext uri="{BB962C8B-B14F-4D97-AF65-F5344CB8AC3E}">
        <p14:creationId xmlns:p14="http://schemas.microsoft.com/office/powerpoint/2010/main" val="3371986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7108B-F753-6C4E-AA9F-6DD5B632E29B}"/>
              </a:ext>
            </a:extLst>
          </p:cNvPr>
          <p:cNvSpPr>
            <a:spLocks noGrp="1"/>
          </p:cNvSpPr>
          <p:nvPr>
            <p:ph type="title"/>
          </p:nvPr>
        </p:nvSpPr>
        <p:spPr/>
        <p:txBody>
          <a:bodyPr/>
          <a:lstStyle/>
          <a:p>
            <a:r>
              <a:rPr lang="en-US" dirty="0">
                <a:sym typeface="Wingdings" pitchFamily="2" charset="2"/>
              </a:rPr>
              <a:t>Minor changes to Cost Sharing description</a:t>
            </a:r>
            <a:br>
              <a:rPr lang="en-US" dirty="0">
                <a:sym typeface="Wingdings" pitchFamily="2" charset="2"/>
              </a:rPr>
            </a:br>
            <a:r>
              <a:rPr lang="en-US" b="0" dirty="0">
                <a:sym typeface="Wingdings" pitchFamily="2" charset="2"/>
                <a:hlinkClick r:id="rId2"/>
              </a:rPr>
              <a:t>FHIR-30924</a:t>
            </a:r>
            <a:r>
              <a:rPr lang="en-US" b="0" dirty="0">
                <a:sym typeface="Wingdings" pitchFamily="2" charset="2"/>
              </a:rPr>
              <a:t> </a:t>
            </a:r>
            <a:br>
              <a:rPr lang="en-US" b="0" dirty="0">
                <a:sym typeface="Wingdings" pitchFamily="2" charset="2"/>
              </a:rPr>
            </a:br>
            <a:endParaRPr lang="en-US" dirty="0"/>
          </a:p>
        </p:txBody>
      </p:sp>
      <p:sp>
        <p:nvSpPr>
          <p:cNvPr id="3" name="Content Placeholder 2">
            <a:extLst>
              <a:ext uri="{FF2B5EF4-FFF2-40B4-BE49-F238E27FC236}">
                <a16:creationId xmlns:a16="http://schemas.microsoft.com/office/drawing/2014/main" id="{CBA5DBCA-9F31-624A-ACB0-45BCE64FC1B5}"/>
              </a:ext>
            </a:extLst>
          </p:cNvPr>
          <p:cNvSpPr>
            <a:spLocks noGrp="1"/>
          </p:cNvSpPr>
          <p:nvPr>
            <p:ph idx="1"/>
          </p:nvPr>
        </p:nvSpPr>
        <p:spPr/>
        <p:txBody>
          <a:bodyPr/>
          <a:lstStyle/>
          <a:p>
            <a:r>
              <a:rPr lang="en-US" b="0" dirty="0"/>
              <a:t>CopayOption and CoinsuranceOption don't seem to fit if the Medicaid Plan has a deductible of $0.</a:t>
            </a:r>
          </a:p>
          <a:p>
            <a:pPr lvl="1"/>
            <a:r>
              <a:rPr lang="en-US" b="0" dirty="0"/>
              <a:t>Values: </a:t>
            </a:r>
            <a:r>
              <a:rPr lang="en-US" dirty="0"/>
              <a:t>after-deductible, before-deductible, no-charge, no-charge-after-deductible</a:t>
            </a:r>
            <a:endParaRPr lang="en-US" b="0" dirty="0"/>
          </a:p>
          <a:p>
            <a:r>
              <a:rPr lang="en-US" b="0" dirty="0"/>
              <a:t>2021 </a:t>
            </a:r>
            <a:r>
              <a:rPr lang="en-US" b="0" dirty="0">
                <a:hlinkClick r:id="rId3"/>
              </a:rPr>
              <a:t>Instructions for Registering QHP Formulary </a:t>
            </a:r>
            <a:r>
              <a:rPr lang="en-US" b="0" dirty="0"/>
              <a:t>(slide 21) address issue:</a:t>
            </a:r>
          </a:p>
          <a:p>
            <a:pPr marL="835147" lvl="1" indent="-457200">
              <a:buAutoNum type="arabicParenR"/>
            </a:pPr>
            <a:r>
              <a:rPr lang="en-US" b="0" dirty="0"/>
              <a:t>Additional value of "Not Applicable"</a:t>
            </a:r>
          </a:p>
          <a:p>
            <a:pPr marL="835147" lvl="1" indent="-457200">
              <a:buAutoNum type="arabicParenR"/>
            </a:pPr>
            <a:r>
              <a:rPr lang="en-US" b="0" dirty="0"/>
              <a:t>Plan-Level text field for any explanation of features that don't fit well into the structure.</a:t>
            </a:r>
          </a:p>
          <a:p>
            <a:pPr marL="835147" lvl="1" indent="-457200">
              <a:buAutoNum type="arabicParenR"/>
            </a:pPr>
            <a:r>
              <a:rPr lang="en-US" b="0" dirty="0"/>
              <a:t>Zero-Cost Drugs, two options are presented:</a:t>
            </a:r>
            <a:br>
              <a:rPr lang="en-US" b="0" dirty="0"/>
            </a:br>
            <a:r>
              <a:rPr lang="en-US" b="0" dirty="0"/>
              <a:t> 1) </a:t>
            </a:r>
            <a:r>
              <a:rPr lang="en-US" b="0" dirty="0" err="1"/>
              <a:t>CoPaymentOption</a:t>
            </a:r>
            <a:r>
              <a:rPr lang="en-US" b="0" dirty="0"/>
              <a:t>: N/A, CoInsuranceOption: No Charge, or</a:t>
            </a:r>
            <a:br>
              <a:rPr lang="en-US" b="0" dirty="0"/>
            </a:br>
            <a:r>
              <a:rPr lang="en-US" b="0" dirty="0"/>
              <a:t>2) </a:t>
            </a:r>
            <a:r>
              <a:rPr lang="en-US" b="0" dirty="0" err="1"/>
              <a:t>CoPaymentOptiion</a:t>
            </a:r>
            <a:r>
              <a:rPr lang="en-US" b="0" dirty="0"/>
              <a:t>: No Charge, CoInsuranceOption: N/A</a:t>
            </a:r>
          </a:p>
          <a:p>
            <a:pPr marL="835147" lvl="1" indent="-457200">
              <a:buAutoNum type="arabicParenR"/>
            </a:pPr>
            <a:r>
              <a:rPr lang="en-US" b="0" dirty="0"/>
              <a:t>Business rule says you can't specify N/A for both CoPaymentOption and CoInsuranceOption</a:t>
            </a:r>
          </a:p>
          <a:p>
            <a:pPr lvl="1"/>
            <a:endParaRPr lang="en-US" dirty="0"/>
          </a:p>
        </p:txBody>
      </p:sp>
    </p:spTree>
    <p:extLst>
      <p:ext uri="{BB962C8B-B14F-4D97-AF65-F5344CB8AC3E}">
        <p14:creationId xmlns:p14="http://schemas.microsoft.com/office/powerpoint/2010/main" val="3964813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0A5B2-3700-2648-8A75-8ECB217DE720}"/>
              </a:ext>
            </a:extLst>
          </p:cNvPr>
          <p:cNvSpPr>
            <a:spLocks noGrp="1"/>
          </p:cNvSpPr>
          <p:nvPr>
            <p:ph type="title"/>
          </p:nvPr>
        </p:nvSpPr>
        <p:spPr/>
        <p:txBody>
          <a:bodyPr/>
          <a:lstStyle/>
          <a:p>
            <a:r>
              <a:rPr lang="en-US" dirty="0">
                <a:sym typeface="Wingdings" pitchFamily="2" charset="2"/>
              </a:rPr>
              <a:t>Minor changes to Cost Sharing description</a:t>
            </a:r>
            <a:br>
              <a:rPr lang="en-US" dirty="0">
                <a:sym typeface="Wingdings" pitchFamily="2" charset="2"/>
              </a:rPr>
            </a:br>
            <a:r>
              <a:rPr lang="en-US" b="0" dirty="0">
                <a:sym typeface="Wingdings" pitchFamily="2" charset="2"/>
                <a:hlinkClick r:id="rId2"/>
              </a:rPr>
              <a:t>FHIR-30924</a:t>
            </a:r>
            <a:endParaRPr lang="en-US" dirty="0"/>
          </a:p>
        </p:txBody>
      </p:sp>
      <p:sp>
        <p:nvSpPr>
          <p:cNvPr id="3" name="Content Placeholder 2">
            <a:extLst>
              <a:ext uri="{FF2B5EF4-FFF2-40B4-BE49-F238E27FC236}">
                <a16:creationId xmlns:a16="http://schemas.microsoft.com/office/drawing/2014/main" id="{0F38DB90-88F3-8C41-BD12-7BAA8DC6ADDC}"/>
              </a:ext>
            </a:extLst>
          </p:cNvPr>
          <p:cNvSpPr>
            <a:spLocks noGrp="1"/>
          </p:cNvSpPr>
          <p:nvPr>
            <p:ph idx="1"/>
          </p:nvPr>
        </p:nvSpPr>
        <p:spPr/>
        <p:txBody>
          <a:bodyPr/>
          <a:lstStyle/>
          <a:p>
            <a:r>
              <a:rPr lang="en-US" dirty="0"/>
              <a:t>Possible Resolutions:</a:t>
            </a:r>
          </a:p>
          <a:p>
            <a:pPr marL="839370" lvl="1" indent="-457200">
              <a:buFont typeface="+mj-lt"/>
              <a:buAutoNum type="arabicPeriod"/>
            </a:pPr>
            <a:r>
              <a:rPr lang="en-US" dirty="0"/>
              <a:t>Add narrative description for case with 0$ deductible (no value set change)</a:t>
            </a:r>
          </a:p>
          <a:p>
            <a:pPr marL="839370" lvl="1" indent="-457200">
              <a:buFont typeface="+mj-lt"/>
              <a:buAutoNum type="arabicPeriod"/>
            </a:pPr>
            <a:r>
              <a:rPr lang="en-US" dirty="0"/>
              <a:t>#1 + Add N/A value and business rule as per QHP (value set change)</a:t>
            </a:r>
          </a:p>
          <a:p>
            <a:pPr marL="839370" lvl="1" indent="-457200">
              <a:buFont typeface="+mj-lt"/>
              <a:buAutoNum type="arabicPeriod"/>
            </a:pPr>
            <a:r>
              <a:rPr lang="en-US" dirty="0"/>
              <a:t>Add Plan-level text field for any explanation of features that don't fit well into the structure.</a:t>
            </a:r>
          </a:p>
        </p:txBody>
      </p:sp>
    </p:spTree>
    <p:extLst>
      <p:ext uri="{BB962C8B-B14F-4D97-AF65-F5344CB8AC3E}">
        <p14:creationId xmlns:p14="http://schemas.microsoft.com/office/powerpoint/2010/main" val="205129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3523D-BB4A-FC4D-BD23-C0672DB29BDB}"/>
              </a:ext>
            </a:extLst>
          </p:cNvPr>
          <p:cNvSpPr>
            <a:spLocks noGrp="1"/>
          </p:cNvSpPr>
          <p:nvPr>
            <p:ph type="title"/>
          </p:nvPr>
        </p:nvSpPr>
        <p:spPr/>
        <p:txBody>
          <a:bodyPr/>
          <a:lstStyle/>
          <a:p>
            <a:r>
              <a:rPr lang="en-US" dirty="0">
                <a:sym typeface="Wingdings" pitchFamily="2" charset="2"/>
              </a:rPr>
              <a:t>Plan-Specific Mail Order Flag on Formulary Drug? </a:t>
            </a:r>
            <a:br>
              <a:rPr lang="en-US" dirty="0">
                <a:sym typeface="Wingdings" pitchFamily="2" charset="2"/>
              </a:rPr>
            </a:br>
            <a:r>
              <a:rPr lang="en-US" dirty="0">
                <a:sym typeface="Wingdings" pitchFamily="2" charset="2"/>
                <a:hlinkClick r:id="rId2"/>
              </a:rPr>
              <a:t>FHIR-30925</a:t>
            </a:r>
            <a:r>
              <a:rPr lang="en-US" dirty="0">
                <a:sym typeface="Wingdings" pitchFamily="2" charset="2"/>
              </a:rPr>
              <a:t> </a:t>
            </a:r>
            <a:br>
              <a:rPr lang="en-US" dirty="0">
                <a:sym typeface="Wingdings" pitchFamily="2" charset="2"/>
              </a:rPr>
            </a:br>
            <a:endParaRPr lang="en-US" dirty="0"/>
          </a:p>
        </p:txBody>
      </p:sp>
      <p:sp>
        <p:nvSpPr>
          <p:cNvPr id="3" name="Content Placeholder 2">
            <a:extLst>
              <a:ext uri="{FF2B5EF4-FFF2-40B4-BE49-F238E27FC236}">
                <a16:creationId xmlns:a16="http://schemas.microsoft.com/office/drawing/2014/main" id="{54EB7E7B-DA44-1D49-ABAF-DD3AD26A4903}"/>
              </a:ext>
            </a:extLst>
          </p:cNvPr>
          <p:cNvSpPr>
            <a:spLocks noGrp="1"/>
          </p:cNvSpPr>
          <p:nvPr>
            <p:ph idx="1"/>
          </p:nvPr>
        </p:nvSpPr>
        <p:spPr/>
        <p:txBody>
          <a:bodyPr/>
          <a:lstStyle/>
          <a:p>
            <a:r>
              <a:rPr lang="en-US" b="0" dirty="0"/>
              <a:t>"We’re currently mapping a formulary to Coverage Plan (List) and FormularyDrug (MedicationKnowledge). The CoveragePlan profile has the mail order indicator (Yes/No) and it appears to be required under the usdf-DrugTierDefinition-extension. However, mail order is not a “plan-level” attribute. It is an attribute of the drug. e.g. I’m on Medicare Advantage plan and I can get Atorvastatin through mail order but I can’t get Adempas via mail order. Both drugs are in the same formulary. Has anyone come across this issue and, if so, how did you handle it?"</a:t>
            </a:r>
          </a:p>
          <a:p>
            <a:r>
              <a:rPr lang="en-US" b="0" dirty="0"/>
              <a:t>The current IG (based directly on the QHP formulary) only allows specification of mail order at the plan-level, as you noted. There is no facility to identify FormularyDrugs that do (not) have mail order options.</a:t>
            </a:r>
          </a:p>
          <a:p>
            <a:endParaRPr lang="en-US" b="0" dirty="0"/>
          </a:p>
          <a:p>
            <a:r>
              <a:rPr lang="en-US" b="0" dirty="0"/>
              <a:t>Add Plan-Specific Flag to Formulary Drug    </a:t>
            </a:r>
            <a:r>
              <a:rPr lang="en-US" b="0" dirty="0" err="1"/>
              <a:t>NoMailOrder</a:t>
            </a:r>
            <a:r>
              <a:rPr lang="en-US" b="0" dirty="0"/>
              <a:t> Boolean 0..1</a:t>
            </a:r>
            <a:br>
              <a:rPr lang="en-US" b="0" dirty="0"/>
            </a:br>
            <a:r>
              <a:rPr lang="en-US" b="0" dirty="0"/>
              <a:t>  - Can be used to flag drugs that are exceptions to Mail Order</a:t>
            </a:r>
          </a:p>
          <a:p>
            <a:endParaRPr lang="en-US" dirty="0"/>
          </a:p>
        </p:txBody>
      </p:sp>
    </p:spTree>
    <p:extLst>
      <p:ext uri="{BB962C8B-B14F-4D97-AF65-F5344CB8AC3E}">
        <p14:creationId xmlns:p14="http://schemas.microsoft.com/office/powerpoint/2010/main" val="3191363497"/>
      </p:ext>
    </p:extLst>
  </p:cSld>
  <p:clrMapOvr>
    <a:masterClrMapping/>
  </p:clrMapOvr>
</p:sld>
</file>

<file path=ppt/theme/theme1.xml><?xml version="1.0" encoding="utf-8"?>
<a:theme xmlns:a="http://schemas.openxmlformats.org/drawingml/2006/main" name="mitre-2018">
  <a:themeElements>
    <a:clrScheme name="MITRE">
      <a:dk1>
        <a:sysClr val="windowText" lastClr="000000"/>
      </a:dk1>
      <a:lt1>
        <a:sysClr val="window" lastClr="FFFFFF"/>
      </a:lt1>
      <a:dk2>
        <a:srgbClr val="005F9E"/>
      </a:dk2>
      <a:lt2>
        <a:srgbClr val="EEECE1"/>
      </a:lt2>
      <a:accent1>
        <a:srgbClr val="00B3DC"/>
      </a:accent1>
      <a:accent2>
        <a:srgbClr val="F7901E"/>
      </a:accent2>
      <a:accent3>
        <a:srgbClr val="FFE23C"/>
      </a:accent3>
      <a:accent4>
        <a:srgbClr val="C1CD23"/>
      </a:accent4>
      <a:accent5>
        <a:srgbClr val="C6401D"/>
      </a:accent5>
      <a:accent6>
        <a:srgbClr val="FFFFFF"/>
      </a:accent6>
      <a:hlink>
        <a:srgbClr val="005F9E"/>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MH_FFRDC_Template_508_regular.potx" id="{71DD4FA5-90CE-4EB3-92E8-A4B8F7948AD3}" vid="{70C99CBE-EE31-45ED-9E45-EBCA0F15CC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ct:contentTypeSchema xmlns:ct="http://schemas.microsoft.com/office/2006/metadata/contentType" xmlns:ma="http://schemas.microsoft.com/office/2006/metadata/properties/metaAttributes" ct:_="" ma:_="" ma:contentTypeName="MITRE Work" ma:contentTypeID="0x010100823A99C636F7423283FB0D200866C61300E12DD9FC83C84048909A4395147388ED" ma:contentTypeVersion="2" ma:contentTypeDescription="Materials and documents that contain MITRE authored content and other content directly attributable to MITRE and its work" ma:contentTypeScope="" ma:versionID="6e89aac5896526bac772920ff82a906b">
  <xsd:schema xmlns:xsd="http://www.w3.org/2001/XMLSchema" xmlns:xs="http://www.w3.org/2001/XMLSchema" xmlns:p="http://schemas.microsoft.com/office/2006/metadata/properties" xmlns:ns1="http://schemas.microsoft.com/sharepoint/v3" xmlns:ns2="http://schemas.microsoft.com/sharepoint/v3/fields" xmlns:ns3="0e2a9d3c-7f1c-45e9-bd53-df925e78320c" targetNamespace="http://schemas.microsoft.com/office/2006/metadata/properties" ma:root="true" ma:fieldsID="91108b9e37a2bbd302d5fbef29726b49" ns1:_="" ns2:_="" ns3:_="">
    <xsd:import namespace="http://schemas.microsoft.com/sharepoint/v3"/>
    <xsd:import namespace="http://schemas.microsoft.com/sharepoint/v3/fields"/>
    <xsd:import namespace="0e2a9d3c-7f1c-45e9-bd53-df925e78320c"/>
    <xsd:element name="properties">
      <xsd:complexType>
        <xsd:sequence>
          <xsd:element name="documentManagement">
            <xsd:complexType>
              <xsd:all>
                <xsd:element ref="ns2:_Contributor" minOccurs="0"/>
                <xsd:element ref="ns1:MITRE_x0020_Sensitivity"/>
                <xsd:element ref="ns1:Release_x0020_Statement"/>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MITRE_x0020_Sensitivity" ma:index="10" ma:displayName="Sensitivity" ma:default="Internal MITRE Information" ma:internalName="MITRE_x0020_Sensitivity">
      <xsd:simpleType>
        <xsd:restriction base="dms:Choice">
          <xsd:enumeration value="Public Information"/>
          <xsd:enumeration value="Internal MITRE Information"/>
          <xsd:enumeration value="Sensitive Information"/>
          <xsd:enumeration value="Highly Sensitive Information"/>
        </xsd:restriction>
      </xsd:simpleType>
    </xsd:element>
    <xsd:element name="Release_x0020_Statement" ma:index="11" ma:displayName="Release Statement" ma:default="For Internal MITRE Use" ma:internalName="Release_x0020_Statement">
      <xsd:simpleType>
        <xsd:union memberTypes="dms:Text">
          <xsd:simpleType>
            <xsd:restriction base="dms:Choice">
              <xsd:enumeration value="Approved for Public Release"/>
              <xsd:enumeration value="For Internal MITRE Use"/>
              <xsd:enumeration value="For Release to All Sponsors"/>
              <xsd:enumeration value="For Limited Internal MITRE Use"/>
              <xsd:enumeration value="For Limited External Release"/>
              <xsd:enumeration value="Privileged: Sensitive Personal Information"/>
              <xsd:enumeration value="MITRE Proprietary"/>
              <xsd:enumeration value="Source Selection Sensitive"/>
              <xsd:enumeration value="Restricted: Highly Sensitive Personal Information"/>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ntributor" ma:index="9" nillable="true" ma:displayName="Contributor" ma:description="One or more people or organizations that contributed to this resource" ma:internalName="_Contributor">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e2a9d3c-7f1c-45e9-bd53-df925e78320c"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ITRE_x0020_Sensitivity xmlns="http://schemas.microsoft.com/sharepoint/v3">Internal MITRE Information</MITRE_x0020_Sensitivity>
    <_Contributor xmlns="http://schemas.microsoft.com/sharepoint/v3/fields" xsi:nil="true"/>
    <Release_x0020_Statement xmlns="http://schemas.microsoft.com/sharepoint/v3">For Internal MITRE Use</Release_x0020_Statement>
    <SharedWithUsers xmlns="0e2a9d3c-7f1c-45e9-bd53-df925e78320c">
      <UserInfo>
        <DisplayName>Warren, Kim</DisplayName>
        <AccountId>292</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15F32F-6F57-464C-B053-7241A9938C29}">
  <ds:schemaRefs>
    <ds:schemaRef ds:uri="http://schemas.microsoft.com/office/2006/metadata/customXsn"/>
  </ds:schemaRefs>
</ds:datastoreItem>
</file>

<file path=customXml/itemProps2.xml><?xml version="1.0" encoding="utf-8"?>
<ds:datastoreItem xmlns:ds="http://schemas.openxmlformats.org/officeDocument/2006/customXml" ds:itemID="{3CB77819-7D86-4BD2-AD8D-A0F22598A1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0e2a9d3c-7f1c-45e9-bd53-df925e7832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115952-705A-47C2-AF98-EE347D400751}">
  <ds:schemaRefs>
    <ds:schemaRef ds:uri="http://schemas.microsoft.com/office/2006/metadata/properties"/>
    <ds:schemaRef ds:uri="http://schemas.microsoft.com/office/infopath/2007/PartnerControls"/>
    <ds:schemaRef ds:uri="http://schemas.microsoft.com/sharepoint/v3"/>
    <ds:schemaRef ds:uri="http://schemas.microsoft.com/sharepoint/v3/fields"/>
    <ds:schemaRef ds:uri="0e2a9d3c-7f1c-45e9-bd53-df925e78320c"/>
  </ds:schemaRefs>
</ds:datastoreItem>
</file>

<file path=customXml/itemProps4.xml><?xml version="1.0" encoding="utf-8"?>
<ds:datastoreItem xmlns:ds="http://schemas.openxmlformats.org/officeDocument/2006/customXml" ds:itemID="{C8763D85-0CBE-4A05-81D6-D1B370E3DC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27672</TotalTime>
  <Words>1005</Words>
  <Application>Microsoft Macintosh PowerPoint</Application>
  <PresentationFormat>Widescreen</PresentationFormat>
  <Paragraphs>79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mitre-2018</vt:lpstr>
      <vt:lpstr>Proposed Updates to  Formulary IG</vt:lpstr>
      <vt:lpstr>Agenda</vt:lpstr>
      <vt:lpstr>Future Agenda</vt:lpstr>
      <vt:lpstr>FormularyDrug CoveragePlan Cardinalities  FHIR-30923, FHIR-29670 </vt:lpstr>
      <vt:lpstr>Plan-Specific Info Cardinality Change</vt:lpstr>
      <vt:lpstr>Richer Description of Prescription Limits  FHIR-29964 </vt:lpstr>
      <vt:lpstr>Minor changes to Cost Sharing description FHIR-30924  </vt:lpstr>
      <vt:lpstr>Minor changes to Cost Sharing description FHIR-30924</vt:lpstr>
      <vt:lpstr>Plan-Specific Mail Order Flag on Formulary Drug?  FHIR-30925  </vt:lpstr>
      <vt:lpstr>PlanID Description Refinement      FHIR-28293</vt:lpstr>
      <vt:lpstr>Changing String values to URL values (as appropriate) - FHIR-30412  </vt:lpstr>
      <vt:lpstr>Changing CoveragePlan.emailPlanContact.  FHIR-30933 </vt:lpstr>
      <vt:lpstr>Support for Marketing URLs for multiple languages - FHIR-29965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Amos, Tracey G</dc:creator>
  <dc:description/>
  <cp:lastModifiedBy>Saul A Kravitz</cp:lastModifiedBy>
  <cp:revision>167</cp:revision>
  <dcterms:created xsi:type="dcterms:W3CDTF">2018-10-04T15:55:57Z</dcterms:created>
  <dcterms:modified xsi:type="dcterms:W3CDTF">2021-02-08T22:56:38Z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28200</vt:r8>
  </property>
  <property fmtid="{D5CDD505-2E9C-101B-9397-08002B2CF9AE}" pid="3" name="URL">
    <vt:lpwstr/>
  </property>
  <property fmtid="{D5CDD505-2E9C-101B-9397-08002B2CF9AE}" pid="4" name="xd_ProgID">
    <vt:lpwstr/>
  </property>
  <property fmtid="{D5CDD505-2E9C-101B-9397-08002B2CF9AE}" pid="5" name="ContentTypeId">
    <vt:lpwstr>0x010100823A99C636F7423283FB0D200866C61300E12DD9FC83C84048909A4395147388ED</vt:lpwstr>
  </property>
  <property fmtid="{D5CDD505-2E9C-101B-9397-08002B2CF9AE}" pid="6" name="Date0">
    <vt:filetime>2017-01-01T05:00:00Z</vt:filetime>
  </property>
  <property fmtid="{D5CDD505-2E9C-101B-9397-08002B2CF9AE}" pid="7" name="TemplateUrl">
    <vt:lpwstr/>
  </property>
  <property fmtid="{D5CDD505-2E9C-101B-9397-08002B2CF9AE}" pid="8" name="_dlc_DocIdItemGuid">
    <vt:lpwstr>ef5dd932-165f-4f33-bc20-5c4dae3a2e7e</vt:lpwstr>
  </property>
  <property fmtid="{D5CDD505-2E9C-101B-9397-08002B2CF9AE}" pid="9" name="Document Category">
    <vt:lpwstr>1</vt:lpwstr>
  </property>
  <property fmtid="{D5CDD505-2E9C-101B-9397-08002B2CF9AE}" pid="10" name="Document Category0">
    <vt:lpwstr>29</vt:lpwstr>
  </property>
</Properties>
</file>