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58" r:id="rId5"/>
    <p:sldId id="259" r:id="rId6"/>
    <p:sldId id="268" r:id="rId7"/>
    <p:sldId id="271" r:id="rId8"/>
    <p:sldId id="272" r:id="rId9"/>
    <p:sldId id="264" r:id="rId10"/>
    <p:sldId id="263" r:id="rId11"/>
    <p:sldId id="260" r:id="rId12"/>
    <p:sldId id="261" r:id="rId13"/>
    <p:sldId id="262" r:id="rId14"/>
    <p:sldId id="266" r:id="rId15"/>
    <p:sldId id="267" r:id="rId16"/>
    <p:sldId id="274" r:id="rId17"/>
    <p:sldId id="275" r:id="rId18"/>
    <p:sldId id="269" r:id="rId19"/>
    <p:sldId id="273" r:id="rId20"/>
    <p:sldId id="26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FE2F4-ADA6-4DA0-A2F0-2DCD82D0BC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F2AB5C-E8BB-4BD2-9A99-F9E3FB501F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D913D3-F6EC-4781-8863-D7D8A9981B8C}"/>
              </a:ext>
            </a:extLst>
          </p:cNvPr>
          <p:cNvSpPr>
            <a:spLocks noGrp="1"/>
          </p:cNvSpPr>
          <p:nvPr>
            <p:ph type="dt" sz="half" idx="10"/>
          </p:nvPr>
        </p:nvSpPr>
        <p:spPr/>
        <p:txBody>
          <a:bodyPr/>
          <a:lstStyle/>
          <a:p>
            <a:fld id="{E4F99B8A-ED92-470C-A0FB-EFD3F599588F}" type="datetimeFigureOut">
              <a:rPr lang="en-US" smtClean="0"/>
              <a:t>10/3/2021</a:t>
            </a:fld>
            <a:endParaRPr lang="en-US"/>
          </a:p>
        </p:txBody>
      </p:sp>
      <p:sp>
        <p:nvSpPr>
          <p:cNvPr id="5" name="Footer Placeholder 4">
            <a:extLst>
              <a:ext uri="{FF2B5EF4-FFF2-40B4-BE49-F238E27FC236}">
                <a16:creationId xmlns:a16="http://schemas.microsoft.com/office/drawing/2014/main" id="{9E718F45-485A-4AC7-B8F3-D8126A085F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35E5F3-336D-41CF-861A-9DC2837A6B03}"/>
              </a:ext>
            </a:extLst>
          </p:cNvPr>
          <p:cNvSpPr>
            <a:spLocks noGrp="1"/>
          </p:cNvSpPr>
          <p:nvPr>
            <p:ph type="sldNum" sz="quarter" idx="12"/>
          </p:nvPr>
        </p:nvSpPr>
        <p:spPr/>
        <p:txBody>
          <a:bodyPr/>
          <a:lstStyle/>
          <a:p>
            <a:fld id="{E74F973C-FDF9-4E9D-B6FB-66179E1C70F9}" type="slidenum">
              <a:rPr lang="en-US" smtClean="0"/>
              <a:t>‹#›</a:t>
            </a:fld>
            <a:endParaRPr lang="en-US"/>
          </a:p>
        </p:txBody>
      </p:sp>
    </p:spTree>
    <p:extLst>
      <p:ext uri="{BB962C8B-B14F-4D97-AF65-F5344CB8AC3E}">
        <p14:creationId xmlns:p14="http://schemas.microsoft.com/office/powerpoint/2010/main" val="295982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DDBEA-8B52-41C5-8F91-A5D75152C0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886104-AECC-4E2F-93B2-9F8823C741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8B11B9-48C7-498A-A582-872F4BE4CA67}"/>
              </a:ext>
            </a:extLst>
          </p:cNvPr>
          <p:cNvSpPr>
            <a:spLocks noGrp="1"/>
          </p:cNvSpPr>
          <p:nvPr>
            <p:ph type="dt" sz="half" idx="10"/>
          </p:nvPr>
        </p:nvSpPr>
        <p:spPr/>
        <p:txBody>
          <a:bodyPr/>
          <a:lstStyle/>
          <a:p>
            <a:fld id="{E4F99B8A-ED92-470C-A0FB-EFD3F599588F}" type="datetimeFigureOut">
              <a:rPr lang="en-US" smtClean="0"/>
              <a:t>10/3/2021</a:t>
            </a:fld>
            <a:endParaRPr lang="en-US"/>
          </a:p>
        </p:txBody>
      </p:sp>
      <p:sp>
        <p:nvSpPr>
          <p:cNvPr id="5" name="Footer Placeholder 4">
            <a:extLst>
              <a:ext uri="{FF2B5EF4-FFF2-40B4-BE49-F238E27FC236}">
                <a16:creationId xmlns:a16="http://schemas.microsoft.com/office/drawing/2014/main" id="{4E263E76-BCC7-4C43-A1F7-ED5A4075A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974E0A-4402-4482-BA72-7E6C1F1FF5B0}"/>
              </a:ext>
            </a:extLst>
          </p:cNvPr>
          <p:cNvSpPr>
            <a:spLocks noGrp="1"/>
          </p:cNvSpPr>
          <p:nvPr>
            <p:ph type="sldNum" sz="quarter" idx="12"/>
          </p:nvPr>
        </p:nvSpPr>
        <p:spPr/>
        <p:txBody>
          <a:bodyPr/>
          <a:lstStyle/>
          <a:p>
            <a:fld id="{E74F973C-FDF9-4E9D-B6FB-66179E1C70F9}" type="slidenum">
              <a:rPr lang="en-US" smtClean="0"/>
              <a:t>‹#›</a:t>
            </a:fld>
            <a:endParaRPr lang="en-US"/>
          </a:p>
        </p:txBody>
      </p:sp>
    </p:spTree>
    <p:extLst>
      <p:ext uri="{BB962C8B-B14F-4D97-AF65-F5344CB8AC3E}">
        <p14:creationId xmlns:p14="http://schemas.microsoft.com/office/powerpoint/2010/main" val="2026248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3E31BB-2C8B-42DF-A90B-706C769541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A70FE6-C8CE-4389-95FB-0789939521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716FF-1EBD-406E-BCFB-30F0D808B00D}"/>
              </a:ext>
            </a:extLst>
          </p:cNvPr>
          <p:cNvSpPr>
            <a:spLocks noGrp="1"/>
          </p:cNvSpPr>
          <p:nvPr>
            <p:ph type="dt" sz="half" idx="10"/>
          </p:nvPr>
        </p:nvSpPr>
        <p:spPr/>
        <p:txBody>
          <a:bodyPr/>
          <a:lstStyle/>
          <a:p>
            <a:fld id="{E4F99B8A-ED92-470C-A0FB-EFD3F599588F}" type="datetimeFigureOut">
              <a:rPr lang="en-US" smtClean="0"/>
              <a:t>10/3/2021</a:t>
            </a:fld>
            <a:endParaRPr lang="en-US"/>
          </a:p>
        </p:txBody>
      </p:sp>
      <p:sp>
        <p:nvSpPr>
          <p:cNvPr id="5" name="Footer Placeholder 4">
            <a:extLst>
              <a:ext uri="{FF2B5EF4-FFF2-40B4-BE49-F238E27FC236}">
                <a16:creationId xmlns:a16="http://schemas.microsoft.com/office/drawing/2014/main" id="{C3EB47A5-CA2E-4805-BE82-9BDA83BE8D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2CE3B1-5DF0-4FD5-ABC7-E8102E2B9114}"/>
              </a:ext>
            </a:extLst>
          </p:cNvPr>
          <p:cNvSpPr>
            <a:spLocks noGrp="1"/>
          </p:cNvSpPr>
          <p:nvPr>
            <p:ph type="sldNum" sz="quarter" idx="12"/>
          </p:nvPr>
        </p:nvSpPr>
        <p:spPr/>
        <p:txBody>
          <a:bodyPr/>
          <a:lstStyle/>
          <a:p>
            <a:fld id="{E74F973C-FDF9-4E9D-B6FB-66179E1C70F9}" type="slidenum">
              <a:rPr lang="en-US" smtClean="0"/>
              <a:t>‹#›</a:t>
            </a:fld>
            <a:endParaRPr lang="en-US"/>
          </a:p>
        </p:txBody>
      </p:sp>
    </p:spTree>
    <p:extLst>
      <p:ext uri="{BB962C8B-B14F-4D97-AF65-F5344CB8AC3E}">
        <p14:creationId xmlns:p14="http://schemas.microsoft.com/office/powerpoint/2010/main" val="916006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31250-02BD-4803-A5DA-0826E3D6E1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B3CF52-84A1-4DDA-83EF-D21CD900DD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6B7EDF-D5BD-43B7-9516-83ED881C61A8}"/>
              </a:ext>
            </a:extLst>
          </p:cNvPr>
          <p:cNvSpPr>
            <a:spLocks noGrp="1"/>
          </p:cNvSpPr>
          <p:nvPr>
            <p:ph type="dt" sz="half" idx="10"/>
          </p:nvPr>
        </p:nvSpPr>
        <p:spPr/>
        <p:txBody>
          <a:bodyPr/>
          <a:lstStyle/>
          <a:p>
            <a:fld id="{E4F99B8A-ED92-470C-A0FB-EFD3F599588F}" type="datetimeFigureOut">
              <a:rPr lang="en-US" smtClean="0"/>
              <a:t>10/3/2021</a:t>
            </a:fld>
            <a:endParaRPr lang="en-US"/>
          </a:p>
        </p:txBody>
      </p:sp>
      <p:sp>
        <p:nvSpPr>
          <p:cNvPr id="5" name="Footer Placeholder 4">
            <a:extLst>
              <a:ext uri="{FF2B5EF4-FFF2-40B4-BE49-F238E27FC236}">
                <a16:creationId xmlns:a16="http://schemas.microsoft.com/office/drawing/2014/main" id="{33C0BD9E-DC4F-4031-B966-1DCF4E3224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041797-B7C5-45F2-A9D5-7580188A90CD}"/>
              </a:ext>
            </a:extLst>
          </p:cNvPr>
          <p:cNvSpPr>
            <a:spLocks noGrp="1"/>
          </p:cNvSpPr>
          <p:nvPr>
            <p:ph type="sldNum" sz="quarter" idx="12"/>
          </p:nvPr>
        </p:nvSpPr>
        <p:spPr/>
        <p:txBody>
          <a:bodyPr/>
          <a:lstStyle/>
          <a:p>
            <a:fld id="{E74F973C-FDF9-4E9D-B6FB-66179E1C70F9}" type="slidenum">
              <a:rPr lang="en-US" smtClean="0"/>
              <a:t>‹#›</a:t>
            </a:fld>
            <a:endParaRPr lang="en-US"/>
          </a:p>
        </p:txBody>
      </p:sp>
    </p:spTree>
    <p:extLst>
      <p:ext uri="{BB962C8B-B14F-4D97-AF65-F5344CB8AC3E}">
        <p14:creationId xmlns:p14="http://schemas.microsoft.com/office/powerpoint/2010/main" val="3247465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8831D-BC21-411D-9785-795F6B6A17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47D0AB-2C08-4F1D-AD70-D0129B0056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40BA48-CC21-4D92-BCC2-E91FF5BB65EE}"/>
              </a:ext>
            </a:extLst>
          </p:cNvPr>
          <p:cNvSpPr>
            <a:spLocks noGrp="1"/>
          </p:cNvSpPr>
          <p:nvPr>
            <p:ph type="dt" sz="half" idx="10"/>
          </p:nvPr>
        </p:nvSpPr>
        <p:spPr/>
        <p:txBody>
          <a:bodyPr/>
          <a:lstStyle/>
          <a:p>
            <a:fld id="{E4F99B8A-ED92-470C-A0FB-EFD3F599588F}" type="datetimeFigureOut">
              <a:rPr lang="en-US" smtClean="0"/>
              <a:t>10/3/2021</a:t>
            </a:fld>
            <a:endParaRPr lang="en-US"/>
          </a:p>
        </p:txBody>
      </p:sp>
      <p:sp>
        <p:nvSpPr>
          <p:cNvPr id="5" name="Footer Placeholder 4">
            <a:extLst>
              <a:ext uri="{FF2B5EF4-FFF2-40B4-BE49-F238E27FC236}">
                <a16:creationId xmlns:a16="http://schemas.microsoft.com/office/drawing/2014/main" id="{3FF57477-305E-414B-A1C8-DF18A1CE43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EE386B-E984-4BC9-8395-940B326AA219}"/>
              </a:ext>
            </a:extLst>
          </p:cNvPr>
          <p:cNvSpPr>
            <a:spLocks noGrp="1"/>
          </p:cNvSpPr>
          <p:nvPr>
            <p:ph type="sldNum" sz="quarter" idx="12"/>
          </p:nvPr>
        </p:nvSpPr>
        <p:spPr/>
        <p:txBody>
          <a:bodyPr/>
          <a:lstStyle/>
          <a:p>
            <a:fld id="{E74F973C-FDF9-4E9D-B6FB-66179E1C70F9}" type="slidenum">
              <a:rPr lang="en-US" smtClean="0"/>
              <a:t>‹#›</a:t>
            </a:fld>
            <a:endParaRPr lang="en-US"/>
          </a:p>
        </p:txBody>
      </p:sp>
    </p:spTree>
    <p:extLst>
      <p:ext uri="{BB962C8B-B14F-4D97-AF65-F5344CB8AC3E}">
        <p14:creationId xmlns:p14="http://schemas.microsoft.com/office/powerpoint/2010/main" val="1258933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9E0D0-3F3C-4171-9703-217572A3FC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FFCF3B-9E05-46D3-BD09-F1461D120B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F5A6ED-A364-490B-8554-6FEC2A0421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B52C20-92C2-4BE9-886D-9DEB76293DBB}"/>
              </a:ext>
            </a:extLst>
          </p:cNvPr>
          <p:cNvSpPr>
            <a:spLocks noGrp="1"/>
          </p:cNvSpPr>
          <p:nvPr>
            <p:ph type="dt" sz="half" idx="10"/>
          </p:nvPr>
        </p:nvSpPr>
        <p:spPr/>
        <p:txBody>
          <a:bodyPr/>
          <a:lstStyle/>
          <a:p>
            <a:fld id="{E4F99B8A-ED92-470C-A0FB-EFD3F599588F}" type="datetimeFigureOut">
              <a:rPr lang="en-US" smtClean="0"/>
              <a:t>10/3/2021</a:t>
            </a:fld>
            <a:endParaRPr lang="en-US"/>
          </a:p>
        </p:txBody>
      </p:sp>
      <p:sp>
        <p:nvSpPr>
          <p:cNvPr id="6" name="Footer Placeholder 5">
            <a:extLst>
              <a:ext uri="{FF2B5EF4-FFF2-40B4-BE49-F238E27FC236}">
                <a16:creationId xmlns:a16="http://schemas.microsoft.com/office/drawing/2014/main" id="{A92E0748-9C27-494B-8FED-BAE641C3E0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E627BD-21F1-4E9C-B0F3-7B590FDC7AEC}"/>
              </a:ext>
            </a:extLst>
          </p:cNvPr>
          <p:cNvSpPr>
            <a:spLocks noGrp="1"/>
          </p:cNvSpPr>
          <p:nvPr>
            <p:ph type="sldNum" sz="quarter" idx="12"/>
          </p:nvPr>
        </p:nvSpPr>
        <p:spPr/>
        <p:txBody>
          <a:bodyPr/>
          <a:lstStyle/>
          <a:p>
            <a:fld id="{E74F973C-FDF9-4E9D-B6FB-66179E1C70F9}" type="slidenum">
              <a:rPr lang="en-US" smtClean="0"/>
              <a:t>‹#›</a:t>
            </a:fld>
            <a:endParaRPr lang="en-US"/>
          </a:p>
        </p:txBody>
      </p:sp>
    </p:spTree>
    <p:extLst>
      <p:ext uri="{BB962C8B-B14F-4D97-AF65-F5344CB8AC3E}">
        <p14:creationId xmlns:p14="http://schemas.microsoft.com/office/powerpoint/2010/main" val="861617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14FC3-A249-4B13-9778-647CA65328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352571-186A-4907-9AB9-FB8BA3BD3A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0A1E6C-7D6C-4501-9817-51615788D2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E14077-554A-4585-B80D-0CD087068F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9ADEAA-D01E-43B2-B7B0-64F9D3F88A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AA473B-2A06-41E9-8D96-79DA3837A8FA}"/>
              </a:ext>
            </a:extLst>
          </p:cNvPr>
          <p:cNvSpPr>
            <a:spLocks noGrp="1"/>
          </p:cNvSpPr>
          <p:nvPr>
            <p:ph type="dt" sz="half" idx="10"/>
          </p:nvPr>
        </p:nvSpPr>
        <p:spPr/>
        <p:txBody>
          <a:bodyPr/>
          <a:lstStyle/>
          <a:p>
            <a:fld id="{E4F99B8A-ED92-470C-A0FB-EFD3F599588F}" type="datetimeFigureOut">
              <a:rPr lang="en-US" smtClean="0"/>
              <a:t>10/3/2021</a:t>
            </a:fld>
            <a:endParaRPr lang="en-US"/>
          </a:p>
        </p:txBody>
      </p:sp>
      <p:sp>
        <p:nvSpPr>
          <p:cNvPr id="8" name="Footer Placeholder 7">
            <a:extLst>
              <a:ext uri="{FF2B5EF4-FFF2-40B4-BE49-F238E27FC236}">
                <a16:creationId xmlns:a16="http://schemas.microsoft.com/office/drawing/2014/main" id="{A74E50A1-16D6-4B54-8CA1-D4E6FF0762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471A76-2796-4627-97BB-4581AD9B7A9A}"/>
              </a:ext>
            </a:extLst>
          </p:cNvPr>
          <p:cNvSpPr>
            <a:spLocks noGrp="1"/>
          </p:cNvSpPr>
          <p:nvPr>
            <p:ph type="sldNum" sz="quarter" idx="12"/>
          </p:nvPr>
        </p:nvSpPr>
        <p:spPr/>
        <p:txBody>
          <a:bodyPr/>
          <a:lstStyle/>
          <a:p>
            <a:fld id="{E74F973C-FDF9-4E9D-B6FB-66179E1C70F9}" type="slidenum">
              <a:rPr lang="en-US" smtClean="0"/>
              <a:t>‹#›</a:t>
            </a:fld>
            <a:endParaRPr lang="en-US"/>
          </a:p>
        </p:txBody>
      </p:sp>
    </p:spTree>
    <p:extLst>
      <p:ext uri="{BB962C8B-B14F-4D97-AF65-F5344CB8AC3E}">
        <p14:creationId xmlns:p14="http://schemas.microsoft.com/office/powerpoint/2010/main" val="1934788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0068E-9614-4D51-B9F1-3545EF698B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A9619F-F41F-4896-A56E-857264B8BF28}"/>
              </a:ext>
            </a:extLst>
          </p:cNvPr>
          <p:cNvSpPr>
            <a:spLocks noGrp="1"/>
          </p:cNvSpPr>
          <p:nvPr>
            <p:ph type="dt" sz="half" idx="10"/>
          </p:nvPr>
        </p:nvSpPr>
        <p:spPr/>
        <p:txBody>
          <a:bodyPr/>
          <a:lstStyle/>
          <a:p>
            <a:fld id="{E4F99B8A-ED92-470C-A0FB-EFD3F599588F}" type="datetimeFigureOut">
              <a:rPr lang="en-US" smtClean="0"/>
              <a:t>10/3/2021</a:t>
            </a:fld>
            <a:endParaRPr lang="en-US"/>
          </a:p>
        </p:txBody>
      </p:sp>
      <p:sp>
        <p:nvSpPr>
          <p:cNvPr id="4" name="Footer Placeholder 3">
            <a:extLst>
              <a:ext uri="{FF2B5EF4-FFF2-40B4-BE49-F238E27FC236}">
                <a16:creationId xmlns:a16="http://schemas.microsoft.com/office/drawing/2014/main" id="{8FD75B8E-69B9-4740-8153-3AFFAA50A9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CB1C69-2EBC-415E-AC75-A16D4A42F101}"/>
              </a:ext>
            </a:extLst>
          </p:cNvPr>
          <p:cNvSpPr>
            <a:spLocks noGrp="1"/>
          </p:cNvSpPr>
          <p:nvPr>
            <p:ph type="sldNum" sz="quarter" idx="12"/>
          </p:nvPr>
        </p:nvSpPr>
        <p:spPr/>
        <p:txBody>
          <a:bodyPr/>
          <a:lstStyle/>
          <a:p>
            <a:fld id="{E74F973C-FDF9-4E9D-B6FB-66179E1C70F9}" type="slidenum">
              <a:rPr lang="en-US" smtClean="0"/>
              <a:t>‹#›</a:t>
            </a:fld>
            <a:endParaRPr lang="en-US"/>
          </a:p>
        </p:txBody>
      </p:sp>
    </p:spTree>
    <p:extLst>
      <p:ext uri="{BB962C8B-B14F-4D97-AF65-F5344CB8AC3E}">
        <p14:creationId xmlns:p14="http://schemas.microsoft.com/office/powerpoint/2010/main" val="394693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CBA450-BC13-4358-B866-2EC06DE22C06}"/>
              </a:ext>
            </a:extLst>
          </p:cNvPr>
          <p:cNvSpPr>
            <a:spLocks noGrp="1"/>
          </p:cNvSpPr>
          <p:nvPr>
            <p:ph type="dt" sz="half" idx="10"/>
          </p:nvPr>
        </p:nvSpPr>
        <p:spPr/>
        <p:txBody>
          <a:bodyPr/>
          <a:lstStyle/>
          <a:p>
            <a:fld id="{E4F99B8A-ED92-470C-A0FB-EFD3F599588F}" type="datetimeFigureOut">
              <a:rPr lang="en-US" smtClean="0"/>
              <a:t>10/3/2021</a:t>
            </a:fld>
            <a:endParaRPr lang="en-US"/>
          </a:p>
        </p:txBody>
      </p:sp>
      <p:sp>
        <p:nvSpPr>
          <p:cNvPr id="3" name="Footer Placeholder 2">
            <a:extLst>
              <a:ext uri="{FF2B5EF4-FFF2-40B4-BE49-F238E27FC236}">
                <a16:creationId xmlns:a16="http://schemas.microsoft.com/office/drawing/2014/main" id="{FA76A7F0-73CF-4E92-B1D9-4D8744BFF5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5BC77F-7840-4A4D-A016-9FC1763DA59E}"/>
              </a:ext>
            </a:extLst>
          </p:cNvPr>
          <p:cNvSpPr>
            <a:spLocks noGrp="1"/>
          </p:cNvSpPr>
          <p:nvPr>
            <p:ph type="sldNum" sz="quarter" idx="12"/>
          </p:nvPr>
        </p:nvSpPr>
        <p:spPr/>
        <p:txBody>
          <a:bodyPr/>
          <a:lstStyle/>
          <a:p>
            <a:fld id="{E74F973C-FDF9-4E9D-B6FB-66179E1C70F9}" type="slidenum">
              <a:rPr lang="en-US" smtClean="0"/>
              <a:t>‹#›</a:t>
            </a:fld>
            <a:endParaRPr lang="en-US"/>
          </a:p>
        </p:txBody>
      </p:sp>
    </p:spTree>
    <p:extLst>
      <p:ext uri="{BB962C8B-B14F-4D97-AF65-F5344CB8AC3E}">
        <p14:creationId xmlns:p14="http://schemas.microsoft.com/office/powerpoint/2010/main" val="1480844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1FB6E-D9FD-4D61-B239-5BA106F92B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E3C034-F23D-406E-B1AC-FF184B5B5C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A3376A-700E-49E9-A81F-9FCDCFF1E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BF5A4D-EFAF-48C3-B609-E24A1EE170FE}"/>
              </a:ext>
            </a:extLst>
          </p:cNvPr>
          <p:cNvSpPr>
            <a:spLocks noGrp="1"/>
          </p:cNvSpPr>
          <p:nvPr>
            <p:ph type="dt" sz="half" idx="10"/>
          </p:nvPr>
        </p:nvSpPr>
        <p:spPr/>
        <p:txBody>
          <a:bodyPr/>
          <a:lstStyle/>
          <a:p>
            <a:fld id="{E4F99B8A-ED92-470C-A0FB-EFD3F599588F}" type="datetimeFigureOut">
              <a:rPr lang="en-US" smtClean="0"/>
              <a:t>10/3/2021</a:t>
            </a:fld>
            <a:endParaRPr lang="en-US"/>
          </a:p>
        </p:txBody>
      </p:sp>
      <p:sp>
        <p:nvSpPr>
          <p:cNvPr id="6" name="Footer Placeholder 5">
            <a:extLst>
              <a:ext uri="{FF2B5EF4-FFF2-40B4-BE49-F238E27FC236}">
                <a16:creationId xmlns:a16="http://schemas.microsoft.com/office/drawing/2014/main" id="{C1A2AE0E-13D4-43F2-8A96-B1045EC232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20C3A8-B954-49C8-BC5A-E8FF90261E0C}"/>
              </a:ext>
            </a:extLst>
          </p:cNvPr>
          <p:cNvSpPr>
            <a:spLocks noGrp="1"/>
          </p:cNvSpPr>
          <p:nvPr>
            <p:ph type="sldNum" sz="quarter" idx="12"/>
          </p:nvPr>
        </p:nvSpPr>
        <p:spPr/>
        <p:txBody>
          <a:bodyPr/>
          <a:lstStyle/>
          <a:p>
            <a:fld id="{E74F973C-FDF9-4E9D-B6FB-66179E1C70F9}" type="slidenum">
              <a:rPr lang="en-US" smtClean="0"/>
              <a:t>‹#›</a:t>
            </a:fld>
            <a:endParaRPr lang="en-US"/>
          </a:p>
        </p:txBody>
      </p:sp>
    </p:spTree>
    <p:extLst>
      <p:ext uri="{BB962C8B-B14F-4D97-AF65-F5344CB8AC3E}">
        <p14:creationId xmlns:p14="http://schemas.microsoft.com/office/powerpoint/2010/main" val="1483398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8124D-1F31-4A75-B911-C1E72DBE4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489354-0363-463D-AF4C-7B63286D8E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03FD6D-C306-4D12-8051-3F5F97CC9E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2E9F92-E171-45F8-BEFE-BAC226683B7A}"/>
              </a:ext>
            </a:extLst>
          </p:cNvPr>
          <p:cNvSpPr>
            <a:spLocks noGrp="1"/>
          </p:cNvSpPr>
          <p:nvPr>
            <p:ph type="dt" sz="half" idx="10"/>
          </p:nvPr>
        </p:nvSpPr>
        <p:spPr/>
        <p:txBody>
          <a:bodyPr/>
          <a:lstStyle/>
          <a:p>
            <a:fld id="{E4F99B8A-ED92-470C-A0FB-EFD3F599588F}" type="datetimeFigureOut">
              <a:rPr lang="en-US" smtClean="0"/>
              <a:t>10/3/2021</a:t>
            </a:fld>
            <a:endParaRPr lang="en-US"/>
          </a:p>
        </p:txBody>
      </p:sp>
      <p:sp>
        <p:nvSpPr>
          <p:cNvPr id="6" name="Footer Placeholder 5">
            <a:extLst>
              <a:ext uri="{FF2B5EF4-FFF2-40B4-BE49-F238E27FC236}">
                <a16:creationId xmlns:a16="http://schemas.microsoft.com/office/drawing/2014/main" id="{6EB9A693-A9C2-474D-AA57-AF1076940C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2DE220-B3A2-4DA6-8B4C-6C99E3A6787A}"/>
              </a:ext>
            </a:extLst>
          </p:cNvPr>
          <p:cNvSpPr>
            <a:spLocks noGrp="1"/>
          </p:cNvSpPr>
          <p:nvPr>
            <p:ph type="sldNum" sz="quarter" idx="12"/>
          </p:nvPr>
        </p:nvSpPr>
        <p:spPr/>
        <p:txBody>
          <a:bodyPr/>
          <a:lstStyle/>
          <a:p>
            <a:fld id="{E74F973C-FDF9-4E9D-B6FB-66179E1C70F9}" type="slidenum">
              <a:rPr lang="en-US" smtClean="0"/>
              <a:t>‹#›</a:t>
            </a:fld>
            <a:endParaRPr lang="en-US"/>
          </a:p>
        </p:txBody>
      </p:sp>
    </p:spTree>
    <p:extLst>
      <p:ext uri="{BB962C8B-B14F-4D97-AF65-F5344CB8AC3E}">
        <p14:creationId xmlns:p14="http://schemas.microsoft.com/office/powerpoint/2010/main" val="2852449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A916B2-0732-4AA8-BE88-98B8BAD6E2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3974B3-2DEB-4C04-AB57-3CB47D189A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D2FE23-7D1F-4670-B50F-87BA560094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99B8A-ED92-470C-A0FB-EFD3F599588F}" type="datetimeFigureOut">
              <a:rPr lang="en-US" smtClean="0"/>
              <a:t>10/3/2021</a:t>
            </a:fld>
            <a:endParaRPr lang="en-US"/>
          </a:p>
        </p:txBody>
      </p:sp>
      <p:sp>
        <p:nvSpPr>
          <p:cNvPr id="5" name="Footer Placeholder 4">
            <a:extLst>
              <a:ext uri="{FF2B5EF4-FFF2-40B4-BE49-F238E27FC236}">
                <a16:creationId xmlns:a16="http://schemas.microsoft.com/office/drawing/2014/main" id="{DFDE2D89-E7B2-42D1-8C58-395C764945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DAADF6-88AC-42C0-8867-F982C56872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4F973C-FDF9-4E9D-B6FB-66179E1C70F9}" type="slidenum">
              <a:rPr lang="en-US" smtClean="0"/>
              <a:t>‹#›</a:t>
            </a:fld>
            <a:endParaRPr lang="en-US"/>
          </a:p>
        </p:txBody>
      </p:sp>
    </p:spTree>
    <p:extLst>
      <p:ext uri="{BB962C8B-B14F-4D97-AF65-F5344CB8AC3E}">
        <p14:creationId xmlns:p14="http://schemas.microsoft.com/office/powerpoint/2010/main" val="3733419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s://vsac.nlm.nih.gov/valueset/2.16.840.1.113883.11.20.9.19/expansion/Latest" TargetMode="External"/><Relationship Id="rId7" Type="http://schemas.openxmlformats.org/officeDocument/2006/relationships/hyperlink" Target="https://vsac.nlm.nih.gov/valueset/2.16.840.1.114222.4.11.1066/expansion/Latest" TargetMode="Externa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hyperlink" Target="https://vsac.nlm.nih.gov/valueset/2.16.840.1.113762.1.4.1010.1/expansion/Latest" TargetMode="External"/><Relationship Id="rId5" Type="http://schemas.openxmlformats.org/officeDocument/2006/relationships/image" Target="../media/image18.png"/><Relationship Id="rId4" Type="http://schemas.openxmlformats.org/officeDocument/2006/relationships/hyperlink" Target="https://vsac.nlm.nih.gov/valueset/2.16.840.1.113883.3.88.12.3221.6.2/expansion/Lates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vsac.nlm.nih.gov/valueset/2.16.840.1.113762.1.4.1099.29/expansion/Latest" TargetMode="External"/><Relationship Id="rId1" Type="http://schemas.openxmlformats.org/officeDocument/2006/relationships/slideLayout" Target="../slideLayouts/slideLayout7.xml"/><Relationship Id="rId6" Type="http://schemas.openxmlformats.org/officeDocument/2006/relationships/hyperlink" Target="https://vsac.nlm.nih.gov/valueset/2.16.840.1.113883.3.88.12.3221.7.4/expansion/Latest" TargetMode="External"/><Relationship Id="rId5" Type="http://schemas.openxmlformats.org/officeDocument/2006/relationships/image" Target="../media/image20.png"/><Relationship Id="rId4" Type="http://schemas.openxmlformats.org/officeDocument/2006/relationships/hyperlink" Target="https://vsac.nlm.nih.gov/valueset/2.16.840.1.113883.1.11.20549/expansion/Lates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vsac.nlm.nih.gov/valueset/2.16.840.1.113883.3.88.12.3221.6.8/expansion/Latest"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vsac.nlm.nih.gov/valueset/2.16.840.1.113883.3.88.12.3221.6.8/expansion/Latest" TargetMode="External"/><Relationship Id="rId3" Type="http://schemas.openxmlformats.org/officeDocument/2006/relationships/hyperlink" Target="CONF:1098-7390" TargetMode="External"/><Relationship Id="rId7" Type="http://schemas.openxmlformats.org/officeDocument/2006/relationships/hyperlink" Target="https://vsac.nlm.nih.gov/valueset/2.16.840.1.113883.3.88.12.3221.7.4/expansion/Latest" TargetMode="External"/><Relationship Id="rId2" Type="http://schemas.openxmlformats.org/officeDocument/2006/relationships/hyperlink" Target="https://vsac.nlm.nih.gov/valueset/2.16.840.1.113883.3.88.12.3221.6.2/expansion/Latest" TargetMode="External"/><Relationship Id="rId1" Type="http://schemas.openxmlformats.org/officeDocument/2006/relationships/slideLayout" Target="../slideLayouts/slideLayout7.xml"/><Relationship Id="rId6" Type="http://schemas.openxmlformats.org/officeDocument/2006/relationships/hyperlink" Target="https://vsac.nlm.nih.gov/valueset/2.16.840.1.113762.1.4.1010.1/expansion/Latest" TargetMode="External"/><Relationship Id="rId5" Type="http://schemas.openxmlformats.org/officeDocument/2006/relationships/hyperlink" Target="https://vsac.nlm.nih.gov/valueset/2.16.840.1.113883.1.11.20549/expansion/Latest" TargetMode="External"/><Relationship Id="rId4" Type="http://schemas.openxmlformats.org/officeDocument/2006/relationships/hyperlink" Target="https://vsac.nlm.nih.gov/valueset/2.16.840.1.113762.1.4.1099.29/expansion/Latest" TargetMode="External"/><Relationship Id="rId9" Type="http://schemas.openxmlformats.org/officeDocument/2006/relationships/hyperlink" Target="https://vsac.nlm.nih.gov/valueset/2.16.840.1.113883.11.20.9.68/expansion/Lates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ieeexplore.ieee.org/abstract/document/6311404" TargetMode="External"/><Relationship Id="rId2" Type="http://schemas.openxmlformats.org/officeDocument/2006/relationships/hyperlink" Target="https://www.esri.com/about/newsroom/arcnews/challenges-to-cartograph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D8272F-8E9D-4127-B82A-A192B20AF60E}"/>
              </a:ext>
            </a:extLst>
          </p:cNvPr>
          <p:cNvPicPr>
            <a:picLocks noChangeAspect="1"/>
          </p:cNvPicPr>
          <p:nvPr/>
        </p:nvPicPr>
        <p:blipFill rotWithShape="1">
          <a:blip r:embed="rId2"/>
          <a:srcRect r="892" b="15754"/>
          <a:stretch/>
        </p:blipFill>
        <p:spPr>
          <a:xfrm>
            <a:off x="54428" y="65314"/>
            <a:ext cx="12083143" cy="6727371"/>
          </a:xfrm>
          <a:prstGeom prst="rect">
            <a:avLst/>
          </a:prstGeom>
        </p:spPr>
      </p:pic>
      <p:sp>
        <p:nvSpPr>
          <p:cNvPr id="6" name="Rectangle 5">
            <a:extLst>
              <a:ext uri="{FF2B5EF4-FFF2-40B4-BE49-F238E27FC236}">
                <a16:creationId xmlns:a16="http://schemas.microsoft.com/office/drawing/2014/main" id="{4CD62802-0A31-4B15-BC60-608DB68592A4}"/>
              </a:ext>
            </a:extLst>
          </p:cNvPr>
          <p:cNvSpPr/>
          <p:nvPr/>
        </p:nvSpPr>
        <p:spPr>
          <a:xfrm>
            <a:off x="54428" y="65314"/>
            <a:ext cx="12083143" cy="6727371"/>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D3FF99-C3C2-42C2-85E9-B5BC68D15F84}"/>
              </a:ext>
            </a:extLst>
          </p:cNvPr>
          <p:cNvSpPr>
            <a:spLocks noGrp="1"/>
          </p:cNvSpPr>
          <p:nvPr>
            <p:ph type="ctrTitle"/>
          </p:nvPr>
        </p:nvSpPr>
        <p:spPr>
          <a:xfrm>
            <a:off x="548640" y="1122363"/>
            <a:ext cx="10998926" cy="2387600"/>
          </a:xfrm>
        </p:spPr>
        <p:txBody>
          <a:bodyPr/>
          <a:lstStyle/>
          <a:p>
            <a:r>
              <a:rPr lang="en-US" dirty="0"/>
              <a:t>Maps that make mapping easier</a:t>
            </a:r>
          </a:p>
        </p:txBody>
      </p:sp>
      <p:sp>
        <p:nvSpPr>
          <p:cNvPr id="3" name="Subtitle 2">
            <a:extLst>
              <a:ext uri="{FF2B5EF4-FFF2-40B4-BE49-F238E27FC236}">
                <a16:creationId xmlns:a16="http://schemas.microsoft.com/office/drawing/2014/main" id="{BB0A746B-128D-4F13-9510-E4CFDC8DC0DB}"/>
              </a:ext>
            </a:extLst>
          </p:cNvPr>
          <p:cNvSpPr>
            <a:spLocks noGrp="1"/>
          </p:cNvSpPr>
          <p:nvPr>
            <p:ph type="subTitle" idx="1"/>
          </p:nvPr>
        </p:nvSpPr>
        <p:spPr/>
        <p:txBody>
          <a:bodyPr/>
          <a:lstStyle/>
          <a:p>
            <a:r>
              <a:rPr lang="en-US" dirty="0"/>
              <a:t>Lisa Nelson</a:t>
            </a:r>
          </a:p>
          <a:p>
            <a:r>
              <a:rPr lang="en-US" dirty="0"/>
              <a:t>September 2021</a:t>
            </a:r>
          </a:p>
        </p:txBody>
      </p:sp>
      <p:sp>
        <p:nvSpPr>
          <p:cNvPr id="4" name="TextBox 3">
            <a:extLst>
              <a:ext uri="{FF2B5EF4-FFF2-40B4-BE49-F238E27FC236}">
                <a16:creationId xmlns:a16="http://schemas.microsoft.com/office/drawing/2014/main" id="{035A3984-E7D8-4621-A544-3070862757BD}"/>
              </a:ext>
            </a:extLst>
          </p:cNvPr>
          <p:cNvSpPr txBox="1"/>
          <p:nvPr/>
        </p:nvSpPr>
        <p:spPr>
          <a:xfrm>
            <a:off x="4740676" y="6347534"/>
            <a:ext cx="2405848" cy="307777"/>
          </a:xfrm>
          <a:prstGeom prst="rect">
            <a:avLst/>
          </a:prstGeom>
          <a:noFill/>
        </p:spPr>
        <p:txBody>
          <a:bodyPr wrap="square" rtlCol="0">
            <a:spAutoFit/>
          </a:bodyPr>
          <a:lstStyle/>
          <a:p>
            <a:pPr algn="ctr"/>
            <a:r>
              <a:rPr lang="en-US" sz="1400" dirty="0"/>
              <a:t>© 2021 MaxMD</a:t>
            </a:r>
          </a:p>
        </p:txBody>
      </p:sp>
    </p:spTree>
    <p:extLst>
      <p:ext uri="{BB962C8B-B14F-4D97-AF65-F5344CB8AC3E}">
        <p14:creationId xmlns:p14="http://schemas.microsoft.com/office/powerpoint/2010/main" val="1373494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FA37E0-C642-41B4-B3D9-AFC453D752E6}"/>
              </a:ext>
            </a:extLst>
          </p:cNvPr>
          <p:cNvPicPr>
            <a:picLocks noChangeAspect="1"/>
          </p:cNvPicPr>
          <p:nvPr/>
        </p:nvPicPr>
        <p:blipFill>
          <a:blip r:embed="rId2"/>
          <a:stretch>
            <a:fillRect/>
          </a:stretch>
        </p:blipFill>
        <p:spPr>
          <a:xfrm>
            <a:off x="189667" y="204534"/>
            <a:ext cx="5181323" cy="3119368"/>
          </a:xfrm>
          <a:prstGeom prst="rect">
            <a:avLst/>
          </a:prstGeom>
        </p:spPr>
      </p:pic>
      <p:pic>
        <p:nvPicPr>
          <p:cNvPr id="7" name="Picture 6">
            <a:extLst>
              <a:ext uri="{FF2B5EF4-FFF2-40B4-BE49-F238E27FC236}">
                <a16:creationId xmlns:a16="http://schemas.microsoft.com/office/drawing/2014/main" id="{32684CBC-48F8-44AE-8581-5A34DC690AA7}"/>
              </a:ext>
            </a:extLst>
          </p:cNvPr>
          <p:cNvPicPr>
            <a:picLocks noChangeAspect="1"/>
          </p:cNvPicPr>
          <p:nvPr/>
        </p:nvPicPr>
        <p:blipFill>
          <a:blip r:embed="rId3"/>
          <a:stretch>
            <a:fillRect/>
          </a:stretch>
        </p:blipFill>
        <p:spPr>
          <a:xfrm>
            <a:off x="3264347" y="996517"/>
            <a:ext cx="5024438" cy="2962275"/>
          </a:xfrm>
          <a:prstGeom prst="rect">
            <a:avLst/>
          </a:prstGeom>
        </p:spPr>
      </p:pic>
      <p:pic>
        <p:nvPicPr>
          <p:cNvPr id="9" name="Picture 8">
            <a:extLst>
              <a:ext uri="{FF2B5EF4-FFF2-40B4-BE49-F238E27FC236}">
                <a16:creationId xmlns:a16="http://schemas.microsoft.com/office/drawing/2014/main" id="{94142BDD-8F45-4506-ABE3-F223716E2262}"/>
              </a:ext>
            </a:extLst>
          </p:cNvPr>
          <p:cNvPicPr>
            <a:picLocks noChangeAspect="1"/>
          </p:cNvPicPr>
          <p:nvPr/>
        </p:nvPicPr>
        <p:blipFill>
          <a:blip r:embed="rId4"/>
          <a:stretch>
            <a:fillRect/>
          </a:stretch>
        </p:blipFill>
        <p:spPr>
          <a:xfrm>
            <a:off x="6267357" y="2965142"/>
            <a:ext cx="4909535" cy="2896341"/>
          </a:xfrm>
          <a:prstGeom prst="rect">
            <a:avLst/>
          </a:prstGeom>
        </p:spPr>
      </p:pic>
      <p:pic>
        <p:nvPicPr>
          <p:cNvPr id="11" name="Picture 10">
            <a:extLst>
              <a:ext uri="{FF2B5EF4-FFF2-40B4-BE49-F238E27FC236}">
                <a16:creationId xmlns:a16="http://schemas.microsoft.com/office/drawing/2014/main" id="{8C84E488-A112-4707-80B3-6FF194730517}"/>
              </a:ext>
            </a:extLst>
          </p:cNvPr>
          <p:cNvPicPr>
            <a:picLocks noChangeAspect="1"/>
          </p:cNvPicPr>
          <p:nvPr/>
        </p:nvPicPr>
        <p:blipFill>
          <a:blip r:embed="rId5"/>
          <a:stretch>
            <a:fillRect/>
          </a:stretch>
        </p:blipFill>
        <p:spPr>
          <a:xfrm>
            <a:off x="3379250" y="1008009"/>
            <a:ext cx="2258070" cy="2721992"/>
          </a:xfrm>
          <a:prstGeom prst="rect">
            <a:avLst/>
          </a:prstGeom>
        </p:spPr>
      </p:pic>
    </p:spTree>
    <p:extLst>
      <p:ext uri="{BB962C8B-B14F-4D97-AF65-F5344CB8AC3E}">
        <p14:creationId xmlns:p14="http://schemas.microsoft.com/office/powerpoint/2010/main" val="4138981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A4CDCF-C086-434F-9F8D-79CDB9EE6262}"/>
              </a:ext>
            </a:extLst>
          </p:cNvPr>
          <p:cNvSpPr txBox="1"/>
          <p:nvPr/>
        </p:nvSpPr>
        <p:spPr>
          <a:xfrm>
            <a:off x="561488" y="408831"/>
            <a:ext cx="5129097" cy="369332"/>
          </a:xfrm>
          <a:prstGeom prst="rect">
            <a:avLst/>
          </a:prstGeom>
          <a:solidFill>
            <a:srgbClr val="FFFFFF"/>
          </a:solidFill>
        </p:spPr>
        <p:txBody>
          <a:bodyPr wrap="square" rtlCol="0">
            <a:spAutoFit/>
          </a:bodyPr>
          <a:lstStyle/>
          <a:p>
            <a:r>
              <a:rPr lang="en-US" dirty="0"/>
              <a:t>C-CDA </a:t>
            </a:r>
            <a:r>
              <a:rPr lang="en-US" dirty="0">
                <a:solidFill>
                  <a:schemeClr val="bg1">
                    <a:lumMod val="85000"/>
                  </a:schemeClr>
                </a:solidFill>
              </a:rPr>
              <a:t>R2.1</a:t>
            </a:r>
            <a:r>
              <a:rPr lang="en-US" dirty="0"/>
              <a:t> Allergy Concern Act </a:t>
            </a:r>
            <a:r>
              <a:rPr lang="en-US" dirty="0">
                <a:solidFill>
                  <a:schemeClr val="bg1">
                    <a:lumMod val="85000"/>
                  </a:schemeClr>
                </a:solidFill>
              </a:rPr>
              <a:t>(V3) </a:t>
            </a:r>
            <a:r>
              <a:rPr lang="en-US" dirty="0"/>
              <a:t>template</a:t>
            </a:r>
          </a:p>
        </p:txBody>
      </p:sp>
      <p:sp>
        <p:nvSpPr>
          <p:cNvPr id="6" name="Rectangle 5">
            <a:extLst>
              <a:ext uri="{FF2B5EF4-FFF2-40B4-BE49-F238E27FC236}">
                <a16:creationId xmlns:a16="http://schemas.microsoft.com/office/drawing/2014/main" id="{324EA943-2415-4336-959D-A15E2C9CBEF8}"/>
              </a:ext>
            </a:extLst>
          </p:cNvPr>
          <p:cNvSpPr/>
          <p:nvPr/>
        </p:nvSpPr>
        <p:spPr>
          <a:xfrm>
            <a:off x="656948" y="1278385"/>
            <a:ext cx="3648722" cy="21506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2CD7AD4-F3B5-40EF-8373-19CC491152C1}"/>
              </a:ext>
            </a:extLst>
          </p:cNvPr>
          <p:cNvSpPr txBox="1"/>
          <p:nvPr/>
        </p:nvSpPr>
        <p:spPr>
          <a:xfrm>
            <a:off x="656949" y="1278384"/>
            <a:ext cx="3648722" cy="369332"/>
          </a:xfrm>
          <a:prstGeom prst="rect">
            <a:avLst/>
          </a:prstGeom>
          <a:noFill/>
          <a:ln>
            <a:solidFill>
              <a:schemeClr val="tx1"/>
            </a:solidFill>
          </a:ln>
        </p:spPr>
        <p:txBody>
          <a:bodyPr wrap="square" rtlCol="0">
            <a:spAutoFit/>
          </a:bodyPr>
          <a:lstStyle/>
          <a:p>
            <a:pPr algn="ctr"/>
            <a:r>
              <a:rPr lang="en-US" dirty="0"/>
              <a:t>Allergy Concern Act</a:t>
            </a:r>
          </a:p>
        </p:txBody>
      </p:sp>
      <p:sp>
        <p:nvSpPr>
          <p:cNvPr id="9" name="TextBox 8">
            <a:extLst>
              <a:ext uri="{FF2B5EF4-FFF2-40B4-BE49-F238E27FC236}">
                <a16:creationId xmlns:a16="http://schemas.microsoft.com/office/drawing/2014/main" id="{DA574564-5307-4011-8C5F-AD675ECE3FD5}"/>
              </a:ext>
            </a:extLst>
          </p:cNvPr>
          <p:cNvSpPr txBox="1"/>
          <p:nvPr/>
        </p:nvSpPr>
        <p:spPr>
          <a:xfrm>
            <a:off x="656947" y="1665472"/>
            <a:ext cx="3142695" cy="1384995"/>
          </a:xfrm>
          <a:prstGeom prst="rect">
            <a:avLst/>
          </a:prstGeom>
          <a:noFill/>
        </p:spPr>
        <p:txBody>
          <a:bodyPr wrap="square" rtlCol="0">
            <a:spAutoFit/>
          </a:bodyPr>
          <a:lstStyle/>
          <a:p>
            <a:r>
              <a:rPr lang="en-US" sz="1200" dirty="0"/>
              <a:t>@classCode = ACT</a:t>
            </a:r>
          </a:p>
          <a:p>
            <a:r>
              <a:rPr lang="en-US" sz="1200" dirty="0"/>
              <a:t>@moodCode = ENV</a:t>
            </a:r>
          </a:p>
          <a:p>
            <a:r>
              <a:rPr lang="en-US" sz="1200" dirty="0"/>
              <a:t>id</a:t>
            </a:r>
          </a:p>
          <a:p>
            <a:r>
              <a:rPr lang="en-US" sz="1200" dirty="0"/>
              <a:t>code = CONC</a:t>
            </a:r>
          </a:p>
          <a:p>
            <a:r>
              <a:rPr lang="en-US" sz="1200" dirty="0"/>
              <a:t>statusCode</a:t>
            </a:r>
          </a:p>
          <a:p>
            <a:r>
              <a:rPr lang="en-US" sz="1200" dirty="0"/>
              <a:t>effectiveTime</a:t>
            </a:r>
          </a:p>
          <a:p>
            <a:endParaRPr lang="en-US" sz="1200" dirty="0"/>
          </a:p>
        </p:txBody>
      </p:sp>
      <p:sp>
        <p:nvSpPr>
          <p:cNvPr id="10" name="Rectangle 9">
            <a:extLst>
              <a:ext uri="{FF2B5EF4-FFF2-40B4-BE49-F238E27FC236}">
                <a16:creationId xmlns:a16="http://schemas.microsoft.com/office/drawing/2014/main" id="{81870C15-56D3-4B66-8685-04AEF0A1A569}"/>
              </a:ext>
            </a:extLst>
          </p:cNvPr>
          <p:cNvSpPr/>
          <p:nvPr/>
        </p:nvSpPr>
        <p:spPr>
          <a:xfrm>
            <a:off x="6096000" y="1683227"/>
            <a:ext cx="3648722" cy="21506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onnector: Elbow 11">
            <a:extLst>
              <a:ext uri="{FF2B5EF4-FFF2-40B4-BE49-F238E27FC236}">
                <a16:creationId xmlns:a16="http://schemas.microsoft.com/office/drawing/2014/main" id="{B67AE421-8A53-4FAE-A6E7-F06D69AD5D42}"/>
              </a:ext>
            </a:extLst>
          </p:cNvPr>
          <p:cNvCxnSpPr>
            <a:cxnSpLocks/>
            <a:stCxn id="6" idx="3"/>
            <a:endCxn id="10" idx="1"/>
          </p:cNvCxnSpPr>
          <p:nvPr/>
        </p:nvCxnSpPr>
        <p:spPr>
          <a:xfrm>
            <a:off x="4305670" y="2353693"/>
            <a:ext cx="1790330" cy="404842"/>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DEDED4A-C4AF-46E9-B5DB-BB320E3B889A}"/>
              </a:ext>
            </a:extLst>
          </p:cNvPr>
          <p:cNvSpPr txBox="1"/>
          <p:nvPr/>
        </p:nvSpPr>
        <p:spPr>
          <a:xfrm>
            <a:off x="5410567" y="2450758"/>
            <a:ext cx="560035" cy="307777"/>
          </a:xfrm>
          <a:prstGeom prst="rect">
            <a:avLst/>
          </a:prstGeom>
          <a:noFill/>
        </p:spPr>
        <p:txBody>
          <a:bodyPr wrap="square" rtlCol="0">
            <a:spAutoFit/>
          </a:bodyPr>
          <a:lstStyle/>
          <a:p>
            <a:r>
              <a:rPr lang="en-US" sz="1400" dirty="0"/>
              <a:t>SUBJ</a:t>
            </a:r>
          </a:p>
        </p:txBody>
      </p:sp>
      <p:sp>
        <p:nvSpPr>
          <p:cNvPr id="18" name="TextBox 17">
            <a:extLst>
              <a:ext uri="{FF2B5EF4-FFF2-40B4-BE49-F238E27FC236}">
                <a16:creationId xmlns:a16="http://schemas.microsoft.com/office/drawing/2014/main" id="{0B543E7B-56E7-4390-BEE8-D140DB907623}"/>
              </a:ext>
            </a:extLst>
          </p:cNvPr>
          <p:cNvSpPr txBox="1"/>
          <p:nvPr/>
        </p:nvSpPr>
        <p:spPr>
          <a:xfrm>
            <a:off x="4431068" y="2045916"/>
            <a:ext cx="560035" cy="307777"/>
          </a:xfrm>
          <a:prstGeom prst="rect">
            <a:avLst/>
          </a:prstGeom>
          <a:noFill/>
        </p:spPr>
        <p:txBody>
          <a:bodyPr wrap="square" rtlCol="0">
            <a:spAutoFit/>
          </a:bodyPr>
          <a:lstStyle/>
          <a:p>
            <a:r>
              <a:rPr lang="en-US" sz="1400" dirty="0"/>
              <a:t>1..*</a:t>
            </a:r>
          </a:p>
        </p:txBody>
      </p:sp>
      <p:sp>
        <p:nvSpPr>
          <p:cNvPr id="20" name="Rectangle 19">
            <a:extLst>
              <a:ext uri="{FF2B5EF4-FFF2-40B4-BE49-F238E27FC236}">
                <a16:creationId xmlns:a16="http://schemas.microsoft.com/office/drawing/2014/main" id="{6F1DA853-B0E0-48D9-A164-A223CCE39D04}"/>
              </a:ext>
            </a:extLst>
          </p:cNvPr>
          <p:cNvSpPr/>
          <p:nvPr/>
        </p:nvSpPr>
        <p:spPr>
          <a:xfrm>
            <a:off x="1053485" y="3736777"/>
            <a:ext cx="3648722" cy="24757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Connector: Elbow 21">
            <a:extLst>
              <a:ext uri="{FF2B5EF4-FFF2-40B4-BE49-F238E27FC236}">
                <a16:creationId xmlns:a16="http://schemas.microsoft.com/office/drawing/2014/main" id="{0E9E2449-D087-4962-AE95-48C8A1656782}"/>
              </a:ext>
            </a:extLst>
          </p:cNvPr>
          <p:cNvCxnSpPr>
            <a:cxnSpLocks/>
            <a:endCxn id="20" idx="1"/>
          </p:cNvCxnSpPr>
          <p:nvPr/>
        </p:nvCxnSpPr>
        <p:spPr>
          <a:xfrm rot="16200000" flipH="1">
            <a:off x="135659" y="4056819"/>
            <a:ext cx="1545646" cy="290005"/>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3AECA1E-46FC-47CC-9D74-8025AAB1ADA8}"/>
              </a:ext>
            </a:extLst>
          </p:cNvPr>
          <p:cNvSpPr txBox="1"/>
          <p:nvPr/>
        </p:nvSpPr>
        <p:spPr>
          <a:xfrm>
            <a:off x="668404" y="4059741"/>
            <a:ext cx="560035" cy="307777"/>
          </a:xfrm>
          <a:prstGeom prst="rect">
            <a:avLst/>
          </a:prstGeom>
          <a:noFill/>
        </p:spPr>
        <p:txBody>
          <a:bodyPr wrap="square" rtlCol="0">
            <a:spAutoFit/>
          </a:bodyPr>
          <a:lstStyle/>
          <a:p>
            <a:r>
              <a:rPr lang="en-US" sz="1400" dirty="0"/>
              <a:t>AUT</a:t>
            </a:r>
          </a:p>
        </p:txBody>
      </p:sp>
      <p:sp>
        <p:nvSpPr>
          <p:cNvPr id="24" name="TextBox 23">
            <a:extLst>
              <a:ext uri="{FF2B5EF4-FFF2-40B4-BE49-F238E27FC236}">
                <a16:creationId xmlns:a16="http://schemas.microsoft.com/office/drawing/2014/main" id="{D2B94B28-ED99-4D1A-BDD9-C9BA3D93413A}"/>
              </a:ext>
            </a:extLst>
          </p:cNvPr>
          <p:cNvSpPr txBox="1"/>
          <p:nvPr/>
        </p:nvSpPr>
        <p:spPr>
          <a:xfrm>
            <a:off x="700820" y="3842836"/>
            <a:ext cx="560035" cy="307777"/>
          </a:xfrm>
          <a:prstGeom prst="rect">
            <a:avLst/>
          </a:prstGeom>
          <a:noFill/>
        </p:spPr>
        <p:txBody>
          <a:bodyPr wrap="square" rtlCol="0">
            <a:spAutoFit/>
          </a:bodyPr>
          <a:lstStyle/>
          <a:p>
            <a:r>
              <a:rPr lang="en-US" sz="1400" dirty="0"/>
              <a:t>0..*</a:t>
            </a:r>
          </a:p>
        </p:txBody>
      </p:sp>
      <p:sp>
        <p:nvSpPr>
          <p:cNvPr id="25" name="TextBox 24">
            <a:extLst>
              <a:ext uri="{FF2B5EF4-FFF2-40B4-BE49-F238E27FC236}">
                <a16:creationId xmlns:a16="http://schemas.microsoft.com/office/drawing/2014/main" id="{1204310C-D49F-4E26-A571-ED8F23ADB3DD}"/>
              </a:ext>
            </a:extLst>
          </p:cNvPr>
          <p:cNvSpPr txBox="1"/>
          <p:nvPr/>
        </p:nvSpPr>
        <p:spPr>
          <a:xfrm>
            <a:off x="6096000" y="1681953"/>
            <a:ext cx="3648722" cy="369332"/>
          </a:xfrm>
          <a:prstGeom prst="rect">
            <a:avLst/>
          </a:prstGeom>
          <a:noFill/>
          <a:ln>
            <a:solidFill>
              <a:schemeClr val="tx1"/>
            </a:solidFill>
          </a:ln>
        </p:spPr>
        <p:txBody>
          <a:bodyPr wrap="square" rtlCol="0">
            <a:spAutoFit/>
          </a:bodyPr>
          <a:lstStyle/>
          <a:p>
            <a:pPr algn="ctr"/>
            <a:r>
              <a:rPr lang="en-US" dirty="0"/>
              <a:t>Allergy - Intolerance Observation</a:t>
            </a:r>
          </a:p>
        </p:txBody>
      </p:sp>
      <p:sp>
        <p:nvSpPr>
          <p:cNvPr id="26" name="TextBox 25">
            <a:extLst>
              <a:ext uri="{FF2B5EF4-FFF2-40B4-BE49-F238E27FC236}">
                <a16:creationId xmlns:a16="http://schemas.microsoft.com/office/drawing/2014/main" id="{90057C32-C51E-492B-9799-F64157C6821C}"/>
              </a:ext>
            </a:extLst>
          </p:cNvPr>
          <p:cNvSpPr txBox="1"/>
          <p:nvPr/>
        </p:nvSpPr>
        <p:spPr>
          <a:xfrm>
            <a:off x="1062363" y="3751210"/>
            <a:ext cx="3648722" cy="369332"/>
          </a:xfrm>
          <a:prstGeom prst="rect">
            <a:avLst/>
          </a:prstGeom>
          <a:noFill/>
          <a:ln>
            <a:solidFill>
              <a:schemeClr val="tx1"/>
            </a:solidFill>
          </a:ln>
        </p:spPr>
        <p:txBody>
          <a:bodyPr wrap="square" rtlCol="0">
            <a:spAutoFit/>
          </a:bodyPr>
          <a:lstStyle/>
          <a:p>
            <a:pPr algn="ctr"/>
            <a:r>
              <a:rPr lang="en-US" dirty="0"/>
              <a:t>Author Participation</a:t>
            </a:r>
          </a:p>
        </p:txBody>
      </p:sp>
      <p:pic>
        <p:nvPicPr>
          <p:cNvPr id="28" name="Picture 27">
            <a:extLst>
              <a:ext uri="{FF2B5EF4-FFF2-40B4-BE49-F238E27FC236}">
                <a16:creationId xmlns:a16="http://schemas.microsoft.com/office/drawing/2014/main" id="{984A1F01-A6D1-447D-A719-EBD4CDD838B3}"/>
              </a:ext>
            </a:extLst>
          </p:cNvPr>
          <p:cNvPicPr>
            <a:picLocks noChangeAspect="1"/>
          </p:cNvPicPr>
          <p:nvPr/>
        </p:nvPicPr>
        <p:blipFill>
          <a:blip r:embed="rId2"/>
          <a:stretch>
            <a:fillRect/>
          </a:stretch>
        </p:blipFill>
        <p:spPr>
          <a:xfrm>
            <a:off x="6096000" y="408831"/>
            <a:ext cx="1400175" cy="885825"/>
          </a:xfrm>
          <a:prstGeom prst="rect">
            <a:avLst/>
          </a:prstGeom>
        </p:spPr>
      </p:pic>
      <p:cxnSp>
        <p:nvCxnSpPr>
          <p:cNvPr id="30" name="Connector: Elbow 29">
            <a:extLst>
              <a:ext uri="{FF2B5EF4-FFF2-40B4-BE49-F238E27FC236}">
                <a16:creationId xmlns:a16="http://schemas.microsoft.com/office/drawing/2014/main" id="{72979344-1D71-45C8-8246-913E6566289C}"/>
              </a:ext>
            </a:extLst>
          </p:cNvPr>
          <p:cNvCxnSpPr>
            <a:cxnSpLocks/>
            <a:endCxn id="28" idx="1"/>
          </p:cNvCxnSpPr>
          <p:nvPr/>
        </p:nvCxnSpPr>
        <p:spPr>
          <a:xfrm flipV="1">
            <a:off x="1438183" y="851744"/>
            <a:ext cx="4657817" cy="1679757"/>
          </a:xfrm>
          <a:prstGeom prst="bentConnector3">
            <a:avLst/>
          </a:prstGeom>
          <a:ln>
            <a:solidFill>
              <a:schemeClr val="accent6"/>
            </a:solidFill>
            <a:prstDash val="lg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DA57EB9-836D-421C-8B65-BB70A09D0319}"/>
              </a:ext>
            </a:extLst>
          </p:cNvPr>
          <p:cNvSpPr txBox="1"/>
          <p:nvPr/>
        </p:nvSpPr>
        <p:spPr>
          <a:xfrm>
            <a:off x="6105615" y="2087167"/>
            <a:ext cx="3142695" cy="1754326"/>
          </a:xfrm>
          <a:prstGeom prst="rect">
            <a:avLst/>
          </a:prstGeom>
          <a:noFill/>
        </p:spPr>
        <p:txBody>
          <a:bodyPr wrap="square" rtlCol="0">
            <a:spAutoFit/>
          </a:bodyPr>
          <a:lstStyle/>
          <a:p>
            <a:r>
              <a:rPr lang="en-US" sz="1200" dirty="0"/>
              <a:t>@classCode = OBS</a:t>
            </a:r>
          </a:p>
          <a:p>
            <a:r>
              <a:rPr lang="en-US" sz="1200" dirty="0"/>
              <a:t>@moodCode = ENV</a:t>
            </a:r>
          </a:p>
          <a:p>
            <a:r>
              <a:rPr lang="en-US" sz="1200" dirty="0"/>
              <a:t>@negationInd</a:t>
            </a:r>
          </a:p>
          <a:p>
            <a:r>
              <a:rPr lang="en-US" sz="1200" dirty="0"/>
              <a:t>id</a:t>
            </a:r>
          </a:p>
          <a:p>
            <a:r>
              <a:rPr lang="en-US" sz="1200" dirty="0"/>
              <a:t>code = ASSERTION</a:t>
            </a:r>
          </a:p>
          <a:p>
            <a:r>
              <a:rPr lang="en-US" sz="1200" dirty="0"/>
              <a:t>statusCode = completed</a:t>
            </a:r>
          </a:p>
          <a:p>
            <a:r>
              <a:rPr lang="en-US" sz="1200" dirty="0"/>
              <a:t>effectiveTime</a:t>
            </a:r>
          </a:p>
          <a:p>
            <a:r>
              <a:rPr lang="en-US" sz="1200" dirty="0"/>
              <a:t>value</a:t>
            </a:r>
          </a:p>
          <a:p>
            <a:endParaRPr lang="en-US" sz="1200" dirty="0"/>
          </a:p>
        </p:txBody>
      </p:sp>
      <p:sp>
        <p:nvSpPr>
          <p:cNvPr id="33" name="TextBox 32">
            <a:extLst>
              <a:ext uri="{FF2B5EF4-FFF2-40B4-BE49-F238E27FC236}">
                <a16:creationId xmlns:a16="http://schemas.microsoft.com/office/drawing/2014/main" id="{DCF2BE1C-926D-493A-9ED0-4DAC2A792BEB}"/>
              </a:ext>
            </a:extLst>
          </p:cNvPr>
          <p:cNvSpPr txBox="1"/>
          <p:nvPr/>
        </p:nvSpPr>
        <p:spPr>
          <a:xfrm>
            <a:off x="6019056" y="161973"/>
            <a:ext cx="6094520" cy="246221"/>
          </a:xfrm>
          <a:prstGeom prst="rect">
            <a:avLst/>
          </a:prstGeom>
          <a:noFill/>
        </p:spPr>
        <p:txBody>
          <a:bodyPr wrap="square">
            <a:spAutoFit/>
          </a:bodyPr>
          <a:lstStyle/>
          <a:p>
            <a:r>
              <a:rPr lang="en-US" sz="1000" b="0" i="0" dirty="0">
                <a:solidFill>
                  <a:srgbClr val="212529"/>
                </a:solidFill>
                <a:effectLst/>
                <a:latin typeface="-apple-system"/>
              </a:rPr>
              <a:t>ValueSet ProblemAct statusCode</a:t>
            </a:r>
            <a:r>
              <a:rPr lang="en-US" sz="1000" b="1" i="0" dirty="0">
                <a:solidFill>
                  <a:srgbClr val="212529"/>
                </a:solidFill>
                <a:effectLst/>
                <a:latin typeface="-apple-system"/>
              </a:rPr>
              <a:t> </a:t>
            </a:r>
            <a:r>
              <a:rPr lang="en-US" sz="1000" b="1" i="0" u="none" strike="noStrike" dirty="0">
                <a:solidFill>
                  <a:srgbClr val="007BFF"/>
                </a:solidFill>
                <a:effectLst/>
                <a:latin typeface="-apple-system"/>
                <a:hlinkClick r:id="rId3"/>
              </a:rPr>
              <a:t> 2.16.840.1.113883.11.20.9.19</a:t>
            </a:r>
            <a:r>
              <a:rPr lang="en-US" sz="1000" b="1" i="0" dirty="0">
                <a:solidFill>
                  <a:srgbClr val="212529"/>
                </a:solidFill>
                <a:effectLst/>
                <a:latin typeface="-apple-system"/>
              </a:rPr>
              <a:t> STATIC (CONF:1198-19086)</a:t>
            </a:r>
            <a:r>
              <a:rPr lang="en-US" sz="1000" b="0" i="0" dirty="0">
                <a:solidFill>
                  <a:srgbClr val="212529"/>
                </a:solidFill>
                <a:effectLst/>
                <a:latin typeface="-apple-system"/>
              </a:rPr>
              <a:t>.</a:t>
            </a:r>
            <a:endParaRPr lang="en-US" sz="1000" dirty="0"/>
          </a:p>
        </p:txBody>
      </p:sp>
      <p:sp>
        <p:nvSpPr>
          <p:cNvPr id="35" name="TextBox 34">
            <a:extLst>
              <a:ext uri="{FF2B5EF4-FFF2-40B4-BE49-F238E27FC236}">
                <a16:creationId xmlns:a16="http://schemas.microsoft.com/office/drawing/2014/main" id="{9BDC376E-95D3-43BA-826A-16EC478AB6B4}"/>
              </a:ext>
            </a:extLst>
          </p:cNvPr>
          <p:cNvSpPr txBox="1"/>
          <p:nvPr/>
        </p:nvSpPr>
        <p:spPr>
          <a:xfrm>
            <a:off x="8617257" y="851743"/>
            <a:ext cx="3362418" cy="707886"/>
          </a:xfrm>
          <a:prstGeom prst="rect">
            <a:avLst/>
          </a:prstGeom>
          <a:noFill/>
        </p:spPr>
        <p:txBody>
          <a:bodyPr wrap="square">
            <a:spAutoFit/>
          </a:bodyPr>
          <a:lstStyle/>
          <a:p>
            <a:r>
              <a:rPr lang="en-US" sz="1000" b="1" i="0" dirty="0">
                <a:solidFill>
                  <a:srgbClr val="212529"/>
                </a:solidFill>
                <a:effectLst/>
                <a:latin typeface="-apple-system"/>
              </a:rPr>
              <a:t>MAY</a:t>
            </a:r>
            <a:r>
              <a:rPr lang="en-US" sz="1000" b="0" i="0" dirty="0">
                <a:solidFill>
                  <a:srgbClr val="212529"/>
                </a:solidFill>
                <a:effectLst/>
                <a:latin typeface="-apple-system"/>
              </a:rPr>
              <a:t> contain zero or one [0..1] </a:t>
            </a:r>
            <a:r>
              <a:rPr lang="en-US" sz="1000" b="1" i="0" dirty="0">
                <a:solidFill>
                  <a:srgbClr val="212529"/>
                </a:solidFill>
                <a:effectLst/>
                <a:latin typeface="-apple-system"/>
              </a:rPr>
              <a:t>@negationInd (CONF:1098-31526)</a:t>
            </a:r>
            <a:r>
              <a:rPr lang="en-US" sz="1000" b="0" i="0" dirty="0">
                <a:solidFill>
                  <a:srgbClr val="212529"/>
                </a:solidFill>
                <a:effectLst/>
                <a:latin typeface="-apple-system"/>
              </a:rPr>
              <a:t>.</a:t>
            </a:r>
            <a:br>
              <a:rPr lang="en-US" sz="1000" dirty="0"/>
            </a:br>
            <a:r>
              <a:rPr lang="en-US" sz="1000" b="0" i="0" dirty="0">
                <a:solidFill>
                  <a:srgbClr val="212529"/>
                </a:solidFill>
                <a:effectLst/>
                <a:latin typeface="-apple-system"/>
              </a:rPr>
              <a:t>Note: Use </a:t>
            </a:r>
            <a:r>
              <a:rPr lang="en-US" sz="1000" b="0" i="0" dirty="0" err="1">
                <a:solidFill>
                  <a:srgbClr val="212529"/>
                </a:solidFill>
                <a:effectLst/>
                <a:latin typeface="-apple-system"/>
              </a:rPr>
              <a:t>negationInd</a:t>
            </a:r>
            <a:r>
              <a:rPr lang="en-US" sz="1000" b="0" i="0" dirty="0">
                <a:solidFill>
                  <a:srgbClr val="212529"/>
                </a:solidFill>
                <a:effectLst/>
                <a:latin typeface="-apple-system"/>
              </a:rPr>
              <a:t>="true" to indicate that the allergy was not observed.</a:t>
            </a:r>
            <a:endParaRPr lang="en-US" sz="1000" dirty="0"/>
          </a:p>
        </p:txBody>
      </p:sp>
      <p:sp>
        <p:nvSpPr>
          <p:cNvPr id="38" name="TextBox 37">
            <a:extLst>
              <a:ext uri="{FF2B5EF4-FFF2-40B4-BE49-F238E27FC236}">
                <a16:creationId xmlns:a16="http://schemas.microsoft.com/office/drawing/2014/main" id="{51FDDA88-84B0-4EFE-9FA4-99A8AFAA392E}"/>
              </a:ext>
            </a:extLst>
          </p:cNvPr>
          <p:cNvSpPr txBox="1"/>
          <p:nvPr/>
        </p:nvSpPr>
        <p:spPr>
          <a:xfrm>
            <a:off x="9948544" y="1588983"/>
            <a:ext cx="2243456" cy="1015663"/>
          </a:xfrm>
          <a:prstGeom prst="rect">
            <a:avLst/>
          </a:prstGeom>
          <a:noFill/>
        </p:spPr>
        <p:txBody>
          <a:bodyPr wrap="square">
            <a:spAutoFit/>
          </a:bodyPr>
          <a:lstStyle/>
          <a:p>
            <a:r>
              <a:rPr lang="en-US" sz="1000" b="0" i="0" dirty="0">
                <a:solidFill>
                  <a:srgbClr val="212529"/>
                </a:solidFill>
                <a:effectLst/>
                <a:latin typeface="-apple-system"/>
              </a:rPr>
              <a:t>Note: If the allergy/intolerance is known to be resolved, but the date of resolution is not known, then the high element SHALL be present, and the </a:t>
            </a:r>
            <a:r>
              <a:rPr lang="en-US" sz="1000" b="0" i="0" dirty="0" err="1">
                <a:solidFill>
                  <a:srgbClr val="212529"/>
                </a:solidFill>
                <a:effectLst/>
                <a:latin typeface="-apple-system"/>
              </a:rPr>
              <a:t>nullFlavor</a:t>
            </a:r>
            <a:r>
              <a:rPr lang="en-US" sz="1000" b="0" i="0" dirty="0">
                <a:solidFill>
                  <a:srgbClr val="212529"/>
                </a:solidFill>
                <a:effectLst/>
                <a:latin typeface="-apple-system"/>
              </a:rPr>
              <a:t> attribute SHALL be set to 'UNK'.</a:t>
            </a:r>
            <a:endParaRPr lang="en-US" sz="1000" dirty="0"/>
          </a:p>
        </p:txBody>
      </p:sp>
      <p:sp>
        <p:nvSpPr>
          <p:cNvPr id="40" name="TextBox 39">
            <a:extLst>
              <a:ext uri="{FF2B5EF4-FFF2-40B4-BE49-F238E27FC236}">
                <a16:creationId xmlns:a16="http://schemas.microsoft.com/office/drawing/2014/main" id="{01985484-4832-4446-BCA5-CDA6D08B0A09}"/>
              </a:ext>
            </a:extLst>
          </p:cNvPr>
          <p:cNvSpPr txBox="1"/>
          <p:nvPr/>
        </p:nvSpPr>
        <p:spPr>
          <a:xfrm>
            <a:off x="9948543" y="2634000"/>
            <a:ext cx="2165033" cy="1477328"/>
          </a:xfrm>
          <a:prstGeom prst="rect">
            <a:avLst/>
          </a:prstGeom>
          <a:noFill/>
        </p:spPr>
        <p:txBody>
          <a:bodyPr wrap="square">
            <a:spAutoFit/>
          </a:bodyPr>
          <a:lstStyle/>
          <a:p>
            <a:r>
              <a:rPr lang="en-US" sz="1000" b="0" i="0" dirty="0">
                <a:solidFill>
                  <a:srgbClr val="212529"/>
                </a:solidFill>
                <a:effectLst/>
                <a:latin typeface="-apple-system"/>
              </a:rPr>
              <a:t>Note: The consumable participant points to the precise allergen or substance of intolerance. Because the consumable and the reaction are more clinically relevant than a categorization of the allergy/adverse event type, many systems will simply assign a fixed value here (e.g., "allergy to substance").</a:t>
            </a:r>
            <a:endParaRPr lang="en-US" sz="1000" dirty="0"/>
          </a:p>
        </p:txBody>
      </p:sp>
      <p:sp>
        <p:nvSpPr>
          <p:cNvPr id="41" name="Rectangle 40">
            <a:extLst>
              <a:ext uri="{FF2B5EF4-FFF2-40B4-BE49-F238E27FC236}">
                <a16:creationId xmlns:a16="http://schemas.microsoft.com/office/drawing/2014/main" id="{AB2AD36E-C8A3-4B5E-AA53-EEDAB6987F18}"/>
              </a:ext>
            </a:extLst>
          </p:cNvPr>
          <p:cNvSpPr/>
          <p:nvPr/>
        </p:nvSpPr>
        <p:spPr>
          <a:xfrm>
            <a:off x="6603508" y="4156056"/>
            <a:ext cx="3648722" cy="11129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Connector: Elbow 41">
            <a:extLst>
              <a:ext uri="{FF2B5EF4-FFF2-40B4-BE49-F238E27FC236}">
                <a16:creationId xmlns:a16="http://schemas.microsoft.com/office/drawing/2014/main" id="{20C2B6A7-3735-41CA-A32F-C15BE63FB53E}"/>
              </a:ext>
            </a:extLst>
          </p:cNvPr>
          <p:cNvCxnSpPr>
            <a:cxnSpLocks/>
            <a:endCxn id="41" idx="1"/>
          </p:cNvCxnSpPr>
          <p:nvPr/>
        </p:nvCxnSpPr>
        <p:spPr>
          <a:xfrm rot="16200000" flipH="1">
            <a:off x="5987961" y="4096990"/>
            <a:ext cx="871918" cy="359175"/>
          </a:xfrm>
          <a:prstGeom prst="bentConnector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3EF5BF34-4036-4687-836F-DA440712BD0F}"/>
              </a:ext>
            </a:extLst>
          </p:cNvPr>
          <p:cNvSpPr txBox="1"/>
          <p:nvPr/>
        </p:nvSpPr>
        <p:spPr>
          <a:xfrm>
            <a:off x="6223235" y="4419192"/>
            <a:ext cx="560035" cy="307777"/>
          </a:xfrm>
          <a:prstGeom prst="rect">
            <a:avLst/>
          </a:prstGeom>
          <a:noFill/>
        </p:spPr>
        <p:txBody>
          <a:bodyPr wrap="square" rtlCol="0">
            <a:spAutoFit/>
          </a:bodyPr>
          <a:lstStyle/>
          <a:p>
            <a:r>
              <a:rPr lang="en-US" sz="1400" dirty="0"/>
              <a:t>AUT</a:t>
            </a:r>
          </a:p>
        </p:txBody>
      </p:sp>
      <p:sp>
        <p:nvSpPr>
          <p:cNvPr id="44" name="TextBox 43">
            <a:extLst>
              <a:ext uri="{FF2B5EF4-FFF2-40B4-BE49-F238E27FC236}">
                <a16:creationId xmlns:a16="http://schemas.microsoft.com/office/drawing/2014/main" id="{E678EFE1-C515-4DB2-BF6C-DC9CB33918E8}"/>
              </a:ext>
            </a:extLst>
          </p:cNvPr>
          <p:cNvSpPr txBox="1"/>
          <p:nvPr/>
        </p:nvSpPr>
        <p:spPr>
          <a:xfrm>
            <a:off x="6202814" y="4228129"/>
            <a:ext cx="560035" cy="307777"/>
          </a:xfrm>
          <a:prstGeom prst="rect">
            <a:avLst/>
          </a:prstGeom>
          <a:noFill/>
        </p:spPr>
        <p:txBody>
          <a:bodyPr wrap="square" rtlCol="0">
            <a:spAutoFit/>
          </a:bodyPr>
          <a:lstStyle/>
          <a:p>
            <a:r>
              <a:rPr lang="en-US" sz="1400" dirty="0"/>
              <a:t>0..*</a:t>
            </a:r>
          </a:p>
        </p:txBody>
      </p:sp>
      <p:sp>
        <p:nvSpPr>
          <p:cNvPr id="45" name="TextBox 44">
            <a:extLst>
              <a:ext uri="{FF2B5EF4-FFF2-40B4-BE49-F238E27FC236}">
                <a16:creationId xmlns:a16="http://schemas.microsoft.com/office/drawing/2014/main" id="{C3BF25C9-D3C3-486B-A666-BD91E973B5DE}"/>
              </a:ext>
            </a:extLst>
          </p:cNvPr>
          <p:cNvSpPr txBox="1"/>
          <p:nvPr/>
        </p:nvSpPr>
        <p:spPr>
          <a:xfrm>
            <a:off x="6612386" y="4170488"/>
            <a:ext cx="3648722" cy="369332"/>
          </a:xfrm>
          <a:prstGeom prst="rect">
            <a:avLst/>
          </a:prstGeom>
          <a:noFill/>
          <a:ln>
            <a:solidFill>
              <a:schemeClr val="tx1"/>
            </a:solidFill>
          </a:ln>
        </p:spPr>
        <p:txBody>
          <a:bodyPr wrap="square" rtlCol="0">
            <a:spAutoFit/>
          </a:bodyPr>
          <a:lstStyle/>
          <a:p>
            <a:pPr algn="ctr"/>
            <a:r>
              <a:rPr lang="en-US" dirty="0"/>
              <a:t>Author Participation</a:t>
            </a:r>
          </a:p>
        </p:txBody>
      </p:sp>
      <p:sp>
        <p:nvSpPr>
          <p:cNvPr id="47" name="Rectangle 46">
            <a:extLst>
              <a:ext uri="{FF2B5EF4-FFF2-40B4-BE49-F238E27FC236}">
                <a16:creationId xmlns:a16="http://schemas.microsoft.com/office/drawing/2014/main" id="{61469808-71C0-4612-97AE-C340780307AB}"/>
              </a:ext>
            </a:extLst>
          </p:cNvPr>
          <p:cNvSpPr/>
          <p:nvPr/>
        </p:nvSpPr>
        <p:spPr>
          <a:xfrm>
            <a:off x="6603508" y="5371421"/>
            <a:ext cx="3648722" cy="13246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Connector: Elbow 47">
            <a:extLst>
              <a:ext uri="{FF2B5EF4-FFF2-40B4-BE49-F238E27FC236}">
                <a16:creationId xmlns:a16="http://schemas.microsoft.com/office/drawing/2014/main" id="{7596AD5B-48B2-4DE3-8B36-D2A118D0366C}"/>
              </a:ext>
            </a:extLst>
          </p:cNvPr>
          <p:cNvCxnSpPr>
            <a:cxnSpLocks/>
            <a:endCxn id="47" idx="1"/>
          </p:cNvCxnSpPr>
          <p:nvPr/>
        </p:nvCxnSpPr>
        <p:spPr>
          <a:xfrm rot="16200000" flipH="1">
            <a:off x="5274661" y="4704877"/>
            <a:ext cx="2193096" cy="464598"/>
          </a:xfrm>
          <a:prstGeom prst="bentConnector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FFD39250-D31F-44A4-BA8A-73A54BF9FAC1}"/>
              </a:ext>
            </a:extLst>
          </p:cNvPr>
          <p:cNvSpPr txBox="1"/>
          <p:nvPr/>
        </p:nvSpPr>
        <p:spPr>
          <a:xfrm>
            <a:off x="6124848" y="5626099"/>
            <a:ext cx="560035" cy="307777"/>
          </a:xfrm>
          <a:prstGeom prst="rect">
            <a:avLst/>
          </a:prstGeom>
          <a:noFill/>
        </p:spPr>
        <p:txBody>
          <a:bodyPr wrap="square" rtlCol="0">
            <a:spAutoFit/>
          </a:bodyPr>
          <a:lstStyle/>
          <a:p>
            <a:r>
              <a:rPr lang="en-US" sz="1400" dirty="0"/>
              <a:t>CSM</a:t>
            </a:r>
          </a:p>
        </p:txBody>
      </p:sp>
      <p:sp>
        <p:nvSpPr>
          <p:cNvPr id="50" name="TextBox 49">
            <a:extLst>
              <a:ext uri="{FF2B5EF4-FFF2-40B4-BE49-F238E27FC236}">
                <a16:creationId xmlns:a16="http://schemas.microsoft.com/office/drawing/2014/main" id="{A2AD6986-C11F-43FD-A98F-87065D9AC877}"/>
              </a:ext>
            </a:extLst>
          </p:cNvPr>
          <p:cNvSpPr txBox="1"/>
          <p:nvPr/>
        </p:nvSpPr>
        <p:spPr>
          <a:xfrm>
            <a:off x="6133354" y="5311546"/>
            <a:ext cx="560035" cy="307777"/>
          </a:xfrm>
          <a:prstGeom prst="rect">
            <a:avLst/>
          </a:prstGeom>
          <a:noFill/>
        </p:spPr>
        <p:txBody>
          <a:bodyPr wrap="square" rtlCol="0">
            <a:spAutoFit/>
          </a:bodyPr>
          <a:lstStyle/>
          <a:p>
            <a:r>
              <a:rPr lang="en-US" sz="1400" dirty="0"/>
              <a:t>1..1</a:t>
            </a:r>
          </a:p>
        </p:txBody>
      </p:sp>
      <p:sp>
        <p:nvSpPr>
          <p:cNvPr id="51" name="TextBox 50">
            <a:extLst>
              <a:ext uri="{FF2B5EF4-FFF2-40B4-BE49-F238E27FC236}">
                <a16:creationId xmlns:a16="http://schemas.microsoft.com/office/drawing/2014/main" id="{DE2A3CC4-028A-4C9A-9FA3-11DF526E9DEE}"/>
              </a:ext>
            </a:extLst>
          </p:cNvPr>
          <p:cNvSpPr txBox="1"/>
          <p:nvPr/>
        </p:nvSpPr>
        <p:spPr>
          <a:xfrm>
            <a:off x="6612386" y="5385853"/>
            <a:ext cx="3648722" cy="369332"/>
          </a:xfrm>
          <a:prstGeom prst="rect">
            <a:avLst/>
          </a:prstGeom>
          <a:noFill/>
          <a:ln>
            <a:solidFill>
              <a:schemeClr val="tx1"/>
            </a:solidFill>
          </a:ln>
        </p:spPr>
        <p:txBody>
          <a:bodyPr wrap="square" rtlCol="0">
            <a:spAutoFit/>
          </a:bodyPr>
          <a:lstStyle/>
          <a:p>
            <a:pPr algn="ctr"/>
            <a:r>
              <a:rPr lang="en-US" dirty="0"/>
              <a:t>Consumable</a:t>
            </a:r>
          </a:p>
        </p:txBody>
      </p:sp>
      <p:sp>
        <p:nvSpPr>
          <p:cNvPr id="53" name="TextBox 52">
            <a:extLst>
              <a:ext uri="{FF2B5EF4-FFF2-40B4-BE49-F238E27FC236}">
                <a16:creationId xmlns:a16="http://schemas.microsoft.com/office/drawing/2014/main" id="{68004A12-B299-4AB4-B379-A3F51ED04418}"/>
              </a:ext>
            </a:extLst>
          </p:cNvPr>
          <p:cNvSpPr txBox="1"/>
          <p:nvPr/>
        </p:nvSpPr>
        <p:spPr>
          <a:xfrm>
            <a:off x="6612386" y="5785465"/>
            <a:ext cx="3142695" cy="1015663"/>
          </a:xfrm>
          <a:prstGeom prst="rect">
            <a:avLst/>
          </a:prstGeom>
          <a:noFill/>
        </p:spPr>
        <p:txBody>
          <a:bodyPr wrap="square" rtlCol="0">
            <a:spAutoFit/>
          </a:bodyPr>
          <a:lstStyle/>
          <a:p>
            <a:r>
              <a:rPr lang="en-US" sz="1200" dirty="0"/>
              <a:t>@typeCode = CSM</a:t>
            </a:r>
          </a:p>
          <a:p>
            <a:r>
              <a:rPr lang="en-US" sz="1200" dirty="0"/>
              <a:t>participantRole/@classCode=MANU</a:t>
            </a:r>
          </a:p>
          <a:p>
            <a:r>
              <a:rPr lang="en-US" sz="1200" dirty="0"/>
              <a:t>playingEntity/@classCode=MMAT</a:t>
            </a:r>
          </a:p>
          <a:p>
            <a:r>
              <a:rPr lang="en-US" sz="1200" dirty="0"/>
              <a:t>code</a:t>
            </a:r>
          </a:p>
          <a:p>
            <a:endParaRPr lang="en-US" sz="1200" dirty="0"/>
          </a:p>
        </p:txBody>
      </p:sp>
      <p:sp>
        <p:nvSpPr>
          <p:cNvPr id="57" name="TextBox 56">
            <a:extLst>
              <a:ext uri="{FF2B5EF4-FFF2-40B4-BE49-F238E27FC236}">
                <a16:creationId xmlns:a16="http://schemas.microsoft.com/office/drawing/2014/main" id="{09EBEB84-E142-482F-BC46-764F4928F44A}"/>
              </a:ext>
            </a:extLst>
          </p:cNvPr>
          <p:cNvSpPr txBox="1"/>
          <p:nvPr/>
        </p:nvSpPr>
        <p:spPr>
          <a:xfrm>
            <a:off x="10341982" y="4237958"/>
            <a:ext cx="1782078" cy="861774"/>
          </a:xfrm>
          <a:prstGeom prst="rect">
            <a:avLst/>
          </a:prstGeom>
          <a:noFill/>
        </p:spPr>
        <p:txBody>
          <a:bodyPr wrap="square">
            <a:spAutoFit/>
          </a:bodyPr>
          <a:lstStyle/>
          <a:p>
            <a:r>
              <a:rPr lang="en-US" sz="1000" b="0" i="0" dirty="0">
                <a:solidFill>
                  <a:srgbClr val="212529"/>
                </a:solidFill>
                <a:effectLst/>
                <a:latin typeface="-apple-system"/>
              </a:rPr>
              <a:t>ValueSet Allergy and Intolerance Type</a:t>
            </a:r>
            <a:r>
              <a:rPr lang="en-US" sz="1000" b="1" i="0" dirty="0">
                <a:solidFill>
                  <a:srgbClr val="212529"/>
                </a:solidFill>
                <a:effectLst/>
                <a:latin typeface="-apple-system"/>
              </a:rPr>
              <a:t> </a:t>
            </a:r>
            <a:r>
              <a:rPr lang="en-US" sz="1000" b="1" i="0" u="none" strike="noStrike" dirty="0">
                <a:solidFill>
                  <a:srgbClr val="007BFF"/>
                </a:solidFill>
                <a:effectLst/>
                <a:latin typeface="-apple-system"/>
                <a:hlinkClick r:id="rId4"/>
              </a:rPr>
              <a:t> 2.16.840.1.113883.3.88.12.3221.6.2</a:t>
            </a:r>
            <a:r>
              <a:rPr lang="en-US" sz="1000" b="1" i="0" dirty="0">
                <a:solidFill>
                  <a:srgbClr val="212529"/>
                </a:solidFill>
                <a:effectLst/>
                <a:latin typeface="-apple-system"/>
              </a:rPr>
              <a:t> DYNAMIC (CONF:1098-7390)</a:t>
            </a:r>
            <a:endParaRPr lang="en-US" sz="1000" dirty="0"/>
          </a:p>
        </p:txBody>
      </p:sp>
      <p:pic>
        <p:nvPicPr>
          <p:cNvPr id="59" name="Picture 58">
            <a:extLst>
              <a:ext uri="{FF2B5EF4-FFF2-40B4-BE49-F238E27FC236}">
                <a16:creationId xmlns:a16="http://schemas.microsoft.com/office/drawing/2014/main" id="{5B9C38DD-6C3D-47B4-A77A-8E946779C6F2}"/>
              </a:ext>
            </a:extLst>
          </p:cNvPr>
          <p:cNvPicPr>
            <a:picLocks noChangeAspect="1"/>
          </p:cNvPicPr>
          <p:nvPr/>
        </p:nvPicPr>
        <p:blipFill>
          <a:blip r:embed="rId5"/>
          <a:stretch>
            <a:fillRect/>
          </a:stretch>
        </p:blipFill>
        <p:spPr>
          <a:xfrm>
            <a:off x="10342339" y="5052709"/>
            <a:ext cx="1813067" cy="728853"/>
          </a:xfrm>
          <a:prstGeom prst="rect">
            <a:avLst/>
          </a:prstGeom>
        </p:spPr>
      </p:pic>
      <p:cxnSp>
        <p:nvCxnSpPr>
          <p:cNvPr id="60" name="Connector: Elbow 59">
            <a:extLst>
              <a:ext uri="{FF2B5EF4-FFF2-40B4-BE49-F238E27FC236}">
                <a16:creationId xmlns:a16="http://schemas.microsoft.com/office/drawing/2014/main" id="{D5BD2F68-5D6F-4A2E-95AA-FA8E39B393D2}"/>
              </a:ext>
            </a:extLst>
          </p:cNvPr>
          <p:cNvCxnSpPr>
            <a:cxnSpLocks/>
          </p:cNvCxnSpPr>
          <p:nvPr/>
        </p:nvCxnSpPr>
        <p:spPr>
          <a:xfrm rot="10800000">
            <a:off x="6423922" y="3506290"/>
            <a:ext cx="3918060" cy="1797606"/>
          </a:xfrm>
          <a:prstGeom prst="bentConnector3">
            <a:avLst>
              <a:gd name="adj1" fmla="val 18958"/>
            </a:avLst>
          </a:prstGeom>
          <a:ln>
            <a:solidFill>
              <a:schemeClr val="accent6"/>
            </a:solidFill>
            <a:prstDash val="lgDash"/>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E0156D5E-1774-4CE6-8157-2ABEF42EB4E6}"/>
              </a:ext>
            </a:extLst>
          </p:cNvPr>
          <p:cNvSpPr txBox="1"/>
          <p:nvPr/>
        </p:nvSpPr>
        <p:spPr>
          <a:xfrm>
            <a:off x="10364703" y="5842337"/>
            <a:ext cx="1813066" cy="861774"/>
          </a:xfrm>
          <a:prstGeom prst="rect">
            <a:avLst/>
          </a:prstGeom>
          <a:noFill/>
        </p:spPr>
        <p:txBody>
          <a:bodyPr wrap="square">
            <a:spAutoFit/>
          </a:bodyPr>
          <a:lstStyle/>
          <a:p>
            <a:r>
              <a:rPr lang="en-US" sz="1000" b="0" i="0" dirty="0">
                <a:solidFill>
                  <a:srgbClr val="212529"/>
                </a:solidFill>
                <a:effectLst/>
                <a:latin typeface="-apple-system"/>
              </a:rPr>
              <a:t>ValueSet Substance Reactant for Intolerance</a:t>
            </a:r>
            <a:r>
              <a:rPr lang="en-US" sz="1000" b="1" i="0" dirty="0">
                <a:solidFill>
                  <a:srgbClr val="212529"/>
                </a:solidFill>
                <a:effectLst/>
                <a:latin typeface="-apple-system"/>
              </a:rPr>
              <a:t> </a:t>
            </a:r>
            <a:r>
              <a:rPr lang="en-US" sz="1000" b="1" i="0" u="none" strike="noStrike" dirty="0">
                <a:solidFill>
                  <a:srgbClr val="007BFF"/>
                </a:solidFill>
                <a:effectLst/>
                <a:latin typeface="-apple-system"/>
                <a:hlinkClick r:id="rId6"/>
              </a:rPr>
              <a:t> 2.16.840.1.113762.1.4.1010.1</a:t>
            </a:r>
            <a:r>
              <a:rPr lang="en-US" sz="1000" b="1" i="0" dirty="0">
                <a:solidFill>
                  <a:srgbClr val="212529"/>
                </a:solidFill>
                <a:effectLst/>
                <a:latin typeface="-apple-system"/>
              </a:rPr>
              <a:t> DYNAMIC (CONF:1098-7419)</a:t>
            </a:r>
            <a:endParaRPr lang="en-US" sz="1000" dirty="0"/>
          </a:p>
        </p:txBody>
      </p:sp>
      <p:cxnSp>
        <p:nvCxnSpPr>
          <p:cNvPr id="65" name="Connector: Elbow 64">
            <a:extLst>
              <a:ext uri="{FF2B5EF4-FFF2-40B4-BE49-F238E27FC236}">
                <a16:creationId xmlns:a16="http://schemas.microsoft.com/office/drawing/2014/main" id="{37871E3A-C8FA-4AE1-A7F9-775C985002D7}"/>
              </a:ext>
            </a:extLst>
          </p:cNvPr>
          <p:cNvCxnSpPr>
            <a:cxnSpLocks/>
            <a:stCxn id="63" idx="1"/>
          </p:cNvCxnSpPr>
          <p:nvPr/>
        </p:nvCxnSpPr>
        <p:spPr>
          <a:xfrm rot="10800000" flipV="1">
            <a:off x="7011699" y="6273224"/>
            <a:ext cx="3353005" cy="175944"/>
          </a:xfrm>
          <a:prstGeom prst="bentConnector3">
            <a:avLst>
              <a:gd name="adj1" fmla="val 36762"/>
            </a:avLst>
          </a:prstGeom>
          <a:ln>
            <a:solidFill>
              <a:schemeClr val="accent6"/>
            </a:solidFill>
            <a:prstDash val="lg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64E399F-B31F-4B43-B069-B894ACE1F43C}"/>
              </a:ext>
            </a:extLst>
          </p:cNvPr>
          <p:cNvSpPr txBox="1"/>
          <p:nvPr/>
        </p:nvSpPr>
        <p:spPr>
          <a:xfrm>
            <a:off x="1041942" y="4088855"/>
            <a:ext cx="3142695" cy="2123658"/>
          </a:xfrm>
          <a:prstGeom prst="rect">
            <a:avLst/>
          </a:prstGeom>
          <a:noFill/>
        </p:spPr>
        <p:txBody>
          <a:bodyPr wrap="square" rtlCol="0">
            <a:spAutoFit/>
          </a:bodyPr>
          <a:lstStyle/>
          <a:p>
            <a:r>
              <a:rPr lang="en-US" sz="1200" dirty="0"/>
              <a:t>time</a:t>
            </a:r>
          </a:p>
          <a:p>
            <a:r>
              <a:rPr lang="en-US" sz="1200" dirty="0"/>
              <a:t>assignedAuthor</a:t>
            </a:r>
          </a:p>
          <a:p>
            <a:r>
              <a:rPr lang="en-US" sz="1200" dirty="0"/>
              <a:t>id</a:t>
            </a:r>
          </a:p>
          <a:p>
            <a:r>
              <a:rPr lang="en-US" sz="1200" dirty="0"/>
              <a:t>code</a:t>
            </a:r>
          </a:p>
          <a:p>
            <a:r>
              <a:rPr lang="en-US" sz="1200" dirty="0"/>
              <a:t>assignedPerson</a:t>
            </a:r>
          </a:p>
          <a:p>
            <a:r>
              <a:rPr lang="en-US" sz="1200" dirty="0"/>
              <a:t>name</a:t>
            </a:r>
          </a:p>
          <a:p>
            <a:r>
              <a:rPr lang="en-US" sz="1200" dirty="0"/>
              <a:t>representedOrganization</a:t>
            </a:r>
          </a:p>
          <a:p>
            <a:r>
              <a:rPr lang="en-US" sz="1200" dirty="0"/>
              <a:t>id</a:t>
            </a:r>
          </a:p>
          <a:p>
            <a:r>
              <a:rPr lang="en-US" sz="1200" dirty="0"/>
              <a:t>name</a:t>
            </a:r>
          </a:p>
          <a:p>
            <a:r>
              <a:rPr lang="en-US" sz="1200" dirty="0"/>
              <a:t>telecom</a:t>
            </a:r>
          </a:p>
          <a:p>
            <a:r>
              <a:rPr lang="en-US" sz="1200" dirty="0"/>
              <a:t>addr</a:t>
            </a:r>
          </a:p>
        </p:txBody>
      </p:sp>
      <p:sp>
        <p:nvSpPr>
          <p:cNvPr id="71" name="TextBox 70">
            <a:extLst>
              <a:ext uri="{FF2B5EF4-FFF2-40B4-BE49-F238E27FC236}">
                <a16:creationId xmlns:a16="http://schemas.microsoft.com/office/drawing/2014/main" id="{35C213C9-F22B-495D-A5FF-8E79BCC053D7}"/>
              </a:ext>
            </a:extLst>
          </p:cNvPr>
          <p:cNvSpPr txBox="1"/>
          <p:nvPr/>
        </p:nvSpPr>
        <p:spPr>
          <a:xfrm>
            <a:off x="3650876" y="4535906"/>
            <a:ext cx="2358122" cy="553998"/>
          </a:xfrm>
          <a:prstGeom prst="rect">
            <a:avLst/>
          </a:prstGeom>
          <a:solidFill>
            <a:schemeClr val="bg1"/>
          </a:solidFill>
        </p:spPr>
        <p:txBody>
          <a:bodyPr wrap="square">
            <a:spAutoFit/>
          </a:bodyPr>
          <a:lstStyle/>
          <a:p>
            <a:r>
              <a:rPr lang="en-US" sz="1000" b="0" i="0" dirty="0">
                <a:solidFill>
                  <a:srgbClr val="212529"/>
                </a:solidFill>
                <a:effectLst/>
                <a:latin typeface="-apple-system"/>
              </a:rPr>
              <a:t>ValueSet Healthcare Provider Taxonomy</a:t>
            </a:r>
            <a:r>
              <a:rPr lang="en-US" sz="1000" b="1" i="0" dirty="0">
                <a:solidFill>
                  <a:srgbClr val="212529"/>
                </a:solidFill>
                <a:effectLst/>
                <a:latin typeface="-apple-system"/>
              </a:rPr>
              <a:t> </a:t>
            </a:r>
            <a:r>
              <a:rPr lang="en-US" sz="1000" b="1" i="0" u="none" strike="noStrike" dirty="0">
                <a:solidFill>
                  <a:srgbClr val="007BFF"/>
                </a:solidFill>
                <a:effectLst/>
                <a:latin typeface="-apple-system"/>
                <a:hlinkClick r:id="rId7"/>
              </a:rPr>
              <a:t> 2.16.840.1.114222.4.11.1066</a:t>
            </a:r>
            <a:r>
              <a:rPr lang="en-US" sz="1000" b="1" i="0" dirty="0">
                <a:solidFill>
                  <a:srgbClr val="212529"/>
                </a:solidFill>
                <a:effectLst/>
                <a:latin typeface="-apple-system"/>
              </a:rPr>
              <a:t> DYNAMIC (CONF:1098-31671)</a:t>
            </a:r>
            <a:endParaRPr lang="en-US" sz="1000" dirty="0"/>
          </a:p>
        </p:txBody>
      </p:sp>
      <p:cxnSp>
        <p:nvCxnSpPr>
          <p:cNvPr id="72" name="Connector: Elbow 71">
            <a:extLst>
              <a:ext uri="{FF2B5EF4-FFF2-40B4-BE49-F238E27FC236}">
                <a16:creationId xmlns:a16="http://schemas.microsoft.com/office/drawing/2014/main" id="{EBA67C0C-19D4-4093-820E-B2A18E1D7885}"/>
              </a:ext>
            </a:extLst>
          </p:cNvPr>
          <p:cNvCxnSpPr>
            <a:cxnSpLocks/>
            <a:endCxn id="71" idx="1"/>
          </p:cNvCxnSpPr>
          <p:nvPr/>
        </p:nvCxnSpPr>
        <p:spPr>
          <a:xfrm>
            <a:off x="1438183" y="4811329"/>
            <a:ext cx="2212693" cy="1576"/>
          </a:xfrm>
          <a:prstGeom prst="bentConnector3">
            <a:avLst/>
          </a:prstGeom>
          <a:ln>
            <a:solidFill>
              <a:schemeClr val="accent6"/>
            </a:solidFill>
            <a:prstDash val="lgDash"/>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D9ED028A-4679-4628-8E28-5A08CF6AF5B6}"/>
              </a:ext>
            </a:extLst>
          </p:cNvPr>
          <p:cNvSpPr/>
          <p:nvPr/>
        </p:nvSpPr>
        <p:spPr>
          <a:xfrm>
            <a:off x="4431068" y="2045917"/>
            <a:ext cx="560035" cy="24622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9DD8EF3-083F-42D2-93F3-ABE8C6DD46CA}"/>
              </a:ext>
            </a:extLst>
          </p:cNvPr>
          <p:cNvSpPr txBox="1"/>
          <p:nvPr/>
        </p:nvSpPr>
        <p:spPr>
          <a:xfrm>
            <a:off x="4340817" y="1796257"/>
            <a:ext cx="1026243" cy="246221"/>
          </a:xfrm>
          <a:prstGeom prst="rect">
            <a:avLst/>
          </a:prstGeom>
          <a:noFill/>
        </p:spPr>
        <p:txBody>
          <a:bodyPr wrap="none" rtlCol="0">
            <a:spAutoFit/>
          </a:bodyPr>
          <a:lstStyle/>
          <a:p>
            <a:r>
              <a:rPr lang="en-US" sz="1000" dirty="0">
                <a:solidFill>
                  <a:srgbClr val="C00000"/>
                </a:solidFill>
              </a:rPr>
              <a:t>Assumption 1..1</a:t>
            </a:r>
          </a:p>
        </p:txBody>
      </p:sp>
    </p:spTree>
    <p:extLst>
      <p:ext uri="{BB962C8B-B14F-4D97-AF65-F5344CB8AC3E}">
        <p14:creationId xmlns:p14="http://schemas.microsoft.com/office/powerpoint/2010/main" val="1324722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A230EC-EA2F-4F79-B2E2-716B639498E3}"/>
              </a:ext>
            </a:extLst>
          </p:cNvPr>
          <p:cNvSpPr/>
          <p:nvPr/>
        </p:nvSpPr>
        <p:spPr>
          <a:xfrm>
            <a:off x="254493" y="253922"/>
            <a:ext cx="3648722" cy="21506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080E46A-C169-41CD-8501-E5E6A142B59B}"/>
              </a:ext>
            </a:extLst>
          </p:cNvPr>
          <p:cNvSpPr txBox="1"/>
          <p:nvPr/>
        </p:nvSpPr>
        <p:spPr>
          <a:xfrm>
            <a:off x="254493" y="252648"/>
            <a:ext cx="3648722" cy="369332"/>
          </a:xfrm>
          <a:prstGeom prst="rect">
            <a:avLst/>
          </a:prstGeom>
          <a:noFill/>
          <a:ln>
            <a:solidFill>
              <a:schemeClr val="tx1"/>
            </a:solidFill>
          </a:ln>
        </p:spPr>
        <p:txBody>
          <a:bodyPr wrap="square" rtlCol="0">
            <a:spAutoFit/>
          </a:bodyPr>
          <a:lstStyle/>
          <a:p>
            <a:pPr algn="ctr"/>
            <a:r>
              <a:rPr lang="en-US" dirty="0"/>
              <a:t>Allergy - Intolerance Observation</a:t>
            </a:r>
          </a:p>
        </p:txBody>
      </p:sp>
      <p:sp>
        <p:nvSpPr>
          <p:cNvPr id="6" name="Rectangle 5">
            <a:extLst>
              <a:ext uri="{FF2B5EF4-FFF2-40B4-BE49-F238E27FC236}">
                <a16:creationId xmlns:a16="http://schemas.microsoft.com/office/drawing/2014/main" id="{8F031D69-23FF-4972-BEF9-8F23667C152D}"/>
              </a:ext>
            </a:extLst>
          </p:cNvPr>
          <p:cNvSpPr/>
          <p:nvPr/>
        </p:nvSpPr>
        <p:spPr>
          <a:xfrm>
            <a:off x="772015" y="2712316"/>
            <a:ext cx="3648722" cy="21506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Connector: Elbow 6">
            <a:extLst>
              <a:ext uri="{FF2B5EF4-FFF2-40B4-BE49-F238E27FC236}">
                <a16:creationId xmlns:a16="http://schemas.microsoft.com/office/drawing/2014/main" id="{841DC432-9CFE-4E0A-8A18-091D799B1F9B}"/>
              </a:ext>
            </a:extLst>
          </p:cNvPr>
          <p:cNvCxnSpPr>
            <a:endCxn id="6" idx="1"/>
          </p:cNvCxnSpPr>
          <p:nvPr/>
        </p:nvCxnSpPr>
        <p:spPr>
          <a:xfrm rot="16200000" flipH="1">
            <a:off x="-64531" y="2951078"/>
            <a:ext cx="1383086" cy="290005"/>
          </a:xfrm>
          <a:prstGeom prst="bentConnector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10E166A-7E0F-4B0D-BD51-D3C54939FC8C}"/>
              </a:ext>
            </a:extLst>
          </p:cNvPr>
          <p:cNvSpPr txBox="1"/>
          <p:nvPr/>
        </p:nvSpPr>
        <p:spPr>
          <a:xfrm>
            <a:off x="0" y="3488881"/>
            <a:ext cx="560035" cy="307777"/>
          </a:xfrm>
          <a:prstGeom prst="rect">
            <a:avLst/>
          </a:prstGeom>
          <a:noFill/>
        </p:spPr>
        <p:txBody>
          <a:bodyPr wrap="square" rtlCol="0">
            <a:spAutoFit/>
          </a:bodyPr>
          <a:lstStyle/>
          <a:p>
            <a:r>
              <a:rPr lang="en-US" sz="1400" dirty="0"/>
              <a:t>AUT</a:t>
            </a:r>
          </a:p>
        </p:txBody>
      </p:sp>
      <p:sp>
        <p:nvSpPr>
          <p:cNvPr id="9" name="TextBox 8">
            <a:extLst>
              <a:ext uri="{FF2B5EF4-FFF2-40B4-BE49-F238E27FC236}">
                <a16:creationId xmlns:a16="http://schemas.microsoft.com/office/drawing/2014/main" id="{7CEB8591-6131-4656-B264-F2F15E3CCC56}"/>
              </a:ext>
            </a:extLst>
          </p:cNvPr>
          <p:cNvSpPr txBox="1"/>
          <p:nvPr/>
        </p:nvSpPr>
        <p:spPr>
          <a:xfrm>
            <a:off x="1853" y="2427080"/>
            <a:ext cx="560035" cy="307777"/>
          </a:xfrm>
          <a:prstGeom prst="rect">
            <a:avLst/>
          </a:prstGeom>
          <a:noFill/>
        </p:spPr>
        <p:txBody>
          <a:bodyPr wrap="square" rtlCol="0">
            <a:spAutoFit/>
          </a:bodyPr>
          <a:lstStyle/>
          <a:p>
            <a:r>
              <a:rPr lang="en-US" sz="1400" dirty="0"/>
              <a:t>0..*</a:t>
            </a:r>
          </a:p>
        </p:txBody>
      </p:sp>
      <p:sp>
        <p:nvSpPr>
          <p:cNvPr id="10" name="TextBox 9">
            <a:extLst>
              <a:ext uri="{FF2B5EF4-FFF2-40B4-BE49-F238E27FC236}">
                <a16:creationId xmlns:a16="http://schemas.microsoft.com/office/drawing/2014/main" id="{D7F32639-51FE-4972-B61B-5B610E824B70}"/>
              </a:ext>
            </a:extLst>
          </p:cNvPr>
          <p:cNvSpPr txBox="1"/>
          <p:nvPr/>
        </p:nvSpPr>
        <p:spPr>
          <a:xfrm>
            <a:off x="780893" y="2726748"/>
            <a:ext cx="3648722" cy="369332"/>
          </a:xfrm>
          <a:prstGeom prst="rect">
            <a:avLst/>
          </a:prstGeom>
          <a:noFill/>
          <a:ln>
            <a:solidFill>
              <a:schemeClr val="tx1"/>
            </a:solidFill>
          </a:ln>
        </p:spPr>
        <p:txBody>
          <a:bodyPr wrap="square" rtlCol="0">
            <a:spAutoFit/>
          </a:bodyPr>
          <a:lstStyle/>
          <a:p>
            <a:pPr algn="ctr"/>
            <a:r>
              <a:rPr lang="en-US" dirty="0"/>
              <a:t>Author Participation</a:t>
            </a:r>
          </a:p>
        </p:txBody>
      </p:sp>
      <p:sp>
        <p:nvSpPr>
          <p:cNvPr id="11" name="Rectangle 10">
            <a:extLst>
              <a:ext uri="{FF2B5EF4-FFF2-40B4-BE49-F238E27FC236}">
                <a16:creationId xmlns:a16="http://schemas.microsoft.com/office/drawing/2014/main" id="{208560AE-52D4-4145-B8A5-A47F74FBF59F}"/>
              </a:ext>
            </a:extLst>
          </p:cNvPr>
          <p:cNvSpPr/>
          <p:nvPr/>
        </p:nvSpPr>
        <p:spPr>
          <a:xfrm>
            <a:off x="5693545" y="2142752"/>
            <a:ext cx="3648722" cy="16865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onnector: Elbow 11">
            <a:extLst>
              <a:ext uri="{FF2B5EF4-FFF2-40B4-BE49-F238E27FC236}">
                <a16:creationId xmlns:a16="http://schemas.microsoft.com/office/drawing/2014/main" id="{9CE22B1F-00B8-4C7F-A00A-AD339793953B}"/>
              </a:ext>
            </a:extLst>
          </p:cNvPr>
          <p:cNvCxnSpPr>
            <a:cxnSpLocks/>
            <a:stCxn id="2" idx="3"/>
            <a:endCxn id="11" idx="1"/>
          </p:cNvCxnSpPr>
          <p:nvPr/>
        </p:nvCxnSpPr>
        <p:spPr>
          <a:xfrm>
            <a:off x="3903215" y="1329230"/>
            <a:ext cx="1790330" cy="165681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0411AA0-AD77-4B75-9271-672994744208}"/>
              </a:ext>
            </a:extLst>
          </p:cNvPr>
          <p:cNvSpPr txBox="1"/>
          <p:nvPr/>
        </p:nvSpPr>
        <p:spPr>
          <a:xfrm>
            <a:off x="4758284" y="2702503"/>
            <a:ext cx="560035" cy="307777"/>
          </a:xfrm>
          <a:prstGeom prst="rect">
            <a:avLst/>
          </a:prstGeom>
          <a:noFill/>
        </p:spPr>
        <p:txBody>
          <a:bodyPr wrap="square" rtlCol="0">
            <a:spAutoFit/>
          </a:bodyPr>
          <a:lstStyle/>
          <a:p>
            <a:r>
              <a:rPr lang="en-US" sz="1400" dirty="0"/>
              <a:t>SUBJ</a:t>
            </a:r>
          </a:p>
        </p:txBody>
      </p:sp>
      <p:sp>
        <p:nvSpPr>
          <p:cNvPr id="14" name="TextBox 13">
            <a:extLst>
              <a:ext uri="{FF2B5EF4-FFF2-40B4-BE49-F238E27FC236}">
                <a16:creationId xmlns:a16="http://schemas.microsoft.com/office/drawing/2014/main" id="{19E1167E-6760-4ADF-9595-661DBE522F7A}"/>
              </a:ext>
            </a:extLst>
          </p:cNvPr>
          <p:cNvSpPr txBox="1"/>
          <p:nvPr/>
        </p:nvSpPr>
        <p:spPr>
          <a:xfrm>
            <a:off x="4773803" y="2402743"/>
            <a:ext cx="560035" cy="307777"/>
          </a:xfrm>
          <a:prstGeom prst="rect">
            <a:avLst/>
          </a:prstGeom>
          <a:noFill/>
        </p:spPr>
        <p:txBody>
          <a:bodyPr wrap="square" rtlCol="0">
            <a:spAutoFit/>
          </a:bodyPr>
          <a:lstStyle/>
          <a:p>
            <a:r>
              <a:rPr lang="en-US" sz="1400" dirty="0"/>
              <a:t>0..1</a:t>
            </a:r>
          </a:p>
        </p:txBody>
      </p:sp>
      <p:sp>
        <p:nvSpPr>
          <p:cNvPr id="15" name="TextBox 14">
            <a:extLst>
              <a:ext uri="{FF2B5EF4-FFF2-40B4-BE49-F238E27FC236}">
                <a16:creationId xmlns:a16="http://schemas.microsoft.com/office/drawing/2014/main" id="{338AC701-874B-40E5-BD47-39A85B920B56}"/>
              </a:ext>
            </a:extLst>
          </p:cNvPr>
          <p:cNvSpPr txBox="1"/>
          <p:nvPr/>
        </p:nvSpPr>
        <p:spPr>
          <a:xfrm>
            <a:off x="5693545" y="2159235"/>
            <a:ext cx="3648722" cy="369332"/>
          </a:xfrm>
          <a:prstGeom prst="rect">
            <a:avLst/>
          </a:prstGeom>
          <a:noFill/>
          <a:ln>
            <a:solidFill>
              <a:schemeClr val="tx1"/>
            </a:solidFill>
          </a:ln>
        </p:spPr>
        <p:txBody>
          <a:bodyPr wrap="square" rtlCol="0">
            <a:spAutoFit/>
          </a:bodyPr>
          <a:lstStyle/>
          <a:p>
            <a:pPr algn="ctr"/>
            <a:r>
              <a:rPr lang="en-US" dirty="0"/>
              <a:t>Criticality Observation</a:t>
            </a:r>
          </a:p>
        </p:txBody>
      </p:sp>
      <p:sp>
        <p:nvSpPr>
          <p:cNvPr id="16" name="Rectangle 15">
            <a:extLst>
              <a:ext uri="{FF2B5EF4-FFF2-40B4-BE49-F238E27FC236}">
                <a16:creationId xmlns:a16="http://schemas.microsoft.com/office/drawing/2014/main" id="{F5E8F558-AD09-4F7D-905B-CD15107DE4F2}"/>
              </a:ext>
            </a:extLst>
          </p:cNvPr>
          <p:cNvSpPr/>
          <p:nvPr/>
        </p:nvSpPr>
        <p:spPr>
          <a:xfrm>
            <a:off x="5696187" y="3897471"/>
            <a:ext cx="3648722" cy="16865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98E60A5-1004-4305-BACC-B483787C4D3A}"/>
              </a:ext>
            </a:extLst>
          </p:cNvPr>
          <p:cNvSpPr txBox="1"/>
          <p:nvPr/>
        </p:nvSpPr>
        <p:spPr>
          <a:xfrm>
            <a:off x="4630864" y="4416861"/>
            <a:ext cx="687455" cy="307777"/>
          </a:xfrm>
          <a:prstGeom prst="rect">
            <a:avLst/>
          </a:prstGeom>
          <a:noFill/>
        </p:spPr>
        <p:txBody>
          <a:bodyPr wrap="square" rtlCol="0">
            <a:spAutoFit/>
          </a:bodyPr>
          <a:lstStyle/>
          <a:p>
            <a:r>
              <a:rPr lang="en-US" sz="1400" dirty="0"/>
              <a:t>MFST</a:t>
            </a:r>
          </a:p>
        </p:txBody>
      </p:sp>
      <p:sp>
        <p:nvSpPr>
          <p:cNvPr id="19" name="TextBox 18">
            <a:extLst>
              <a:ext uri="{FF2B5EF4-FFF2-40B4-BE49-F238E27FC236}">
                <a16:creationId xmlns:a16="http://schemas.microsoft.com/office/drawing/2014/main" id="{3F602902-C08F-40E1-ACB2-0EC62DCB8E55}"/>
              </a:ext>
            </a:extLst>
          </p:cNvPr>
          <p:cNvSpPr txBox="1"/>
          <p:nvPr/>
        </p:nvSpPr>
        <p:spPr>
          <a:xfrm>
            <a:off x="4630864" y="4205429"/>
            <a:ext cx="560035" cy="307777"/>
          </a:xfrm>
          <a:prstGeom prst="rect">
            <a:avLst/>
          </a:prstGeom>
          <a:noFill/>
        </p:spPr>
        <p:txBody>
          <a:bodyPr wrap="square" rtlCol="0">
            <a:spAutoFit/>
          </a:bodyPr>
          <a:lstStyle/>
          <a:p>
            <a:r>
              <a:rPr lang="en-US" sz="1400" dirty="0"/>
              <a:t>0..*</a:t>
            </a:r>
          </a:p>
        </p:txBody>
      </p:sp>
      <p:sp>
        <p:nvSpPr>
          <p:cNvPr id="20" name="TextBox 19">
            <a:extLst>
              <a:ext uri="{FF2B5EF4-FFF2-40B4-BE49-F238E27FC236}">
                <a16:creationId xmlns:a16="http://schemas.microsoft.com/office/drawing/2014/main" id="{EA280B9C-2D60-44A7-A83F-9F039C749FE4}"/>
              </a:ext>
            </a:extLst>
          </p:cNvPr>
          <p:cNvSpPr txBox="1"/>
          <p:nvPr/>
        </p:nvSpPr>
        <p:spPr>
          <a:xfrm>
            <a:off x="5696187" y="3896197"/>
            <a:ext cx="3648722" cy="369332"/>
          </a:xfrm>
          <a:prstGeom prst="rect">
            <a:avLst/>
          </a:prstGeom>
          <a:noFill/>
          <a:ln>
            <a:solidFill>
              <a:schemeClr val="tx1"/>
            </a:solidFill>
          </a:ln>
        </p:spPr>
        <p:txBody>
          <a:bodyPr wrap="square" rtlCol="0">
            <a:spAutoFit/>
          </a:bodyPr>
          <a:lstStyle/>
          <a:p>
            <a:pPr algn="ctr"/>
            <a:r>
              <a:rPr lang="en-US" dirty="0"/>
              <a:t>Reaction Observation</a:t>
            </a:r>
          </a:p>
        </p:txBody>
      </p:sp>
      <p:cxnSp>
        <p:nvCxnSpPr>
          <p:cNvPr id="28" name="Connector: Elbow 27">
            <a:extLst>
              <a:ext uri="{FF2B5EF4-FFF2-40B4-BE49-F238E27FC236}">
                <a16:creationId xmlns:a16="http://schemas.microsoft.com/office/drawing/2014/main" id="{9F8E0F48-E2BF-4FF9-B194-1D43FDB7388F}"/>
              </a:ext>
            </a:extLst>
          </p:cNvPr>
          <p:cNvCxnSpPr>
            <a:cxnSpLocks/>
            <a:stCxn id="2" idx="3"/>
            <a:endCxn id="16" idx="1"/>
          </p:cNvCxnSpPr>
          <p:nvPr/>
        </p:nvCxnSpPr>
        <p:spPr>
          <a:xfrm>
            <a:off x="3903215" y="1329230"/>
            <a:ext cx="1792972" cy="3411534"/>
          </a:xfrm>
          <a:prstGeom prst="bentConnector3">
            <a:avLst>
              <a:gd name="adj1" fmla="val 43068"/>
            </a:avLst>
          </a:prstGeom>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79D305CA-B076-462D-85FD-A2BEABAE3558}"/>
              </a:ext>
            </a:extLst>
          </p:cNvPr>
          <p:cNvSpPr/>
          <p:nvPr/>
        </p:nvSpPr>
        <p:spPr>
          <a:xfrm>
            <a:off x="5693545" y="387785"/>
            <a:ext cx="3648722" cy="16865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ACBDFF36-AD4C-4E84-8010-11523EC4F516}"/>
              </a:ext>
            </a:extLst>
          </p:cNvPr>
          <p:cNvSpPr txBox="1"/>
          <p:nvPr/>
        </p:nvSpPr>
        <p:spPr>
          <a:xfrm>
            <a:off x="5693545" y="404268"/>
            <a:ext cx="3648722" cy="369332"/>
          </a:xfrm>
          <a:prstGeom prst="rect">
            <a:avLst/>
          </a:prstGeom>
          <a:noFill/>
          <a:ln>
            <a:solidFill>
              <a:schemeClr val="tx1"/>
            </a:solidFill>
          </a:ln>
        </p:spPr>
        <p:txBody>
          <a:bodyPr wrap="square" rtlCol="0">
            <a:spAutoFit/>
          </a:bodyPr>
          <a:lstStyle/>
          <a:p>
            <a:pPr algn="ctr"/>
            <a:r>
              <a:rPr lang="en-US" dirty="0"/>
              <a:t>Allergy Status Observation</a:t>
            </a:r>
          </a:p>
        </p:txBody>
      </p:sp>
      <p:cxnSp>
        <p:nvCxnSpPr>
          <p:cNvPr id="41" name="Connector: Elbow 40">
            <a:extLst>
              <a:ext uri="{FF2B5EF4-FFF2-40B4-BE49-F238E27FC236}">
                <a16:creationId xmlns:a16="http://schemas.microsoft.com/office/drawing/2014/main" id="{C112402A-9FA4-45E2-9053-A8648B548FBF}"/>
              </a:ext>
            </a:extLst>
          </p:cNvPr>
          <p:cNvCxnSpPr>
            <a:cxnSpLocks/>
            <a:stCxn id="2" idx="3"/>
            <a:endCxn id="36" idx="1"/>
          </p:cNvCxnSpPr>
          <p:nvPr/>
        </p:nvCxnSpPr>
        <p:spPr>
          <a:xfrm flipV="1">
            <a:off x="3903215" y="1231078"/>
            <a:ext cx="1790330" cy="98152"/>
          </a:xfrm>
          <a:prstGeom prst="bentConnector3">
            <a:avLst>
              <a:gd name="adj1" fmla="val 50000"/>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CD5F842E-BD51-47B1-BF8E-35C00D0160CD}"/>
              </a:ext>
            </a:extLst>
          </p:cNvPr>
          <p:cNvSpPr txBox="1"/>
          <p:nvPr/>
        </p:nvSpPr>
        <p:spPr>
          <a:xfrm>
            <a:off x="4758284" y="957360"/>
            <a:ext cx="560035" cy="307777"/>
          </a:xfrm>
          <a:prstGeom prst="rect">
            <a:avLst/>
          </a:prstGeom>
          <a:noFill/>
        </p:spPr>
        <p:txBody>
          <a:bodyPr wrap="square" rtlCol="0">
            <a:spAutoFit/>
          </a:bodyPr>
          <a:lstStyle/>
          <a:p>
            <a:r>
              <a:rPr lang="en-US" sz="1400" dirty="0"/>
              <a:t>SUBJ</a:t>
            </a:r>
          </a:p>
        </p:txBody>
      </p:sp>
      <p:sp>
        <p:nvSpPr>
          <p:cNvPr id="45" name="TextBox 44">
            <a:extLst>
              <a:ext uri="{FF2B5EF4-FFF2-40B4-BE49-F238E27FC236}">
                <a16:creationId xmlns:a16="http://schemas.microsoft.com/office/drawing/2014/main" id="{5AE03C3C-D2E1-438B-B714-B2A5B827A138}"/>
              </a:ext>
            </a:extLst>
          </p:cNvPr>
          <p:cNvSpPr txBox="1"/>
          <p:nvPr/>
        </p:nvSpPr>
        <p:spPr>
          <a:xfrm>
            <a:off x="4758284" y="745928"/>
            <a:ext cx="560035" cy="307777"/>
          </a:xfrm>
          <a:prstGeom prst="rect">
            <a:avLst/>
          </a:prstGeom>
          <a:noFill/>
        </p:spPr>
        <p:txBody>
          <a:bodyPr wrap="square" rtlCol="0">
            <a:spAutoFit/>
          </a:bodyPr>
          <a:lstStyle/>
          <a:p>
            <a:r>
              <a:rPr lang="en-US" sz="1400" dirty="0"/>
              <a:t>0..1</a:t>
            </a:r>
          </a:p>
        </p:txBody>
      </p:sp>
      <p:sp>
        <p:nvSpPr>
          <p:cNvPr id="48" name="TextBox 47">
            <a:extLst>
              <a:ext uri="{FF2B5EF4-FFF2-40B4-BE49-F238E27FC236}">
                <a16:creationId xmlns:a16="http://schemas.microsoft.com/office/drawing/2014/main" id="{4F85E836-C169-4359-B6B4-60A9129946DD}"/>
              </a:ext>
            </a:extLst>
          </p:cNvPr>
          <p:cNvSpPr txBox="1"/>
          <p:nvPr/>
        </p:nvSpPr>
        <p:spPr>
          <a:xfrm>
            <a:off x="5691268" y="728419"/>
            <a:ext cx="3142695" cy="1169551"/>
          </a:xfrm>
          <a:prstGeom prst="rect">
            <a:avLst/>
          </a:prstGeom>
          <a:noFill/>
        </p:spPr>
        <p:txBody>
          <a:bodyPr wrap="square" rtlCol="0">
            <a:spAutoFit/>
          </a:bodyPr>
          <a:lstStyle/>
          <a:p>
            <a:r>
              <a:rPr lang="en-US" sz="1000" dirty="0"/>
              <a:t>@classCode = OBS</a:t>
            </a:r>
          </a:p>
          <a:p>
            <a:r>
              <a:rPr lang="en-US" sz="1000" dirty="0"/>
              <a:t>@moodCode = ENV</a:t>
            </a:r>
          </a:p>
          <a:p>
            <a:r>
              <a:rPr lang="en-US" sz="1000" dirty="0"/>
              <a:t>code = 33999-4 (LOINC) </a:t>
            </a:r>
            <a:r>
              <a:rPr lang="en-US" sz="1000" b="0" i="0" dirty="0">
                <a:solidFill>
                  <a:srgbClr val="333333"/>
                </a:solidFill>
                <a:effectLst/>
                <a:latin typeface="Lato" panose="020F0502020204030203" pitchFamily="34" charset="0"/>
              </a:rPr>
              <a:t>Diagnosis status</a:t>
            </a:r>
          </a:p>
          <a:p>
            <a:r>
              <a:rPr lang="en-US" sz="1000" dirty="0"/>
              <a:t>statusCode = completed</a:t>
            </a:r>
          </a:p>
          <a:p>
            <a:r>
              <a:rPr lang="en-US" sz="1000" dirty="0"/>
              <a:t>effectiveTime</a:t>
            </a:r>
          </a:p>
          <a:p>
            <a:r>
              <a:rPr lang="en-US" sz="1000" dirty="0"/>
              <a:t>value</a:t>
            </a:r>
          </a:p>
          <a:p>
            <a:endParaRPr lang="en-US" sz="1000" dirty="0"/>
          </a:p>
        </p:txBody>
      </p:sp>
      <p:sp>
        <p:nvSpPr>
          <p:cNvPr id="50" name="TextBox 49">
            <a:extLst>
              <a:ext uri="{FF2B5EF4-FFF2-40B4-BE49-F238E27FC236}">
                <a16:creationId xmlns:a16="http://schemas.microsoft.com/office/drawing/2014/main" id="{1AC04D65-5527-4078-984E-9B0E93F5B33B}"/>
              </a:ext>
            </a:extLst>
          </p:cNvPr>
          <p:cNvSpPr txBox="1"/>
          <p:nvPr/>
        </p:nvSpPr>
        <p:spPr>
          <a:xfrm>
            <a:off x="9756558" y="677080"/>
            <a:ext cx="2281561" cy="553998"/>
          </a:xfrm>
          <a:prstGeom prst="rect">
            <a:avLst/>
          </a:prstGeom>
          <a:noFill/>
        </p:spPr>
        <p:txBody>
          <a:bodyPr wrap="square">
            <a:spAutoFit/>
          </a:bodyPr>
          <a:lstStyle/>
          <a:p>
            <a:r>
              <a:rPr lang="en-US" sz="1000" b="0" i="0" dirty="0">
                <a:solidFill>
                  <a:srgbClr val="212529"/>
                </a:solidFill>
                <a:effectLst/>
                <a:latin typeface="-apple-system"/>
              </a:rPr>
              <a:t>ValueSet Allergy Clinical Status</a:t>
            </a:r>
            <a:r>
              <a:rPr lang="en-US" sz="1000" b="1" i="0" dirty="0">
                <a:solidFill>
                  <a:srgbClr val="212529"/>
                </a:solidFill>
                <a:effectLst/>
                <a:latin typeface="-apple-system"/>
              </a:rPr>
              <a:t> </a:t>
            </a:r>
            <a:r>
              <a:rPr lang="en-US" sz="1000" b="1" i="0" u="none" strike="noStrike" dirty="0">
                <a:solidFill>
                  <a:srgbClr val="007BFF"/>
                </a:solidFill>
                <a:effectLst/>
                <a:latin typeface="-apple-system"/>
                <a:hlinkClick r:id="rId2"/>
              </a:rPr>
              <a:t> 2.16.840.1.113762.1.4.1099.29</a:t>
            </a:r>
            <a:r>
              <a:rPr lang="en-US" sz="1000" b="1" i="0" dirty="0">
                <a:solidFill>
                  <a:srgbClr val="212529"/>
                </a:solidFill>
                <a:effectLst/>
                <a:latin typeface="-apple-system"/>
              </a:rPr>
              <a:t> DYNAMIC (CONF:1198-7322)</a:t>
            </a:r>
            <a:endParaRPr lang="en-US" sz="1000" dirty="0"/>
          </a:p>
        </p:txBody>
      </p:sp>
      <p:pic>
        <p:nvPicPr>
          <p:cNvPr id="52" name="Picture 51">
            <a:extLst>
              <a:ext uri="{FF2B5EF4-FFF2-40B4-BE49-F238E27FC236}">
                <a16:creationId xmlns:a16="http://schemas.microsoft.com/office/drawing/2014/main" id="{C1BA43EB-4895-4C9E-BD43-A58054AFCB85}"/>
              </a:ext>
            </a:extLst>
          </p:cNvPr>
          <p:cNvPicPr>
            <a:picLocks noChangeAspect="1"/>
          </p:cNvPicPr>
          <p:nvPr/>
        </p:nvPicPr>
        <p:blipFill>
          <a:blip r:embed="rId3"/>
          <a:stretch>
            <a:fillRect/>
          </a:stretch>
        </p:blipFill>
        <p:spPr>
          <a:xfrm>
            <a:off x="9809500" y="1232145"/>
            <a:ext cx="2175676" cy="452703"/>
          </a:xfrm>
          <a:prstGeom prst="rect">
            <a:avLst/>
          </a:prstGeom>
        </p:spPr>
      </p:pic>
      <p:cxnSp>
        <p:nvCxnSpPr>
          <p:cNvPr id="53" name="Connector: Elbow 52">
            <a:extLst>
              <a:ext uri="{FF2B5EF4-FFF2-40B4-BE49-F238E27FC236}">
                <a16:creationId xmlns:a16="http://schemas.microsoft.com/office/drawing/2014/main" id="{3A589A03-2932-4331-AEB5-7B15725A7F9D}"/>
              </a:ext>
            </a:extLst>
          </p:cNvPr>
          <p:cNvCxnSpPr>
            <a:cxnSpLocks/>
            <a:endCxn id="52" idx="1"/>
          </p:cNvCxnSpPr>
          <p:nvPr/>
        </p:nvCxnSpPr>
        <p:spPr>
          <a:xfrm flipV="1">
            <a:off x="6096000" y="1458497"/>
            <a:ext cx="3713500" cy="157239"/>
          </a:xfrm>
          <a:prstGeom prst="bentConnector3">
            <a:avLst/>
          </a:prstGeom>
          <a:ln>
            <a:solidFill>
              <a:schemeClr val="accent6"/>
            </a:solidFill>
            <a:prstDash val="lgDash"/>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3D630024-E35C-408F-BF6E-C54216CCD272}"/>
              </a:ext>
            </a:extLst>
          </p:cNvPr>
          <p:cNvSpPr txBox="1"/>
          <p:nvPr/>
        </p:nvSpPr>
        <p:spPr>
          <a:xfrm>
            <a:off x="5709064" y="2496658"/>
            <a:ext cx="3142695" cy="1169551"/>
          </a:xfrm>
          <a:prstGeom prst="rect">
            <a:avLst/>
          </a:prstGeom>
          <a:noFill/>
        </p:spPr>
        <p:txBody>
          <a:bodyPr wrap="square" rtlCol="0">
            <a:spAutoFit/>
          </a:bodyPr>
          <a:lstStyle/>
          <a:p>
            <a:r>
              <a:rPr lang="en-US" sz="1000" dirty="0"/>
              <a:t>@classCode = OBS</a:t>
            </a:r>
          </a:p>
          <a:p>
            <a:r>
              <a:rPr lang="en-US" sz="1000" dirty="0"/>
              <a:t>@moodCode = ENV</a:t>
            </a:r>
          </a:p>
          <a:p>
            <a:r>
              <a:rPr lang="en-US" sz="1000" dirty="0"/>
              <a:t>code = 82606-5 (LOINC) </a:t>
            </a:r>
            <a:r>
              <a:rPr lang="en-US" sz="1000" dirty="0">
                <a:solidFill>
                  <a:srgbClr val="333333"/>
                </a:solidFill>
                <a:latin typeface="Lato" panose="020F0502020204030203" pitchFamily="34" charset="0"/>
              </a:rPr>
              <a:t>Criticality</a:t>
            </a:r>
            <a:endParaRPr lang="en-US" sz="1000" b="0" i="0" dirty="0">
              <a:solidFill>
                <a:srgbClr val="333333"/>
              </a:solidFill>
              <a:effectLst/>
              <a:latin typeface="Lato" panose="020F0502020204030203" pitchFamily="34" charset="0"/>
            </a:endParaRPr>
          </a:p>
          <a:p>
            <a:r>
              <a:rPr lang="en-US" sz="1000" dirty="0"/>
              <a:t>statusCode = completed</a:t>
            </a:r>
          </a:p>
          <a:p>
            <a:r>
              <a:rPr lang="en-US" sz="1000" dirty="0"/>
              <a:t>effectiveTime</a:t>
            </a:r>
          </a:p>
          <a:p>
            <a:r>
              <a:rPr lang="en-US" sz="1000" dirty="0"/>
              <a:t>value</a:t>
            </a:r>
          </a:p>
          <a:p>
            <a:endParaRPr lang="en-US" sz="1000" dirty="0"/>
          </a:p>
        </p:txBody>
      </p:sp>
      <p:sp>
        <p:nvSpPr>
          <p:cNvPr id="58" name="TextBox 57">
            <a:extLst>
              <a:ext uri="{FF2B5EF4-FFF2-40B4-BE49-F238E27FC236}">
                <a16:creationId xmlns:a16="http://schemas.microsoft.com/office/drawing/2014/main" id="{E9CEB140-F9A9-45A8-B672-7D5B6DCF8887}"/>
              </a:ext>
            </a:extLst>
          </p:cNvPr>
          <p:cNvSpPr txBox="1"/>
          <p:nvPr/>
        </p:nvSpPr>
        <p:spPr>
          <a:xfrm>
            <a:off x="9653251" y="2279632"/>
            <a:ext cx="2488174" cy="553998"/>
          </a:xfrm>
          <a:prstGeom prst="rect">
            <a:avLst/>
          </a:prstGeom>
          <a:noFill/>
        </p:spPr>
        <p:txBody>
          <a:bodyPr wrap="square">
            <a:spAutoFit/>
          </a:bodyPr>
          <a:lstStyle/>
          <a:p>
            <a:r>
              <a:rPr lang="en-US" sz="1000" b="0" i="0" dirty="0">
                <a:solidFill>
                  <a:srgbClr val="212529"/>
                </a:solidFill>
                <a:effectLst/>
                <a:latin typeface="-apple-system"/>
              </a:rPr>
              <a:t>ValueSet Criticality Observation</a:t>
            </a:r>
            <a:r>
              <a:rPr lang="en-US" sz="1000" b="1" i="0" dirty="0">
                <a:solidFill>
                  <a:srgbClr val="212529"/>
                </a:solidFill>
                <a:effectLst/>
                <a:latin typeface="-apple-system"/>
              </a:rPr>
              <a:t> </a:t>
            </a:r>
            <a:r>
              <a:rPr lang="en-US" sz="1000" b="1" i="0" u="none" strike="noStrike" dirty="0">
                <a:solidFill>
                  <a:srgbClr val="007BFF"/>
                </a:solidFill>
                <a:effectLst/>
                <a:latin typeface="-apple-system"/>
                <a:hlinkClick r:id="rId4"/>
              </a:rPr>
              <a:t> 2.16.840.1.113883.1.11.20549</a:t>
            </a:r>
            <a:r>
              <a:rPr lang="en-US" sz="1000" b="1" i="0" dirty="0">
                <a:solidFill>
                  <a:srgbClr val="212529"/>
                </a:solidFill>
                <a:effectLst/>
                <a:latin typeface="-apple-system"/>
              </a:rPr>
              <a:t> DYNAMIC (CONF:81-32928)</a:t>
            </a:r>
            <a:endParaRPr lang="en-US" sz="1000" dirty="0"/>
          </a:p>
        </p:txBody>
      </p:sp>
      <p:pic>
        <p:nvPicPr>
          <p:cNvPr id="60" name="Picture 59">
            <a:extLst>
              <a:ext uri="{FF2B5EF4-FFF2-40B4-BE49-F238E27FC236}">
                <a16:creationId xmlns:a16="http://schemas.microsoft.com/office/drawing/2014/main" id="{F8AC3D4E-8E81-4D46-B6C9-CAAC6ECE67E5}"/>
              </a:ext>
            </a:extLst>
          </p:cNvPr>
          <p:cNvPicPr>
            <a:picLocks noChangeAspect="1"/>
          </p:cNvPicPr>
          <p:nvPr/>
        </p:nvPicPr>
        <p:blipFill>
          <a:blip r:embed="rId5"/>
          <a:stretch>
            <a:fillRect/>
          </a:stretch>
        </p:blipFill>
        <p:spPr>
          <a:xfrm>
            <a:off x="9934436" y="2840281"/>
            <a:ext cx="2050740" cy="429374"/>
          </a:xfrm>
          <a:prstGeom prst="rect">
            <a:avLst/>
          </a:prstGeom>
        </p:spPr>
      </p:pic>
      <p:cxnSp>
        <p:nvCxnSpPr>
          <p:cNvPr id="61" name="Connector: Elbow 60">
            <a:extLst>
              <a:ext uri="{FF2B5EF4-FFF2-40B4-BE49-F238E27FC236}">
                <a16:creationId xmlns:a16="http://schemas.microsoft.com/office/drawing/2014/main" id="{F7CF19A4-4BBC-418A-BCAA-B488E49ED959}"/>
              </a:ext>
            </a:extLst>
          </p:cNvPr>
          <p:cNvCxnSpPr>
            <a:cxnSpLocks/>
          </p:cNvCxnSpPr>
          <p:nvPr/>
        </p:nvCxnSpPr>
        <p:spPr>
          <a:xfrm flipV="1">
            <a:off x="6096000" y="3044306"/>
            <a:ext cx="3839087" cy="369968"/>
          </a:xfrm>
          <a:prstGeom prst="bentConnector3">
            <a:avLst/>
          </a:prstGeom>
          <a:ln>
            <a:solidFill>
              <a:schemeClr val="accent6"/>
            </a:solidFill>
            <a:prstDash val="lgDash"/>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5D907047-E883-4094-B085-210220C5F9B4}"/>
              </a:ext>
            </a:extLst>
          </p:cNvPr>
          <p:cNvSpPr txBox="1"/>
          <p:nvPr/>
        </p:nvSpPr>
        <p:spPr>
          <a:xfrm>
            <a:off x="5691268" y="4219007"/>
            <a:ext cx="3142695" cy="1323439"/>
          </a:xfrm>
          <a:prstGeom prst="rect">
            <a:avLst/>
          </a:prstGeom>
          <a:noFill/>
        </p:spPr>
        <p:txBody>
          <a:bodyPr wrap="square" rtlCol="0">
            <a:spAutoFit/>
          </a:bodyPr>
          <a:lstStyle/>
          <a:p>
            <a:r>
              <a:rPr lang="en-US" sz="1000" dirty="0"/>
              <a:t>@classCode = OBS</a:t>
            </a:r>
          </a:p>
          <a:p>
            <a:r>
              <a:rPr lang="en-US" sz="1000" dirty="0"/>
              <a:t>@moodCode = ENV</a:t>
            </a:r>
          </a:p>
          <a:p>
            <a:r>
              <a:rPr lang="en-US" sz="1000" dirty="0"/>
              <a:t>id</a:t>
            </a:r>
          </a:p>
          <a:p>
            <a:r>
              <a:rPr lang="en-US" sz="1000" dirty="0"/>
              <a:t>code = ASSERTION</a:t>
            </a:r>
            <a:endParaRPr lang="en-US" sz="1000" b="0" i="0" dirty="0">
              <a:solidFill>
                <a:srgbClr val="333333"/>
              </a:solidFill>
              <a:effectLst/>
              <a:latin typeface="Lato" panose="020F0502020204030203" pitchFamily="34" charset="0"/>
            </a:endParaRPr>
          </a:p>
          <a:p>
            <a:r>
              <a:rPr lang="en-US" sz="1000" dirty="0"/>
              <a:t>statusCode = completed</a:t>
            </a:r>
          </a:p>
          <a:p>
            <a:r>
              <a:rPr lang="en-US" sz="1000" dirty="0"/>
              <a:t>effectiveTime</a:t>
            </a:r>
          </a:p>
          <a:p>
            <a:r>
              <a:rPr lang="en-US" sz="1000" dirty="0"/>
              <a:t>value</a:t>
            </a:r>
          </a:p>
          <a:p>
            <a:endParaRPr lang="en-US" sz="1000" dirty="0"/>
          </a:p>
        </p:txBody>
      </p:sp>
      <p:sp>
        <p:nvSpPr>
          <p:cNvPr id="65" name="TextBox 64">
            <a:extLst>
              <a:ext uri="{FF2B5EF4-FFF2-40B4-BE49-F238E27FC236}">
                <a16:creationId xmlns:a16="http://schemas.microsoft.com/office/drawing/2014/main" id="{6EE8C05D-90F0-4F70-B2BA-370BA9AFBD03}"/>
              </a:ext>
            </a:extLst>
          </p:cNvPr>
          <p:cNvSpPr txBox="1"/>
          <p:nvPr/>
        </p:nvSpPr>
        <p:spPr>
          <a:xfrm>
            <a:off x="9593932" y="4698225"/>
            <a:ext cx="2606812" cy="553998"/>
          </a:xfrm>
          <a:prstGeom prst="rect">
            <a:avLst/>
          </a:prstGeom>
          <a:noFill/>
        </p:spPr>
        <p:txBody>
          <a:bodyPr wrap="square">
            <a:spAutoFit/>
          </a:bodyPr>
          <a:lstStyle/>
          <a:p>
            <a:r>
              <a:rPr lang="en-US" sz="1000" b="0" i="0" dirty="0">
                <a:solidFill>
                  <a:srgbClr val="212529"/>
                </a:solidFill>
                <a:effectLst/>
                <a:latin typeface="-apple-system"/>
              </a:rPr>
              <a:t>ValueSet Problem</a:t>
            </a:r>
            <a:r>
              <a:rPr lang="en-US" sz="1000" b="1" i="0" dirty="0">
                <a:solidFill>
                  <a:srgbClr val="212529"/>
                </a:solidFill>
                <a:effectLst/>
                <a:latin typeface="-apple-system"/>
              </a:rPr>
              <a:t> </a:t>
            </a:r>
            <a:r>
              <a:rPr lang="en-US" sz="1000" b="1" i="0" u="none" strike="noStrike" dirty="0">
                <a:solidFill>
                  <a:srgbClr val="007BFF"/>
                </a:solidFill>
                <a:effectLst/>
                <a:latin typeface="-apple-system"/>
                <a:hlinkClick r:id="rId6"/>
              </a:rPr>
              <a:t> 2.16.840.1.113883.3.88.12.3221.7.4</a:t>
            </a:r>
            <a:r>
              <a:rPr lang="en-US" sz="1000" b="1" i="0" dirty="0">
                <a:solidFill>
                  <a:srgbClr val="212529"/>
                </a:solidFill>
                <a:effectLst/>
                <a:latin typeface="-apple-system"/>
              </a:rPr>
              <a:t> DYNAMIC (CONF:1098-7335)</a:t>
            </a:r>
            <a:endParaRPr lang="en-US" sz="1000" dirty="0"/>
          </a:p>
        </p:txBody>
      </p:sp>
      <p:cxnSp>
        <p:nvCxnSpPr>
          <p:cNvPr id="66" name="Connector: Elbow 65">
            <a:extLst>
              <a:ext uri="{FF2B5EF4-FFF2-40B4-BE49-F238E27FC236}">
                <a16:creationId xmlns:a16="http://schemas.microsoft.com/office/drawing/2014/main" id="{7B4E882A-EAFA-4429-87DF-6DE0FE857AD0}"/>
              </a:ext>
            </a:extLst>
          </p:cNvPr>
          <p:cNvCxnSpPr>
            <a:cxnSpLocks/>
            <a:endCxn id="65" idx="1"/>
          </p:cNvCxnSpPr>
          <p:nvPr/>
        </p:nvCxnSpPr>
        <p:spPr>
          <a:xfrm flipV="1">
            <a:off x="6095349" y="4975224"/>
            <a:ext cx="3498583" cy="285322"/>
          </a:xfrm>
          <a:prstGeom prst="bentConnector3">
            <a:avLst/>
          </a:prstGeom>
          <a:ln>
            <a:solidFill>
              <a:schemeClr val="accent6"/>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084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D2C8D1-6860-46D8-888E-E5E6876593DF}"/>
              </a:ext>
            </a:extLst>
          </p:cNvPr>
          <p:cNvSpPr/>
          <p:nvPr/>
        </p:nvSpPr>
        <p:spPr>
          <a:xfrm>
            <a:off x="271931" y="479558"/>
            <a:ext cx="3648722" cy="21506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CB9F20F-A994-45C9-804D-51862328F7B0}"/>
              </a:ext>
            </a:extLst>
          </p:cNvPr>
          <p:cNvSpPr txBox="1"/>
          <p:nvPr/>
        </p:nvSpPr>
        <p:spPr>
          <a:xfrm>
            <a:off x="271931" y="478284"/>
            <a:ext cx="3648722" cy="369332"/>
          </a:xfrm>
          <a:prstGeom prst="rect">
            <a:avLst/>
          </a:prstGeom>
          <a:noFill/>
          <a:ln>
            <a:solidFill>
              <a:schemeClr val="tx1"/>
            </a:solidFill>
          </a:ln>
        </p:spPr>
        <p:txBody>
          <a:bodyPr wrap="square" rtlCol="0">
            <a:spAutoFit/>
          </a:bodyPr>
          <a:lstStyle/>
          <a:p>
            <a:pPr algn="ctr"/>
            <a:r>
              <a:rPr lang="en-US" dirty="0"/>
              <a:t>Reaction Observation</a:t>
            </a:r>
          </a:p>
        </p:txBody>
      </p:sp>
      <p:sp>
        <p:nvSpPr>
          <p:cNvPr id="4" name="Rectangle 3">
            <a:extLst>
              <a:ext uri="{FF2B5EF4-FFF2-40B4-BE49-F238E27FC236}">
                <a16:creationId xmlns:a16="http://schemas.microsoft.com/office/drawing/2014/main" id="{EAE206B4-F9E2-46F8-9D92-140504AB0F1F}"/>
              </a:ext>
            </a:extLst>
          </p:cNvPr>
          <p:cNvSpPr/>
          <p:nvPr/>
        </p:nvSpPr>
        <p:spPr>
          <a:xfrm>
            <a:off x="5693545" y="2355824"/>
            <a:ext cx="3648722" cy="16865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or: Elbow 4">
            <a:extLst>
              <a:ext uri="{FF2B5EF4-FFF2-40B4-BE49-F238E27FC236}">
                <a16:creationId xmlns:a16="http://schemas.microsoft.com/office/drawing/2014/main" id="{65F675A4-EE26-4C75-AFD4-F0AD96A6F451}"/>
              </a:ext>
            </a:extLst>
          </p:cNvPr>
          <p:cNvCxnSpPr>
            <a:cxnSpLocks/>
            <a:endCxn id="4" idx="1"/>
          </p:cNvCxnSpPr>
          <p:nvPr/>
        </p:nvCxnSpPr>
        <p:spPr>
          <a:xfrm>
            <a:off x="3903215" y="1542302"/>
            <a:ext cx="1790330" cy="165681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D5F4F93-0DFB-4ED1-A53F-E1B7E013DA52}"/>
              </a:ext>
            </a:extLst>
          </p:cNvPr>
          <p:cNvSpPr txBox="1"/>
          <p:nvPr/>
        </p:nvSpPr>
        <p:spPr>
          <a:xfrm>
            <a:off x="4758284" y="2942206"/>
            <a:ext cx="687455" cy="307777"/>
          </a:xfrm>
          <a:prstGeom prst="rect">
            <a:avLst/>
          </a:prstGeom>
          <a:noFill/>
        </p:spPr>
        <p:txBody>
          <a:bodyPr wrap="square" rtlCol="0">
            <a:spAutoFit/>
          </a:bodyPr>
          <a:lstStyle/>
          <a:p>
            <a:r>
              <a:rPr lang="en-US" sz="1400" dirty="0"/>
              <a:t>RSON</a:t>
            </a:r>
          </a:p>
        </p:txBody>
      </p:sp>
      <p:sp>
        <p:nvSpPr>
          <p:cNvPr id="7" name="TextBox 6">
            <a:extLst>
              <a:ext uri="{FF2B5EF4-FFF2-40B4-BE49-F238E27FC236}">
                <a16:creationId xmlns:a16="http://schemas.microsoft.com/office/drawing/2014/main" id="{7B3612CE-4D4F-4ABA-B33F-BA9691F707F8}"/>
              </a:ext>
            </a:extLst>
          </p:cNvPr>
          <p:cNvSpPr txBox="1"/>
          <p:nvPr/>
        </p:nvSpPr>
        <p:spPr>
          <a:xfrm>
            <a:off x="4773803" y="2642446"/>
            <a:ext cx="560035" cy="307777"/>
          </a:xfrm>
          <a:prstGeom prst="rect">
            <a:avLst/>
          </a:prstGeom>
          <a:noFill/>
        </p:spPr>
        <p:txBody>
          <a:bodyPr wrap="square" rtlCol="0">
            <a:spAutoFit/>
          </a:bodyPr>
          <a:lstStyle/>
          <a:p>
            <a:r>
              <a:rPr lang="en-US" sz="1400" dirty="0"/>
              <a:t>0..*</a:t>
            </a:r>
          </a:p>
        </p:txBody>
      </p:sp>
      <p:sp>
        <p:nvSpPr>
          <p:cNvPr id="8" name="TextBox 7">
            <a:extLst>
              <a:ext uri="{FF2B5EF4-FFF2-40B4-BE49-F238E27FC236}">
                <a16:creationId xmlns:a16="http://schemas.microsoft.com/office/drawing/2014/main" id="{06A86678-7BA0-4FE4-B020-1684A4BB2B1C}"/>
              </a:ext>
            </a:extLst>
          </p:cNvPr>
          <p:cNvSpPr txBox="1"/>
          <p:nvPr/>
        </p:nvSpPr>
        <p:spPr>
          <a:xfrm>
            <a:off x="5693545" y="2372307"/>
            <a:ext cx="3648722" cy="369332"/>
          </a:xfrm>
          <a:prstGeom prst="rect">
            <a:avLst/>
          </a:prstGeom>
          <a:noFill/>
          <a:ln>
            <a:solidFill>
              <a:schemeClr val="tx1"/>
            </a:solidFill>
          </a:ln>
        </p:spPr>
        <p:txBody>
          <a:bodyPr wrap="square" rtlCol="0">
            <a:spAutoFit/>
          </a:bodyPr>
          <a:lstStyle/>
          <a:p>
            <a:pPr algn="ctr"/>
            <a:r>
              <a:rPr lang="en-US" dirty="0"/>
              <a:t>Medication Activity</a:t>
            </a:r>
          </a:p>
        </p:txBody>
      </p:sp>
      <p:sp>
        <p:nvSpPr>
          <p:cNvPr id="9" name="Rectangle 8">
            <a:extLst>
              <a:ext uri="{FF2B5EF4-FFF2-40B4-BE49-F238E27FC236}">
                <a16:creationId xmlns:a16="http://schemas.microsoft.com/office/drawing/2014/main" id="{70ADAB2C-ADCD-46F9-917F-710BF52E2D4F}"/>
              </a:ext>
            </a:extLst>
          </p:cNvPr>
          <p:cNvSpPr/>
          <p:nvPr/>
        </p:nvSpPr>
        <p:spPr>
          <a:xfrm>
            <a:off x="5696187" y="4110543"/>
            <a:ext cx="3648722" cy="16865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90EB898-9CE0-452B-A8B5-4C3E0B8B6FC2}"/>
              </a:ext>
            </a:extLst>
          </p:cNvPr>
          <p:cNvSpPr txBox="1"/>
          <p:nvPr/>
        </p:nvSpPr>
        <p:spPr>
          <a:xfrm>
            <a:off x="4630864" y="4656564"/>
            <a:ext cx="687455" cy="307777"/>
          </a:xfrm>
          <a:prstGeom prst="rect">
            <a:avLst/>
          </a:prstGeom>
          <a:noFill/>
        </p:spPr>
        <p:txBody>
          <a:bodyPr wrap="square" rtlCol="0">
            <a:spAutoFit/>
          </a:bodyPr>
          <a:lstStyle/>
          <a:p>
            <a:r>
              <a:rPr lang="en-US" sz="1400" dirty="0"/>
              <a:t>RSON</a:t>
            </a:r>
          </a:p>
        </p:txBody>
      </p:sp>
      <p:sp>
        <p:nvSpPr>
          <p:cNvPr id="11" name="TextBox 10">
            <a:extLst>
              <a:ext uri="{FF2B5EF4-FFF2-40B4-BE49-F238E27FC236}">
                <a16:creationId xmlns:a16="http://schemas.microsoft.com/office/drawing/2014/main" id="{00DCA025-6239-40F5-BB3E-B6AC68C13A25}"/>
              </a:ext>
            </a:extLst>
          </p:cNvPr>
          <p:cNvSpPr txBox="1"/>
          <p:nvPr/>
        </p:nvSpPr>
        <p:spPr>
          <a:xfrm>
            <a:off x="4630864" y="4445132"/>
            <a:ext cx="560035" cy="307777"/>
          </a:xfrm>
          <a:prstGeom prst="rect">
            <a:avLst/>
          </a:prstGeom>
          <a:noFill/>
        </p:spPr>
        <p:txBody>
          <a:bodyPr wrap="square" rtlCol="0">
            <a:spAutoFit/>
          </a:bodyPr>
          <a:lstStyle/>
          <a:p>
            <a:r>
              <a:rPr lang="en-US" sz="1400" dirty="0"/>
              <a:t>0..*</a:t>
            </a:r>
          </a:p>
        </p:txBody>
      </p:sp>
      <p:sp>
        <p:nvSpPr>
          <p:cNvPr id="12" name="TextBox 11">
            <a:extLst>
              <a:ext uri="{FF2B5EF4-FFF2-40B4-BE49-F238E27FC236}">
                <a16:creationId xmlns:a16="http://schemas.microsoft.com/office/drawing/2014/main" id="{112A649C-3182-4296-A914-5DBB2B8EE661}"/>
              </a:ext>
            </a:extLst>
          </p:cNvPr>
          <p:cNvSpPr txBox="1"/>
          <p:nvPr/>
        </p:nvSpPr>
        <p:spPr>
          <a:xfrm>
            <a:off x="5696187" y="4109269"/>
            <a:ext cx="3648722" cy="369332"/>
          </a:xfrm>
          <a:prstGeom prst="rect">
            <a:avLst/>
          </a:prstGeom>
          <a:noFill/>
          <a:ln>
            <a:solidFill>
              <a:schemeClr val="tx1"/>
            </a:solidFill>
          </a:ln>
        </p:spPr>
        <p:txBody>
          <a:bodyPr wrap="square" rtlCol="0">
            <a:spAutoFit/>
          </a:bodyPr>
          <a:lstStyle/>
          <a:p>
            <a:pPr algn="ctr"/>
            <a:r>
              <a:rPr lang="en-US" dirty="0"/>
              <a:t>Procedure Activity Procedure</a:t>
            </a:r>
          </a:p>
        </p:txBody>
      </p:sp>
      <p:cxnSp>
        <p:nvCxnSpPr>
          <p:cNvPr id="13" name="Connector: Elbow 12">
            <a:extLst>
              <a:ext uri="{FF2B5EF4-FFF2-40B4-BE49-F238E27FC236}">
                <a16:creationId xmlns:a16="http://schemas.microsoft.com/office/drawing/2014/main" id="{75066826-3C57-49B8-ABE3-B89E9CD57735}"/>
              </a:ext>
            </a:extLst>
          </p:cNvPr>
          <p:cNvCxnSpPr>
            <a:cxnSpLocks/>
            <a:endCxn id="9" idx="1"/>
          </p:cNvCxnSpPr>
          <p:nvPr/>
        </p:nvCxnSpPr>
        <p:spPr>
          <a:xfrm>
            <a:off x="3903215" y="1542302"/>
            <a:ext cx="1792972" cy="3411534"/>
          </a:xfrm>
          <a:prstGeom prst="bentConnector3">
            <a:avLst>
              <a:gd name="adj1" fmla="val 43068"/>
            </a:avLst>
          </a:prstGeom>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A714AD3-3BF1-4FEF-8A0B-CA27831B1E16}"/>
              </a:ext>
            </a:extLst>
          </p:cNvPr>
          <p:cNvSpPr/>
          <p:nvPr/>
        </p:nvSpPr>
        <p:spPr>
          <a:xfrm>
            <a:off x="5693545" y="600857"/>
            <a:ext cx="3648722" cy="16865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034832F-AC31-496D-AAA2-874FD4F8F462}"/>
              </a:ext>
            </a:extLst>
          </p:cNvPr>
          <p:cNvSpPr txBox="1"/>
          <p:nvPr/>
        </p:nvSpPr>
        <p:spPr>
          <a:xfrm>
            <a:off x="5693545" y="617340"/>
            <a:ext cx="3648722" cy="369332"/>
          </a:xfrm>
          <a:prstGeom prst="rect">
            <a:avLst/>
          </a:prstGeom>
          <a:noFill/>
          <a:ln>
            <a:solidFill>
              <a:schemeClr val="tx1"/>
            </a:solidFill>
          </a:ln>
        </p:spPr>
        <p:txBody>
          <a:bodyPr wrap="square" rtlCol="0">
            <a:spAutoFit/>
          </a:bodyPr>
          <a:lstStyle/>
          <a:p>
            <a:pPr algn="ctr"/>
            <a:r>
              <a:rPr lang="en-US" dirty="0"/>
              <a:t>Severity Observation</a:t>
            </a:r>
          </a:p>
        </p:txBody>
      </p:sp>
      <p:cxnSp>
        <p:nvCxnSpPr>
          <p:cNvPr id="16" name="Connector: Elbow 15">
            <a:extLst>
              <a:ext uri="{FF2B5EF4-FFF2-40B4-BE49-F238E27FC236}">
                <a16:creationId xmlns:a16="http://schemas.microsoft.com/office/drawing/2014/main" id="{0700BDE4-9993-4043-BA55-57A28B8EAD8E}"/>
              </a:ext>
            </a:extLst>
          </p:cNvPr>
          <p:cNvCxnSpPr>
            <a:cxnSpLocks/>
            <a:endCxn id="14" idx="1"/>
          </p:cNvCxnSpPr>
          <p:nvPr/>
        </p:nvCxnSpPr>
        <p:spPr>
          <a:xfrm flipV="1">
            <a:off x="3903215" y="1444150"/>
            <a:ext cx="1790330" cy="98152"/>
          </a:xfrm>
          <a:prstGeom prst="bentConnector3">
            <a:avLst>
              <a:gd name="adj1" fmla="val 50000"/>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8B165CD-2BC1-41EC-8D8D-5606B1C289DF}"/>
              </a:ext>
            </a:extLst>
          </p:cNvPr>
          <p:cNvSpPr txBox="1"/>
          <p:nvPr/>
        </p:nvSpPr>
        <p:spPr>
          <a:xfrm>
            <a:off x="4758284" y="1197063"/>
            <a:ext cx="560035" cy="307777"/>
          </a:xfrm>
          <a:prstGeom prst="rect">
            <a:avLst/>
          </a:prstGeom>
          <a:noFill/>
        </p:spPr>
        <p:txBody>
          <a:bodyPr wrap="square" rtlCol="0">
            <a:spAutoFit/>
          </a:bodyPr>
          <a:lstStyle/>
          <a:p>
            <a:r>
              <a:rPr lang="en-US" sz="1400" dirty="0"/>
              <a:t>SUBJ</a:t>
            </a:r>
          </a:p>
        </p:txBody>
      </p:sp>
      <p:sp>
        <p:nvSpPr>
          <p:cNvPr id="18" name="TextBox 17">
            <a:extLst>
              <a:ext uri="{FF2B5EF4-FFF2-40B4-BE49-F238E27FC236}">
                <a16:creationId xmlns:a16="http://schemas.microsoft.com/office/drawing/2014/main" id="{F737861B-D1F3-4433-B27A-351FCE2025F2}"/>
              </a:ext>
            </a:extLst>
          </p:cNvPr>
          <p:cNvSpPr txBox="1"/>
          <p:nvPr/>
        </p:nvSpPr>
        <p:spPr>
          <a:xfrm>
            <a:off x="4758284" y="985631"/>
            <a:ext cx="560035" cy="307777"/>
          </a:xfrm>
          <a:prstGeom prst="rect">
            <a:avLst/>
          </a:prstGeom>
          <a:noFill/>
        </p:spPr>
        <p:txBody>
          <a:bodyPr wrap="square" rtlCol="0">
            <a:spAutoFit/>
          </a:bodyPr>
          <a:lstStyle/>
          <a:p>
            <a:r>
              <a:rPr lang="en-US" sz="1400" dirty="0"/>
              <a:t>0..1</a:t>
            </a:r>
          </a:p>
        </p:txBody>
      </p:sp>
      <p:sp>
        <p:nvSpPr>
          <p:cNvPr id="19" name="TextBox 18">
            <a:extLst>
              <a:ext uri="{FF2B5EF4-FFF2-40B4-BE49-F238E27FC236}">
                <a16:creationId xmlns:a16="http://schemas.microsoft.com/office/drawing/2014/main" id="{9C6142B7-4265-4B7D-9354-76744D805BCF}"/>
              </a:ext>
            </a:extLst>
          </p:cNvPr>
          <p:cNvSpPr txBox="1"/>
          <p:nvPr/>
        </p:nvSpPr>
        <p:spPr>
          <a:xfrm>
            <a:off x="5693545" y="985631"/>
            <a:ext cx="3142695" cy="1015663"/>
          </a:xfrm>
          <a:prstGeom prst="rect">
            <a:avLst/>
          </a:prstGeom>
          <a:noFill/>
        </p:spPr>
        <p:txBody>
          <a:bodyPr wrap="square" rtlCol="0">
            <a:spAutoFit/>
          </a:bodyPr>
          <a:lstStyle/>
          <a:p>
            <a:r>
              <a:rPr lang="en-US" sz="1000" dirty="0"/>
              <a:t>@classCode = OBS</a:t>
            </a:r>
          </a:p>
          <a:p>
            <a:r>
              <a:rPr lang="en-US" sz="1000" dirty="0"/>
              <a:t>@moodCode = ENV</a:t>
            </a:r>
          </a:p>
          <a:p>
            <a:r>
              <a:rPr lang="en-US" sz="1000" dirty="0"/>
              <a:t>code = SEV </a:t>
            </a:r>
            <a:r>
              <a:rPr lang="en-US" sz="1000" b="0" i="0" dirty="0">
                <a:solidFill>
                  <a:srgbClr val="333333"/>
                </a:solidFill>
                <a:effectLst/>
                <a:latin typeface="Lato" panose="020F0502020204030203" pitchFamily="34" charset="0"/>
              </a:rPr>
              <a:t>Severity</a:t>
            </a:r>
          </a:p>
          <a:p>
            <a:r>
              <a:rPr lang="en-US" sz="1000" dirty="0"/>
              <a:t>statusCode = completed</a:t>
            </a:r>
          </a:p>
          <a:p>
            <a:r>
              <a:rPr lang="en-US" sz="1000" dirty="0"/>
              <a:t>value</a:t>
            </a:r>
          </a:p>
          <a:p>
            <a:endParaRPr lang="en-US" sz="1000" dirty="0"/>
          </a:p>
        </p:txBody>
      </p:sp>
      <p:cxnSp>
        <p:nvCxnSpPr>
          <p:cNvPr id="20" name="Connector: Elbow 19">
            <a:extLst>
              <a:ext uri="{FF2B5EF4-FFF2-40B4-BE49-F238E27FC236}">
                <a16:creationId xmlns:a16="http://schemas.microsoft.com/office/drawing/2014/main" id="{2DD35944-B825-448C-92E9-C1C96CFDCBB1}"/>
              </a:ext>
            </a:extLst>
          </p:cNvPr>
          <p:cNvCxnSpPr>
            <a:cxnSpLocks/>
            <a:endCxn id="24" idx="1"/>
          </p:cNvCxnSpPr>
          <p:nvPr/>
        </p:nvCxnSpPr>
        <p:spPr>
          <a:xfrm flipV="1">
            <a:off x="6068771" y="1588004"/>
            <a:ext cx="3556668" cy="136552"/>
          </a:xfrm>
          <a:prstGeom prst="bentConnector3">
            <a:avLst/>
          </a:prstGeom>
          <a:ln>
            <a:solidFill>
              <a:schemeClr val="accent6"/>
            </a:solidFill>
            <a:prstDash val="lg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C81647D-633E-497D-864C-BA7079C52CB2}"/>
              </a:ext>
            </a:extLst>
          </p:cNvPr>
          <p:cNvSpPr txBox="1"/>
          <p:nvPr/>
        </p:nvSpPr>
        <p:spPr>
          <a:xfrm>
            <a:off x="9625439" y="844456"/>
            <a:ext cx="2643643" cy="553998"/>
          </a:xfrm>
          <a:prstGeom prst="rect">
            <a:avLst/>
          </a:prstGeom>
          <a:noFill/>
        </p:spPr>
        <p:txBody>
          <a:bodyPr wrap="square">
            <a:spAutoFit/>
          </a:bodyPr>
          <a:lstStyle/>
          <a:p>
            <a:r>
              <a:rPr lang="en-US" sz="1000" b="0" i="0" dirty="0">
                <a:solidFill>
                  <a:srgbClr val="212529"/>
                </a:solidFill>
                <a:effectLst/>
                <a:latin typeface="-apple-system"/>
              </a:rPr>
              <a:t>ValueSet Reaction Severity</a:t>
            </a:r>
            <a:r>
              <a:rPr lang="en-US" sz="1000" b="1" i="0" dirty="0">
                <a:solidFill>
                  <a:srgbClr val="212529"/>
                </a:solidFill>
                <a:effectLst/>
                <a:latin typeface="-apple-system"/>
              </a:rPr>
              <a:t> </a:t>
            </a:r>
            <a:r>
              <a:rPr lang="en-US" sz="1000" b="1" i="0" u="none" strike="noStrike" dirty="0">
                <a:solidFill>
                  <a:srgbClr val="007BFF"/>
                </a:solidFill>
                <a:effectLst/>
                <a:latin typeface="-apple-system"/>
                <a:hlinkClick r:id="rId2"/>
              </a:rPr>
              <a:t> 2.16.840.1.113883.3.88.12.3221.6.8</a:t>
            </a:r>
            <a:r>
              <a:rPr lang="en-US" sz="1000" b="1" i="0" dirty="0">
                <a:solidFill>
                  <a:srgbClr val="212529"/>
                </a:solidFill>
                <a:effectLst/>
                <a:latin typeface="-apple-system"/>
              </a:rPr>
              <a:t> DYNAMIC (CONF:1098-7356)</a:t>
            </a:r>
            <a:endParaRPr lang="en-US" sz="1000" dirty="0"/>
          </a:p>
        </p:txBody>
      </p:sp>
      <p:pic>
        <p:nvPicPr>
          <p:cNvPr id="24" name="Picture 23">
            <a:extLst>
              <a:ext uri="{FF2B5EF4-FFF2-40B4-BE49-F238E27FC236}">
                <a16:creationId xmlns:a16="http://schemas.microsoft.com/office/drawing/2014/main" id="{54F5F61F-1F9B-4BA8-A226-7E827A7375E7}"/>
              </a:ext>
            </a:extLst>
          </p:cNvPr>
          <p:cNvPicPr>
            <a:picLocks noChangeAspect="1"/>
          </p:cNvPicPr>
          <p:nvPr/>
        </p:nvPicPr>
        <p:blipFill>
          <a:blip r:embed="rId3"/>
          <a:stretch>
            <a:fillRect/>
          </a:stretch>
        </p:blipFill>
        <p:spPr>
          <a:xfrm>
            <a:off x="9625439" y="1392133"/>
            <a:ext cx="2481028" cy="391741"/>
          </a:xfrm>
          <a:prstGeom prst="rect">
            <a:avLst/>
          </a:prstGeom>
        </p:spPr>
      </p:pic>
    </p:spTree>
    <p:extLst>
      <p:ext uri="{BB962C8B-B14F-4D97-AF65-F5344CB8AC3E}">
        <p14:creationId xmlns:p14="http://schemas.microsoft.com/office/powerpoint/2010/main" val="78650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BB2A8DAF-90B8-461F-95F1-B6FCDA1F6659}"/>
              </a:ext>
            </a:extLst>
          </p:cNvPr>
          <p:cNvGraphicFramePr>
            <a:graphicFrameLocks noGrp="1"/>
          </p:cNvGraphicFramePr>
          <p:nvPr>
            <p:extLst>
              <p:ext uri="{D42A27DB-BD31-4B8C-83A1-F6EECF244321}">
                <p14:modId xmlns:p14="http://schemas.microsoft.com/office/powerpoint/2010/main" val="218452067"/>
              </p:ext>
            </p:extLst>
          </p:nvPr>
        </p:nvGraphicFramePr>
        <p:xfrm>
          <a:off x="141055" y="71596"/>
          <a:ext cx="11834922" cy="7020560"/>
        </p:xfrm>
        <a:graphic>
          <a:graphicData uri="http://schemas.openxmlformats.org/drawingml/2006/table">
            <a:tbl>
              <a:tblPr firstRow="1" bandRow="1">
                <a:tableStyleId>{5C22544A-7EE6-4342-B048-85BDC9FD1C3A}</a:tableStyleId>
              </a:tblPr>
              <a:tblGrid>
                <a:gridCol w="791100">
                  <a:extLst>
                    <a:ext uri="{9D8B030D-6E8A-4147-A177-3AD203B41FA5}">
                      <a16:colId xmlns:a16="http://schemas.microsoft.com/office/drawing/2014/main" val="2824000250"/>
                    </a:ext>
                  </a:extLst>
                </a:gridCol>
                <a:gridCol w="2938509">
                  <a:extLst>
                    <a:ext uri="{9D8B030D-6E8A-4147-A177-3AD203B41FA5}">
                      <a16:colId xmlns:a16="http://schemas.microsoft.com/office/drawing/2014/main" val="710831798"/>
                    </a:ext>
                  </a:extLst>
                </a:gridCol>
                <a:gridCol w="2787588">
                  <a:extLst>
                    <a:ext uri="{9D8B030D-6E8A-4147-A177-3AD203B41FA5}">
                      <a16:colId xmlns:a16="http://schemas.microsoft.com/office/drawing/2014/main" val="3001498806"/>
                    </a:ext>
                  </a:extLst>
                </a:gridCol>
                <a:gridCol w="1225119">
                  <a:extLst>
                    <a:ext uri="{9D8B030D-6E8A-4147-A177-3AD203B41FA5}">
                      <a16:colId xmlns:a16="http://schemas.microsoft.com/office/drawing/2014/main" val="973688784"/>
                    </a:ext>
                  </a:extLst>
                </a:gridCol>
                <a:gridCol w="1242874">
                  <a:extLst>
                    <a:ext uri="{9D8B030D-6E8A-4147-A177-3AD203B41FA5}">
                      <a16:colId xmlns:a16="http://schemas.microsoft.com/office/drawing/2014/main" val="615063643"/>
                    </a:ext>
                  </a:extLst>
                </a:gridCol>
                <a:gridCol w="2849732">
                  <a:extLst>
                    <a:ext uri="{9D8B030D-6E8A-4147-A177-3AD203B41FA5}">
                      <a16:colId xmlns:a16="http://schemas.microsoft.com/office/drawing/2014/main" val="2187618830"/>
                    </a:ext>
                  </a:extLst>
                </a:gridCol>
              </a:tblGrid>
              <a:tr h="370840">
                <a:tc>
                  <a:txBody>
                    <a:bodyPr/>
                    <a:lstStyle/>
                    <a:p>
                      <a:r>
                        <a:rPr lang="en-US" dirty="0"/>
                        <a:t>Map</a:t>
                      </a:r>
                    </a:p>
                  </a:txBody>
                  <a:tcPr/>
                </a:tc>
                <a:tc>
                  <a:txBody>
                    <a:bodyPr/>
                    <a:lstStyle/>
                    <a:p>
                      <a:r>
                        <a:rPr lang="en-US" dirty="0"/>
                        <a:t>Business Concept</a:t>
                      </a:r>
                    </a:p>
                  </a:txBody>
                  <a:tcPr/>
                </a:tc>
                <a:tc>
                  <a:txBody>
                    <a:bodyPr/>
                    <a:lstStyle/>
                    <a:p>
                      <a:r>
                        <a:rPr lang="en-US" dirty="0"/>
                        <a:t>Template/Path</a:t>
                      </a:r>
                    </a:p>
                  </a:txBody>
                  <a:tcPr/>
                </a:tc>
                <a:tc>
                  <a:txBody>
                    <a:bodyPr/>
                    <a:lstStyle/>
                    <a:p>
                      <a:r>
                        <a:rPr lang="en-US" dirty="0"/>
                        <a:t>field</a:t>
                      </a:r>
                    </a:p>
                  </a:txBody>
                  <a:tcPr/>
                </a:tc>
                <a:tc>
                  <a:txBody>
                    <a:bodyPr/>
                    <a:lstStyle/>
                    <a:p>
                      <a:r>
                        <a:rPr lang="en-US" dirty="0"/>
                        <a:t>attribute</a:t>
                      </a:r>
                    </a:p>
                  </a:txBody>
                  <a:tcPr/>
                </a:tc>
                <a:tc>
                  <a:txBody>
                    <a:bodyPr/>
                    <a:lstStyle/>
                    <a:p>
                      <a:r>
                        <a:rPr lang="en-US" dirty="0"/>
                        <a:t>Value Set</a:t>
                      </a:r>
                    </a:p>
                  </a:txBody>
                  <a:tcPr/>
                </a:tc>
                <a:extLst>
                  <a:ext uri="{0D108BD9-81ED-4DB2-BD59-A6C34878D82A}">
                    <a16:rowId xmlns:a16="http://schemas.microsoft.com/office/drawing/2014/main" val="2500340566"/>
                  </a:ext>
                </a:extLst>
              </a:tr>
              <a:tr h="370840">
                <a:tc>
                  <a:txBody>
                    <a:bodyPr/>
                    <a:lstStyle/>
                    <a:p>
                      <a:endParaRPr lang="en-US" dirty="0"/>
                    </a:p>
                  </a:txBody>
                  <a:tcPr/>
                </a:tc>
                <a:tc>
                  <a:txBody>
                    <a:bodyPr/>
                    <a:lstStyle/>
                    <a:p>
                      <a:r>
                        <a:rPr lang="en-US" sz="1000" dirty="0"/>
                        <a:t>Allergy-Intolerance</a:t>
                      </a:r>
                    </a:p>
                  </a:txBody>
                  <a:tcPr/>
                </a:tc>
                <a:tc>
                  <a:txBody>
                    <a:bodyPr/>
                    <a:lstStyle/>
                    <a:p>
                      <a:r>
                        <a:rPr lang="en-US" sz="1000" dirty="0"/>
                        <a:t>Allergy Concern Act</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514624671"/>
                  </a:ext>
                </a:extLst>
              </a:tr>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accent2"/>
                          </a:solidFill>
                        </a:rPr>
                        <a:t>Allergy-Intolerance Category</a:t>
                      </a:r>
                    </a:p>
                  </a:txBody>
                  <a:tcPr/>
                </a:tc>
                <a:tc>
                  <a:txBody>
                    <a:bodyPr/>
                    <a:lstStyle/>
                    <a:p>
                      <a:r>
                        <a:rPr lang="en-US" sz="1000" dirty="0">
                          <a:solidFill>
                            <a:schemeClr val="accent2"/>
                          </a:solidFill>
                        </a:rPr>
                        <a:t>Allergy Concern Act/Allergy – Intolerance Observation</a:t>
                      </a:r>
                    </a:p>
                  </a:txBody>
                  <a:tcPr/>
                </a:tc>
                <a:tc>
                  <a:txBody>
                    <a:bodyPr/>
                    <a:lstStyle/>
                    <a:p>
                      <a:r>
                        <a:rPr lang="en-US" sz="1000" dirty="0">
                          <a:solidFill>
                            <a:schemeClr val="accent2"/>
                          </a:solidFill>
                        </a:rPr>
                        <a:t>value</a:t>
                      </a:r>
                    </a:p>
                  </a:txBody>
                  <a:tcPr/>
                </a:tc>
                <a:tc>
                  <a:txBody>
                    <a:bodyPr/>
                    <a:lstStyle/>
                    <a:p>
                      <a:endParaRPr lang="en-US" sz="1000" dirty="0">
                        <a:solidFill>
                          <a:schemeClr val="accent2"/>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2"/>
                          </a:solidFill>
                          <a:effectLst/>
                          <a:latin typeface="-apple-system"/>
                        </a:rPr>
                        <a:t>Mapping needed from ValueSet Allergy and Intolerance Type</a:t>
                      </a:r>
                      <a:r>
                        <a:rPr lang="en-US" sz="1000" b="1" i="0" dirty="0">
                          <a:solidFill>
                            <a:schemeClr val="accent2"/>
                          </a:solidFill>
                          <a:effectLst/>
                          <a:latin typeface="-apple-system"/>
                        </a:rPr>
                        <a:t> </a:t>
                      </a:r>
                      <a:r>
                        <a:rPr lang="en-US" sz="1000" b="1" i="0" u="none" strike="noStrike" dirty="0">
                          <a:solidFill>
                            <a:schemeClr val="accent2"/>
                          </a:solidFill>
                          <a:effectLst/>
                          <a:latin typeface="-apple-system"/>
                          <a:hlinkClick r:id="rId2">
                            <a:extLst>
                              <a:ext uri="{A12FA001-AC4F-418D-AE19-62706E023703}">
                                <ahyp:hlinkClr xmlns:ahyp="http://schemas.microsoft.com/office/drawing/2018/hyperlinkcolor" val="tx"/>
                              </a:ext>
                            </a:extLst>
                          </a:hlinkClick>
                        </a:rPr>
                        <a:t> 2.16.840.1.113883.3.88.12.3221.6.2</a:t>
                      </a:r>
                      <a:r>
                        <a:rPr lang="en-US" sz="1000" b="1" i="0" dirty="0">
                          <a:solidFill>
                            <a:schemeClr val="accent2"/>
                          </a:solidFill>
                          <a:effectLst/>
                          <a:latin typeface="-apple-system"/>
                        </a:rPr>
                        <a:t> DYNAMIC (</a:t>
                      </a:r>
                      <a:r>
                        <a:rPr lang="en-US" sz="1000" b="1" i="0" dirty="0">
                          <a:solidFill>
                            <a:schemeClr val="accent2"/>
                          </a:solidFill>
                          <a:effectLst/>
                          <a:latin typeface="-apple-system"/>
                          <a:hlinkClick r:id="rId3">
                            <a:extLst>
                              <a:ext uri="{A12FA001-AC4F-418D-AE19-62706E023703}">
                                <ahyp:hlinkClr xmlns:ahyp="http://schemas.microsoft.com/office/drawing/2018/hyperlinkcolor" val="tx"/>
                              </a:ext>
                            </a:extLst>
                          </a:hlinkClick>
                        </a:rPr>
                        <a:t>CONF:1098-7390</a:t>
                      </a:r>
                      <a:r>
                        <a:rPr lang="en-US" sz="1000" b="1" i="0" dirty="0">
                          <a:solidFill>
                            <a:schemeClr val="accent2"/>
                          </a:solidFill>
                          <a:effectLst/>
                          <a:latin typeface="-apple-system"/>
                        </a:rPr>
                        <a:t>) to US Core Allergy Category ValueSet</a:t>
                      </a:r>
                      <a:endParaRPr lang="en-US" sz="1000" dirty="0">
                        <a:solidFill>
                          <a:schemeClr val="accent2"/>
                        </a:solidFill>
                      </a:endParaRPr>
                    </a:p>
                  </a:txBody>
                  <a:tcPr/>
                </a:tc>
                <a:extLst>
                  <a:ext uri="{0D108BD9-81ED-4DB2-BD59-A6C34878D82A}">
                    <a16:rowId xmlns:a16="http://schemas.microsoft.com/office/drawing/2014/main" val="2660706588"/>
                  </a:ext>
                </a:extLst>
              </a:tr>
              <a:tr h="370840">
                <a:tc>
                  <a:txBody>
                    <a:bodyPr/>
                    <a:lstStyle/>
                    <a:p>
                      <a:endParaRPr lang="en-US" dirty="0"/>
                    </a:p>
                  </a:txBody>
                  <a:tcPr/>
                </a:tc>
                <a:tc>
                  <a:txBody>
                    <a:bodyPr/>
                    <a:lstStyle/>
                    <a:p>
                      <a:r>
                        <a:rPr lang="en-US" sz="1000" dirty="0"/>
                        <a:t>Allergy/Intolerance Type</a:t>
                      </a:r>
                    </a:p>
                  </a:txBody>
                  <a:tcPr/>
                </a:tc>
                <a:tc>
                  <a:txBody>
                    <a:bodyPr/>
                    <a:lstStyle/>
                    <a:p>
                      <a:r>
                        <a:rPr lang="en-US" sz="1000" dirty="0"/>
                        <a:t>Allergy Concern Act/Allergy – Intolerance Observation</a:t>
                      </a:r>
                    </a:p>
                  </a:txBody>
                  <a:tcPr/>
                </a:tc>
                <a:tc>
                  <a:txBody>
                    <a:bodyPr/>
                    <a:lstStyle/>
                    <a:p>
                      <a:r>
                        <a:rPr lang="en-US" sz="1000" dirty="0"/>
                        <a:t>value</a:t>
                      </a:r>
                    </a:p>
                  </a:txBody>
                  <a:tcPr/>
                </a:tc>
                <a:tc>
                  <a:txBody>
                    <a:bodyPr/>
                    <a:lstStyle/>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2"/>
                          </a:solidFill>
                          <a:effectLst/>
                          <a:latin typeface="-apple-system"/>
                        </a:rPr>
                        <a:t>ValueSet Allergy and Intolerance Type</a:t>
                      </a:r>
                      <a:r>
                        <a:rPr lang="en-US" sz="1000" b="1" i="0" dirty="0">
                          <a:solidFill>
                            <a:schemeClr val="accent2"/>
                          </a:solidFill>
                          <a:effectLst/>
                          <a:latin typeface="-apple-system"/>
                        </a:rPr>
                        <a:t> </a:t>
                      </a:r>
                      <a:r>
                        <a:rPr lang="en-US" sz="1000" b="1" i="0" u="none" strike="noStrike" dirty="0">
                          <a:solidFill>
                            <a:schemeClr val="accent2"/>
                          </a:solidFill>
                          <a:effectLst/>
                          <a:latin typeface="-apple-system"/>
                          <a:hlinkClick r:id="rId2">
                            <a:extLst>
                              <a:ext uri="{A12FA001-AC4F-418D-AE19-62706E023703}">
                                <ahyp:hlinkClr xmlns:ahyp="http://schemas.microsoft.com/office/drawing/2018/hyperlinkcolor" val="tx"/>
                              </a:ext>
                            </a:extLst>
                          </a:hlinkClick>
                        </a:rPr>
                        <a:t> 2.16.840.1.113883.3.88.12.3221.6.2</a:t>
                      </a:r>
                      <a:r>
                        <a:rPr lang="en-US" sz="1000" b="1" i="0" dirty="0">
                          <a:solidFill>
                            <a:schemeClr val="accent2"/>
                          </a:solidFill>
                          <a:effectLst/>
                          <a:latin typeface="-apple-system"/>
                        </a:rPr>
                        <a:t> DYNAMIC (CONF:1098-7390)</a:t>
                      </a:r>
                      <a:endParaRPr lang="en-US" sz="1000" dirty="0">
                        <a:solidFill>
                          <a:schemeClr val="accent2"/>
                        </a:solidFill>
                      </a:endParaRPr>
                    </a:p>
                  </a:txBody>
                  <a:tcPr/>
                </a:tc>
                <a:extLst>
                  <a:ext uri="{0D108BD9-81ED-4DB2-BD59-A6C34878D82A}">
                    <a16:rowId xmlns:a16="http://schemas.microsoft.com/office/drawing/2014/main" val="2048730019"/>
                  </a:ext>
                </a:extLst>
              </a:tr>
              <a:tr h="370840">
                <a:tc>
                  <a:txBody>
                    <a:bodyPr/>
                    <a:lstStyle/>
                    <a:p>
                      <a:endParaRPr lang="en-US"/>
                    </a:p>
                  </a:txBody>
                  <a:tcPr/>
                </a:tc>
                <a:tc>
                  <a:txBody>
                    <a:bodyPr/>
                    <a:lstStyle/>
                    <a:p>
                      <a:r>
                        <a:rPr lang="en-US" sz="1000" dirty="0"/>
                        <a:t>Allergy/Intolerance Clinical Status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Allergy Concern Act/Allergy – Intolerance Observation/</a:t>
                      </a:r>
                    </a:p>
                    <a:p>
                      <a:endParaRPr lang="en-US" dirty="0"/>
                    </a:p>
                  </a:txBody>
                  <a:tcPr/>
                </a:tc>
                <a:tc>
                  <a:txBody>
                    <a:bodyPr/>
                    <a:lstStyle/>
                    <a:p>
                      <a:r>
                        <a:rPr lang="en-US" sz="1000" dirty="0"/>
                        <a:t>value</a:t>
                      </a:r>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rgbClr val="212529"/>
                          </a:solidFill>
                          <a:effectLst/>
                          <a:latin typeface="-apple-system"/>
                        </a:rPr>
                        <a:t>ValueSet Allergy Clinical Status</a:t>
                      </a:r>
                      <a:r>
                        <a:rPr lang="en-US" sz="1000" b="1" i="0" dirty="0">
                          <a:solidFill>
                            <a:srgbClr val="212529"/>
                          </a:solidFill>
                          <a:effectLst/>
                          <a:latin typeface="-apple-system"/>
                        </a:rPr>
                        <a:t> </a:t>
                      </a:r>
                      <a:r>
                        <a:rPr lang="en-US" sz="1000" b="1" i="0" u="none" strike="noStrike" dirty="0">
                          <a:solidFill>
                            <a:srgbClr val="007BFF"/>
                          </a:solidFill>
                          <a:effectLst/>
                          <a:latin typeface="-apple-system"/>
                          <a:hlinkClick r:id="rId4"/>
                        </a:rPr>
                        <a:t> 2.16.840.1.113762.1.4.1099.29</a:t>
                      </a:r>
                      <a:r>
                        <a:rPr lang="en-US" sz="1000" b="1" i="0" dirty="0">
                          <a:solidFill>
                            <a:srgbClr val="212529"/>
                          </a:solidFill>
                          <a:effectLst/>
                          <a:latin typeface="-apple-system"/>
                        </a:rPr>
                        <a:t> DYNAMIC (CONF:1198-7322)</a:t>
                      </a:r>
                      <a:endParaRPr lang="en-US" sz="1000" dirty="0"/>
                    </a:p>
                  </a:txBody>
                  <a:tcPr/>
                </a:tc>
                <a:extLst>
                  <a:ext uri="{0D108BD9-81ED-4DB2-BD59-A6C34878D82A}">
                    <a16:rowId xmlns:a16="http://schemas.microsoft.com/office/drawing/2014/main" val="719095474"/>
                  </a:ext>
                </a:extLst>
              </a:tr>
              <a:tr h="265657">
                <a:tc>
                  <a:txBody>
                    <a:bodyPr/>
                    <a:lstStyle/>
                    <a:p>
                      <a:endParaRPr lang="en-US"/>
                    </a:p>
                  </a:txBody>
                  <a:tcPr/>
                </a:tc>
                <a:tc>
                  <a:txBody>
                    <a:bodyPr/>
                    <a:lstStyle/>
                    <a:p>
                      <a:r>
                        <a:rPr lang="en-US" sz="1000" dirty="0">
                          <a:solidFill>
                            <a:schemeClr val="accent2"/>
                          </a:solidFill>
                        </a:rPr>
                        <a:t>Allergy/Intolerance Verification Status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tc>
                  <a:txBody>
                    <a:bodyPr/>
                    <a:lstStyle/>
                    <a:p>
                      <a:endParaRPr lang="en-US" sz="1000" dirty="0"/>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extLst>
                  <a:ext uri="{0D108BD9-81ED-4DB2-BD59-A6C34878D82A}">
                    <a16:rowId xmlns:a16="http://schemas.microsoft.com/office/drawing/2014/main" val="1888731545"/>
                  </a:ext>
                </a:extLst>
              </a:tr>
              <a:tr h="370840">
                <a:tc>
                  <a:txBody>
                    <a:bodyPr/>
                    <a:lstStyle/>
                    <a:p>
                      <a:endParaRPr lang="en-US" dirty="0"/>
                    </a:p>
                  </a:txBody>
                  <a:tcPr/>
                </a:tc>
                <a:tc>
                  <a:txBody>
                    <a:bodyPr/>
                    <a:lstStyle/>
                    <a:p>
                      <a:r>
                        <a:rPr lang="en-US" sz="1000" dirty="0">
                          <a:solidFill>
                            <a:schemeClr val="accent2"/>
                          </a:solidFill>
                        </a:rPr>
                        <a:t>Allergy-Intolerance Substance</a:t>
                      </a:r>
                    </a:p>
                    <a:p>
                      <a:r>
                        <a:rPr lang="en-US" sz="1000" dirty="0">
                          <a:solidFill>
                            <a:schemeClr val="accent2"/>
                          </a:solidFill>
                        </a:rPr>
                        <a:t>Def: The kind of Allergy-Intolerance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tc>
                  <a:txBody>
                    <a:bodyPr/>
                    <a:lstStyle/>
                    <a:p>
                      <a:endParaRPr lang="en-US" sz="1000" dirty="0"/>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extLst>
                  <a:ext uri="{0D108BD9-81ED-4DB2-BD59-A6C34878D82A}">
                    <a16:rowId xmlns:a16="http://schemas.microsoft.com/office/drawing/2014/main" val="2793084368"/>
                  </a:ext>
                </a:extLst>
              </a:tr>
              <a:tr h="370840">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Allergy-Intolerance Criticality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Allergy Concern Act/Allergy – Intolerance Observation/Criticality Observation</a:t>
                      </a:r>
                    </a:p>
                  </a:txBody>
                  <a:tcPr/>
                </a:tc>
                <a:tc>
                  <a:txBody>
                    <a:bodyPr/>
                    <a:lstStyle/>
                    <a:p>
                      <a:r>
                        <a:rPr lang="en-US" sz="1000" dirty="0"/>
                        <a:t>value</a:t>
                      </a:r>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rgbClr val="212529"/>
                          </a:solidFill>
                          <a:effectLst/>
                          <a:latin typeface="-apple-system"/>
                        </a:rPr>
                        <a:t>ValueSet Criticality Observation</a:t>
                      </a:r>
                      <a:r>
                        <a:rPr lang="en-US" sz="1000" b="1" i="0" dirty="0">
                          <a:solidFill>
                            <a:srgbClr val="212529"/>
                          </a:solidFill>
                          <a:effectLst/>
                          <a:latin typeface="-apple-system"/>
                        </a:rPr>
                        <a:t> </a:t>
                      </a:r>
                      <a:r>
                        <a:rPr lang="en-US" sz="1000" b="1" i="0" u="none" strike="noStrike" dirty="0">
                          <a:solidFill>
                            <a:srgbClr val="007BFF"/>
                          </a:solidFill>
                          <a:effectLst/>
                          <a:latin typeface="-apple-system"/>
                          <a:hlinkClick r:id="rId5"/>
                        </a:rPr>
                        <a:t> 2.16.840.1.113883.1.11.20549</a:t>
                      </a:r>
                      <a:r>
                        <a:rPr lang="en-US" sz="1000" b="1" i="0" dirty="0">
                          <a:solidFill>
                            <a:srgbClr val="212529"/>
                          </a:solidFill>
                          <a:effectLst/>
                          <a:latin typeface="-apple-system"/>
                        </a:rPr>
                        <a:t> DYNAMIC (CONF:81-32928)</a:t>
                      </a:r>
                      <a:endParaRPr lang="en-US" sz="1000" dirty="0"/>
                    </a:p>
                  </a:txBody>
                  <a:tcPr/>
                </a:tc>
                <a:extLst>
                  <a:ext uri="{0D108BD9-81ED-4DB2-BD59-A6C34878D82A}">
                    <a16:rowId xmlns:a16="http://schemas.microsoft.com/office/drawing/2014/main" val="3654469214"/>
                  </a:ext>
                </a:extLst>
              </a:tr>
              <a:tr h="370840">
                <a:tc>
                  <a:txBody>
                    <a:bodyPr/>
                    <a:lstStyle/>
                    <a:p>
                      <a:endParaRPr lang="en-US" dirty="0"/>
                    </a:p>
                  </a:txBody>
                  <a:tcPr/>
                </a:tc>
                <a:tc>
                  <a:txBody>
                    <a:bodyPr/>
                    <a:lstStyle/>
                    <a:p>
                      <a:r>
                        <a:rPr lang="en-US" sz="1000" dirty="0"/>
                        <a:t>Reactant Substance </a:t>
                      </a:r>
                    </a:p>
                    <a:p>
                      <a:r>
                        <a:rPr lang="en-US" sz="1000" dirty="0"/>
                        <a:t>Def: The substance that caused the reaction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Allergy Concern Act/Allergy – Intolerance Observation/Consumable</a:t>
                      </a:r>
                    </a:p>
                  </a:txBody>
                  <a:tcPr/>
                </a:tc>
                <a:tc>
                  <a:txBody>
                    <a:bodyPr/>
                    <a:lstStyle/>
                    <a:p>
                      <a:r>
                        <a:rPr lang="en-US" sz="1000" dirty="0"/>
                        <a:t>code</a:t>
                      </a:r>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rgbClr val="212529"/>
                          </a:solidFill>
                          <a:effectLst/>
                          <a:latin typeface="-apple-system"/>
                        </a:rPr>
                        <a:t>ValueSet Substance Reactant for Intolerance</a:t>
                      </a:r>
                      <a:r>
                        <a:rPr lang="en-US" sz="1000" b="1" i="0" dirty="0">
                          <a:solidFill>
                            <a:srgbClr val="212529"/>
                          </a:solidFill>
                          <a:effectLst/>
                          <a:latin typeface="-apple-system"/>
                        </a:rPr>
                        <a:t> </a:t>
                      </a:r>
                      <a:r>
                        <a:rPr lang="en-US" sz="1000" b="1" i="0" u="none" strike="noStrike" dirty="0">
                          <a:solidFill>
                            <a:srgbClr val="007BFF"/>
                          </a:solidFill>
                          <a:effectLst/>
                          <a:latin typeface="-apple-system"/>
                          <a:hlinkClick r:id="rId6"/>
                        </a:rPr>
                        <a:t> 2.16.840.1.113762.1.4.1010.1</a:t>
                      </a:r>
                      <a:r>
                        <a:rPr lang="en-US" sz="1000" b="1" i="0" dirty="0">
                          <a:solidFill>
                            <a:srgbClr val="212529"/>
                          </a:solidFill>
                          <a:effectLst/>
                          <a:latin typeface="-apple-system"/>
                        </a:rPr>
                        <a:t> DYNAMIC (CONF:1098-7419)</a:t>
                      </a:r>
                      <a:endParaRPr lang="en-US" sz="1000" dirty="0"/>
                    </a:p>
                  </a:txBody>
                  <a:tcPr/>
                </a:tc>
                <a:extLst>
                  <a:ext uri="{0D108BD9-81ED-4DB2-BD59-A6C34878D82A}">
                    <a16:rowId xmlns:a16="http://schemas.microsoft.com/office/drawing/2014/main" val="1885888082"/>
                  </a:ext>
                </a:extLst>
              </a:tr>
              <a:tr h="370840">
                <a:tc>
                  <a:txBody>
                    <a:bodyPr/>
                    <a:lstStyle/>
                    <a:p>
                      <a:endParaRPr lang="en-US" dirty="0"/>
                    </a:p>
                  </a:txBody>
                  <a:tcPr/>
                </a:tc>
                <a:tc>
                  <a:txBody>
                    <a:bodyPr/>
                    <a:lstStyle/>
                    <a:p>
                      <a:r>
                        <a:rPr lang="en-US" sz="1000" dirty="0"/>
                        <a:t>Reaction Manifestation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Allergy Concern Act/Allergy – Intolerance Observation/Reaction Observation</a:t>
                      </a:r>
                    </a:p>
                  </a:txBody>
                  <a:tcPr/>
                </a:tc>
                <a:tc>
                  <a:txBody>
                    <a:bodyPr/>
                    <a:lstStyle/>
                    <a:p>
                      <a:r>
                        <a:rPr lang="en-US" sz="1000" dirty="0"/>
                        <a:t>value</a:t>
                      </a:r>
                    </a:p>
                  </a:txBody>
                  <a:tcPr/>
                </a:tc>
                <a:tc>
                  <a:txBody>
                    <a:bodyPr/>
                    <a:lstStyle/>
                    <a:p>
                      <a:endParaRPr lang="en-US" dirty="0"/>
                    </a:p>
                  </a:txBody>
                  <a:tcPr/>
                </a:tc>
                <a:tc>
                  <a:txBody>
                    <a:bodyPr/>
                    <a:lstStyle/>
                    <a:p>
                      <a:r>
                        <a:rPr lang="en-US" sz="1000" b="0" i="0" dirty="0">
                          <a:solidFill>
                            <a:srgbClr val="212529"/>
                          </a:solidFill>
                          <a:effectLst/>
                          <a:latin typeface="-apple-system"/>
                        </a:rPr>
                        <a:t>ValueSet Problem</a:t>
                      </a:r>
                      <a:r>
                        <a:rPr lang="en-US" sz="1000" b="1" i="0" dirty="0">
                          <a:solidFill>
                            <a:srgbClr val="212529"/>
                          </a:solidFill>
                          <a:effectLst/>
                          <a:latin typeface="-apple-system"/>
                        </a:rPr>
                        <a:t> </a:t>
                      </a:r>
                      <a:r>
                        <a:rPr lang="en-US" sz="1000" b="1" i="0" u="none" strike="noStrike" dirty="0">
                          <a:solidFill>
                            <a:srgbClr val="007BFF"/>
                          </a:solidFill>
                          <a:effectLst/>
                          <a:latin typeface="-apple-system"/>
                          <a:hlinkClick r:id="rId7"/>
                        </a:rPr>
                        <a:t> 2.16.840.1.113883.3.88.12.3221.7.4</a:t>
                      </a:r>
                      <a:r>
                        <a:rPr lang="en-US" sz="1000" b="1" i="0" dirty="0">
                          <a:solidFill>
                            <a:srgbClr val="212529"/>
                          </a:solidFill>
                          <a:effectLst/>
                          <a:latin typeface="-apple-system"/>
                        </a:rPr>
                        <a:t> DYNAMIC (CONF:1098-7335)</a:t>
                      </a:r>
                      <a:endParaRPr lang="en-US" sz="1000" dirty="0"/>
                    </a:p>
                  </a:txBody>
                  <a:tcPr/>
                </a:tc>
                <a:extLst>
                  <a:ext uri="{0D108BD9-81ED-4DB2-BD59-A6C34878D82A}">
                    <a16:rowId xmlns:a16="http://schemas.microsoft.com/office/drawing/2014/main" val="4040798416"/>
                  </a:ext>
                </a:extLst>
              </a:tr>
              <a:tr h="370840">
                <a:tc>
                  <a:txBody>
                    <a:bodyPr/>
                    <a:lstStyle/>
                    <a:p>
                      <a:endParaRPr lang="en-US" dirty="0"/>
                    </a:p>
                  </a:txBody>
                  <a:tcPr/>
                </a:tc>
                <a:tc>
                  <a:txBody>
                    <a:bodyPr/>
                    <a:lstStyle/>
                    <a:p>
                      <a:r>
                        <a:rPr lang="en-US" sz="1000" dirty="0"/>
                        <a:t>Reaction Severity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Allergy Concern Act/Allergy – Intolerance Observation/Reaction Observation/Severity Observation</a:t>
                      </a:r>
                    </a:p>
                  </a:txBody>
                  <a:tcPr/>
                </a:tc>
                <a:tc>
                  <a:txBody>
                    <a:bodyPr/>
                    <a:lstStyle/>
                    <a:p>
                      <a:r>
                        <a:rPr lang="en-US" sz="1000" dirty="0"/>
                        <a:t>value</a:t>
                      </a:r>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rgbClr val="212529"/>
                          </a:solidFill>
                          <a:effectLst/>
                          <a:latin typeface="-apple-system"/>
                        </a:rPr>
                        <a:t>ValueSet Reaction Severity</a:t>
                      </a:r>
                      <a:r>
                        <a:rPr lang="en-US" sz="1000" b="1" i="0" dirty="0">
                          <a:solidFill>
                            <a:srgbClr val="212529"/>
                          </a:solidFill>
                          <a:effectLst/>
                          <a:latin typeface="-apple-system"/>
                        </a:rPr>
                        <a:t> </a:t>
                      </a:r>
                      <a:r>
                        <a:rPr lang="en-US" sz="1000" b="1" i="0" u="none" strike="noStrike" dirty="0">
                          <a:solidFill>
                            <a:srgbClr val="007BFF"/>
                          </a:solidFill>
                          <a:effectLst/>
                          <a:latin typeface="-apple-system"/>
                          <a:hlinkClick r:id="rId8"/>
                        </a:rPr>
                        <a:t> 2.16.840.1.113883.3.88.12.3221.6.8</a:t>
                      </a:r>
                      <a:r>
                        <a:rPr lang="en-US" sz="1000" b="1" i="0" dirty="0">
                          <a:solidFill>
                            <a:srgbClr val="212529"/>
                          </a:solidFill>
                          <a:effectLst/>
                          <a:latin typeface="-apple-system"/>
                        </a:rPr>
                        <a:t> DYNAMIC (CONF:1098-7356)</a:t>
                      </a:r>
                      <a:endParaRPr lang="en-US" sz="1000" dirty="0"/>
                    </a:p>
                  </a:txBody>
                  <a:tcPr/>
                </a:tc>
                <a:extLst>
                  <a:ext uri="{0D108BD9-81ED-4DB2-BD59-A6C34878D82A}">
                    <a16:rowId xmlns:a16="http://schemas.microsoft.com/office/drawing/2014/main" val="1811348643"/>
                  </a:ext>
                </a:extLst>
              </a:tr>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accent2"/>
                          </a:solidFill>
                        </a:rPr>
                        <a:t>Reaction Exposure Route</a:t>
                      </a:r>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Allergy Concern Act/Allergy – Intolerance Observation/Reaction Observation/Medication Activity</a:t>
                      </a:r>
                    </a:p>
                  </a:txBody>
                  <a:tcPr/>
                </a:tc>
                <a:tc>
                  <a:txBody>
                    <a:bodyPr/>
                    <a:lstStyle/>
                    <a:p>
                      <a:r>
                        <a:rPr lang="en-US" sz="1000" dirty="0" err="1"/>
                        <a:t>routeCode</a:t>
                      </a:r>
                      <a:endParaRPr lang="en-US" sz="1000" dirty="0"/>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Not clear how this is expected to be used in FHIR or C-CDA</a:t>
                      </a:r>
                    </a:p>
                  </a:txBody>
                  <a:tcPr/>
                </a:tc>
                <a:extLst>
                  <a:ext uri="{0D108BD9-81ED-4DB2-BD59-A6C34878D82A}">
                    <a16:rowId xmlns:a16="http://schemas.microsoft.com/office/drawing/2014/main" val="1922443835"/>
                  </a:ext>
                </a:extLst>
              </a:tr>
              <a:tr h="370840">
                <a:tc>
                  <a:txBody>
                    <a:bodyPr/>
                    <a:lstStyle/>
                    <a:p>
                      <a:endParaRPr lang="en-US" dirty="0"/>
                    </a:p>
                  </a:txBody>
                  <a:tcPr/>
                </a:tc>
                <a:tc>
                  <a:txBody>
                    <a:bodyPr/>
                    <a:lstStyle/>
                    <a:p>
                      <a:r>
                        <a:rPr lang="en-US" sz="1000" dirty="0"/>
                        <a:t>Note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 note activity entry in the allergies and intolerances section, or in a entry relationship to the Allergy-intolerance entry.</a:t>
                      </a:r>
                    </a:p>
                  </a:txBody>
                  <a:tcPr/>
                </a:tc>
                <a:tc>
                  <a:txBody>
                    <a:bodyPr/>
                    <a:lstStyle/>
                    <a:p>
                      <a:r>
                        <a:rPr lang="en-US" sz="1000" dirty="0"/>
                        <a:t>text</a:t>
                      </a:r>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Code is 34109-9 and should have translation from </a:t>
                      </a:r>
                      <a:r>
                        <a:rPr lang="en-US" sz="1000" dirty="0" err="1"/>
                        <a:t>ValueSet</a:t>
                      </a:r>
                      <a:r>
                        <a:rPr lang="en-US" sz="1000" dirty="0"/>
                        <a:t> Note Types </a:t>
                      </a:r>
                      <a:r>
                        <a:rPr lang="en-US" sz="1000" b="1" i="0" u="none" strike="noStrike" kern="1200" dirty="0">
                          <a:solidFill>
                            <a:srgbClr val="007BFF"/>
                          </a:solidFill>
                          <a:effectLst/>
                          <a:latin typeface="-apple-system"/>
                          <a:ea typeface="+mn-ea"/>
                          <a:cs typeface="+mn-cs"/>
                          <a:hlinkClick r:id="rId9">
                            <a:extLst>
                              <a:ext uri="{A12FA001-AC4F-418D-AE19-62706E023703}">
                                <ahyp:hlinkClr xmlns:ahyp="http://schemas.microsoft.com/office/drawing/2018/hyperlinkcolor" val="tx"/>
                              </a:ext>
                            </a:extLst>
                          </a:hlinkClick>
                        </a:rPr>
                        <a:t>2.16.840.1.113883.11.20.9.68</a:t>
                      </a:r>
                      <a:r>
                        <a:rPr lang="en-US" sz="1000" b="1" i="0" u="none" strike="noStrike" kern="1200" dirty="0">
                          <a:solidFill>
                            <a:srgbClr val="007BFF"/>
                          </a:solidFill>
                          <a:effectLst/>
                          <a:latin typeface="-apple-system"/>
                          <a:ea typeface="+mn-ea"/>
                          <a:cs typeface="+mn-cs"/>
                        </a:rPr>
                        <a:t> DYNAMIC (CONF:3250-16939) </a:t>
                      </a:r>
                    </a:p>
                  </a:txBody>
                  <a:tcPr/>
                </a:tc>
                <a:extLst>
                  <a:ext uri="{0D108BD9-81ED-4DB2-BD59-A6C34878D82A}">
                    <a16:rowId xmlns:a16="http://schemas.microsoft.com/office/drawing/2014/main" val="1164347859"/>
                  </a:ext>
                </a:extLst>
              </a:tr>
            </a:tbl>
          </a:graphicData>
        </a:graphic>
      </p:graphicFrame>
    </p:spTree>
    <p:extLst>
      <p:ext uri="{BB962C8B-B14F-4D97-AF65-F5344CB8AC3E}">
        <p14:creationId xmlns:p14="http://schemas.microsoft.com/office/powerpoint/2010/main" val="4173326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BB2A8DAF-90B8-461F-95F1-B6FCDA1F6659}"/>
              </a:ext>
            </a:extLst>
          </p:cNvPr>
          <p:cNvGraphicFramePr>
            <a:graphicFrameLocks noGrp="1"/>
          </p:cNvGraphicFramePr>
          <p:nvPr>
            <p:extLst>
              <p:ext uri="{D42A27DB-BD31-4B8C-83A1-F6EECF244321}">
                <p14:modId xmlns:p14="http://schemas.microsoft.com/office/powerpoint/2010/main" val="2462535333"/>
              </p:ext>
            </p:extLst>
          </p:nvPr>
        </p:nvGraphicFramePr>
        <p:xfrm>
          <a:off x="141055" y="71596"/>
          <a:ext cx="11834922" cy="5151120"/>
        </p:xfrm>
        <a:graphic>
          <a:graphicData uri="http://schemas.openxmlformats.org/drawingml/2006/table">
            <a:tbl>
              <a:tblPr firstRow="1" bandRow="1">
                <a:tableStyleId>{5C22544A-7EE6-4342-B048-85BDC9FD1C3A}</a:tableStyleId>
              </a:tblPr>
              <a:tblGrid>
                <a:gridCol w="791100">
                  <a:extLst>
                    <a:ext uri="{9D8B030D-6E8A-4147-A177-3AD203B41FA5}">
                      <a16:colId xmlns:a16="http://schemas.microsoft.com/office/drawing/2014/main" val="2824000250"/>
                    </a:ext>
                  </a:extLst>
                </a:gridCol>
                <a:gridCol w="2938509">
                  <a:extLst>
                    <a:ext uri="{9D8B030D-6E8A-4147-A177-3AD203B41FA5}">
                      <a16:colId xmlns:a16="http://schemas.microsoft.com/office/drawing/2014/main" val="710831798"/>
                    </a:ext>
                  </a:extLst>
                </a:gridCol>
                <a:gridCol w="2787588">
                  <a:extLst>
                    <a:ext uri="{9D8B030D-6E8A-4147-A177-3AD203B41FA5}">
                      <a16:colId xmlns:a16="http://schemas.microsoft.com/office/drawing/2014/main" val="3001498806"/>
                    </a:ext>
                  </a:extLst>
                </a:gridCol>
                <a:gridCol w="1225119">
                  <a:extLst>
                    <a:ext uri="{9D8B030D-6E8A-4147-A177-3AD203B41FA5}">
                      <a16:colId xmlns:a16="http://schemas.microsoft.com/office/drawing/2014/main" val="973688784"/>
                    </a:ext>
                  </a:extLst>
                </a:gridCol>
                <a:gridCol w="1242874">
                  <a:extLst>
                    <a:ext uri="{9D8B030D-6E8A-4147-A177-3AD203B41FA5}">
                      <a16:colId xmlns:a16="http://schemas.microsoft.com/office/drawing/2014/main" val="615063643"/>
                    </a:ext>
                  </a:extLst>
                </a:gridCol>
                <a:gridCol w="2849732">
                  <a:extLst>
                    <a:ext uri="{9D8B030D-6E8A-4147-A177-3AD203B41FA5}">
                      <a16:colId xmlns:a16="http://schemas.microsoft.com/office/drawing/2014/main" val="2187618830"/>
                    </a:ext>
                  </a:extLst>
                </a:gridCol>
              </a:tblGrid>
              <a:tr h="370840">
                <a:tc>
                  <a:txBody>
                    <a:bodyPr/>
                    <a:lstStyle/>
                    <a:p>
                      <a:r>
                        <a:rPr lang="en-US" dirty="0"/>
                        <a:t>Map</a:t>
                      </a:r>
                    </a:p>
                  </a:txBody>
                  <a:tcPr/>
                </a:tc>
                <a:tc>
                  <a:txBody>
                    <a:bodyPr/>
                    <a:lstStyle/>
                    <a:p>
                      <a:r>
                        <a:rPr lang="en-US" dirty="0"/>
                        <a:t>Business Concept</a:t>
                      </a:r>
                    </a:p>
                  </a:txBody>
                  <a:tcPr/>
                </a:tc>
                <a:tc>
                  <a:txBody>
                    <a:bodyPr/>
                    <a:lstStyle/>
                    <a:p>
                      <a:r>
                        <a:rPr lang="en-US" dirty="0"/>
                        <a:t>Template/Path</a:t>
                      </a:r>
                    </a:p>
                  </a:txBody>
                  <a:tcPr/>
                </a:tc>
                <a:tc>
                  <a:txBody>
                    <a:bodyPr/>
                    <a:lstStyle/>
                    <a:p>
                      <a:r>
                        <a:rPr lang="en-US" dirty="0"/>
                        <a:t>field</a:t>
                      </a:r>
                    </a:p>
                  </a:txBody>
                  <a:tcPr/>
                </a:tc>
                <a:tc>
                  <a:txBody>
                    <a:bodyPr/>
                    <a:lstStyle/>
                    <a:p>
                      <a:r>
                        <a:rPr lang="en-US" dirty="0"/>
                        <a:t>attribute</a:t>
                      </a:r>
                    </a:p>
                  </a:txBody>
                  <a:tcPr/>
                </a:tc>
                <a:tc>
                  <a:txBody>
                    <a:bodyPr/>
                    <a:lstStyle/>
                    <a:p>
                      <a:r>
                        <a:rPr lang="en-US" dirty="0"/>
                        <a:t>Value Set or Comment</a:t>
                      </a:r>
                    </a:p>
                  </a:txBody>
                  <a:tcPr/>
                </a:tc>
                <a:extLst>
                  <a:ext uri="{0D108BD9-81ED-4DB2-BD59-A6C34878D82A}">
                    <a16:rowId xmlns:a16="http://schemas.microsoft.com/office/drawing/2014/main" val="2500340566"/>
                  </a:ext>
                </a:extLst>
              </a:tr>
              <a:tr h="370840">
                <a:tc>
                  <a:txBody>
                    <a:bodyPr/>
                    <a:lstStyle/>
                    <a:p>
                      <a:endParaRPr lang="en-US" dirty="0"/>
                    </a:p>
                  </a:txBody>
                  <a:tcPr/>
                </a:tc>
                <a:tc>
                  <a:txBody>
                    <a:bodyPr/>
                    <a:lstStyle/>
                    <a:p>
                      <a:r>
                        <a:rPr lang="en-US" sz="1000" dirty="0"/>
                        <a:t>Allergy-Intolerance Reporter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Allergy Concern Act/Author Participation</a:t>
                      </a:r>
                    </a:p>
                  </a:txBody>
                  <a:tcPr/>
                </a:tc>
                <a:tc>
                  <a:txBody>
                    <a:bodyPr/>
                    <a:lstStyle/>
                    <a:p>
                      <a:r>
                        <a:rPr lang="en-US" sz="1000" dirty="0"/>
                        <a:t>time</a:t>
                      </a:r>
                    </a:p>
                    <a:p>
                      <a:r>
                        <a:rPr lang="en-US" sz="1000" dirty="0"/>
                        <a:t>name</a:t>
                      </a:r>
                    </a:p>
                    <a:p>
                      <a:r>
                        <a:rPr lang="en-US" sz="1000" dirty="0"/>
                        <a:t>organization</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55524528"/>
                  </a:ext>
                </a:extLst>
              </a:tr>
              <a:tr h="370840">
                <a:tc>
                  <a:txBody>
                    <a:bodyPr/>
                    <a:lstStyle/>
                    <a:p>
                      <a:endParaRPr lang="en-US" dirty="0"/>
                    </a:p>
                  </a:txBody>
                  <a:tcPr/>
                </a:tc>
                <a:tc>
                  <a:txBody>
                    <a:bodyPr/>
                    <a:lstStyle/>
                    <a:p>
                      <a:r>
                        <a:rPr lang="en-US" sz="1000" dirty="0"/>
                        <a:t>Allergy-Intolerance Recorded Date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Allergy Concern Act/Author Participation</a:t>
                      </a:r>
                    </a:p>
                  </a:txBody>
                  <a:tcPr/>
                </a:tc>
                <a:tc>
                  <a:txBody>
                    <a:bodyPr/>
                    <a:lstStyle/>
                    <a:p>
                      <a:r>
                        <a:rPr lang="en-US" sz="1000" dirty="0"/>
                        <a:t>time</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14624671"/>
                  </a:ext>
                </a:extLst>
              </a:tr>
              <a:tr h="370840">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Allergy-Intolerance Recorder</a:t>
                      </a:r>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Allergy Concern Act/Author Participation</a:t>
                      </a:r>
                    </a:p>
                  </a:txBody>
                  <a:tcPr/>
                </a:tc>
                <a:tc>
                  <a:txBody>
                    <a:bodyPr/>
                    <a:lstStyle/>
                    <a:p>
                      <a:r>
                        <a:rPr lang="en-US" sz="1000" dirty="0"/>
                        <a:t>name</a:t>
                      </a:r>
                    </a:p>
                    <a:p>
                      <a:r>
                        <a:rPr lang="en-US" sz="1000" dirty="0"/>
                        <a:t>organization</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510598481"/>
                  </a:ext>
                </a:extLst>
              </a:tr>
              <a:tr h="370840">
                <a:tc>
                  <a:txBody>
                    <a:bodyPr/>
                    <a:lstStyle/>
                    <a:p>
                      <a:endParaRPr lang="en-US" dirty="0"/>
                    </a:p>
                  </a:txBody>
                  <a:tcPr/>
                </a:tc>
                <a:tc>
                  <a:txBody>
                    <a:bodyPr/>
                    <a:lstStyle/>
                    <a:p>
                      <a:r>
                        <a:rPr lang="en-US" sz="1000" dirty="0"/>
                        <a:t>Allergy-Intolerance Onset Date/Time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Allergy Concern Act/Allergy – Intolerance Observation</a:t>
                      </a:r>
                    </a:p>
                  </a:txBody>
                  <a:tcPr/>
                </a:tc>
                <a:tc>
                  <a:txBody>
                    <a:bodyPr/>
                    <a:lstStyle/>
                    <a:p>
                      <a:r>
                        <a:rPr lang="en-US" sz="1000" dirty="0"/>
                        <a:t>effectiveTime</a:t>
                      </a:r>
                    </a:p>
                  </a:txBody>
                  <a:tcPr/>
                </a:tc>
                <a:tc>
                  <a:txBody>
                    <a:bodyPr/>
                    <a:lstStyle/>
                    <a:p>
                      <a:r>
                        <a:rPr lang="en-US" sz="1000" dirty="0"/>
                        <a:t>/low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extLst>
                  <a:ext uri="{0D108BD9-81ED-4DB2-BD59-A6C34878D82A}">
                    <a16:rowId xmlns:a16="http://schemas.microsoft.com/office/drawing/2014/main" val="3912398383"/>
                  </a:ext>
                </a:extLst>
              </a:tr>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Allergy-Intolerance Asserter</a:t>
                      </a:r>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Allergy Concern Act/Allergy – Intolerance Observation/Author Participation</a:t>
                      </a:r>
                    </a:p>
                  </a:txBody>
                  <a:tcPr/>
                </a:tc>
                <a:tc>
                  <a:txBody>
                    <a:bodyPr/>
                    <a:lstStyle/>
                    <a:p>
                      <a:r>
                        <a:rPr lang="en-US" sz="1000" dirty="0"/>
                        <a:t>name</a:t>
                      </a:r>
                    </a:p>
                    <a:p>
                      <a:r>
                        <a:rPr lang="en-US" sz="1000" dirty="0"/>
                        <a:t>organization</a:t>
                      </a:r>
                    </a:p>
                  </a:txBody>
                  <a:tcPr/>
                </a:tc>
                <a:tc>
                  <a:txBody>
                    <a:bodyPr/>
                    <a:lstStyle/>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extLst>
                  <a:ext uri="{0D108BD9-81ED-4DB2-BD59-A6C34878D82A}">
                    <a16:rowId xmlns:a16="http://schemas.microsoft.com/office/drawing/2014/main" val="26607065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Date/Time of Reaction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Allergy Concern Act/Allergy – Intolerance Observation/Reaction Observation</a:t>
                      </a:r>
                    </a:p>
                  </a:txBody>
                  <a:tcPr/>
                </a:tc>
                <a:tc>
                  <a:txBody>
                    <a:bodyPr/>
                    <a:lstStyle/>
                    <a:p>
                      <a:r>
                        <a:rPr lang="en-US" sz="1000" dirty="0"/>
                        <a:t>effectiveTime</a:t>
                      </a:r>
                    </a:p>
                  </a:txBody>
                  <a:tcPr/>
                </a:tc>
                <a:tc>
                  <a:txBody>
                    <a:bodyPr/>
                    <a:lstStyle/>
                    <a:p>
                      <a:r>
                        <a:rPr lang="en-US" sz="1000" dirty="0"/>
                        <a:t>/low</a:t>
                      </a:r>
                    </a:p>
                    <a:p>
                      <a:r>
                        <a:rPr lang="en-US" sz="1000" dirty="0"/>
                        <a:t>/high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extLst>
                  <a:ext uri="{0D108BD9-81ED-4DB2-BD59-A6C34878D82A}">
                    <a16:rowId xmlns:a16="http://schemas.microsoft.com/office/drawing/2014/main" val="4106455362"/>
                  </a:ext>
                </a:extLst>
              </a:tr>
              <a:tr h="370840">
                <a:tc>
                  <a:txBody>
                    <a:bodyPr/>
                    <a:lstStyle/>
                    <a:p>
                      <a:endParaRPr lang="en-US" dirty="0"/>
                    </a:p>
                  </a:txBody>
                  <a:tcPr/>
                </a:tc>
                <a:tc>
                  <a:txBody>
                    <a:bodyPr/>
                    <a:lstStyle/>
                    <a:p>
                      <a:r>
                        <a:rPr lang="en-US" sz="1000" dirty="0">
                          <a:solidFill>
                            <a:schemeClr val="accent2"/>
                          </a:solidFill>
                        </a:rPr>
                        <a:t>Last Occurrence of Reaction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accent2"/>
                          </a:solidFill>
                        </a:rPr>
                        <a:t>Allergy Concern Act/Allergy – Intolerance Observation/Reaction Observation</a:t>
                      </a:r>
                    </a:p>
                  </a:txBody>
                  <a:tcPr/>
                </a:tc>
                <a:tc>
                  <a:txBody>
                    <a:bodyPr/>
                    <a:lstStyle/>
                    <a:p>
                      <a:r>
                        <a:rPr lang="en-US" sz="1000" dirty="0">
                          <a:solidFill>
                            <a:schemeClr val="accent2"/>
                          </a:solidFill>
                        </a:rPr>
                        <a:t>effectiveTime</a:t>
                      </a:r>
                    </a:p>
                  </a:txBody>
                  <a:tcPr/>
                </a:tc>
                <a:tc>
                  <a:txBody>
                    <a:bodyPr/>
                    <a:lstStyle/>
                    <a:p>
                      <a:r>
                        <a:rPr lang="en-US" sz="1000" dirty="0">
                          <a:solidFill>
                            <a:schemeClr val="accent2"/>
                          </a:solidFill>
                        </a:rPr>
                        <a:t>/low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accent2"/>
                          </a:solidFill>
                        </a:rPr>
                        <a:t>Could be effectiveTime or effectiveTime/low of the most recent Reaction</a:t>
                      </a:r>
                    </a:p>
                  </a:txBody>
                  <a:tcPr/>
                </a:tc>
                <a:extLst>
                  <a:ext uri="{0D108BD9-81ED-4DB2-BD59-A6C34878D82A}">
                    <a16:rowId xmlns:a16="http://schemas.microsoft.com/office/drawing/2014/main" val="2048730019"/>
                  </a:ext>
                </a:extLst>
              </a:tr>
              <a:tr h="370840">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Allergy-Intolerance Diagnosis Associated Encounter</a:t>
                      </a:r>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Allergy Concern Act/Allergy – Intolerance Observation/Entry Reference</a:t>
                      </a:r>
                    </a:p>
                  </a:txBody>
                  <a:tcPr/>
                </a:tc>
                <a:tc>
                  <a:txBody>
                    <a:bodyPr/>
                    <a:lstStyle/>
                    <a:p>
                      <a:r>
                        <a:rPr lang="en-US" sz="1000" dirty="0"/>
                        <a:t>id</a:t>
                      </a:r>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extLst>
                  <a:ext uri="{0D108BD9-81ED-4DB2-BD59-A6C34878D82A}">
                    <a16:rowId xmlns:a16="http://schemas.microsoft.com/office/drawing/2014/main" val="719095474"/>
                  </a:ext>
                </a:extLst>
              </a:tr>
              <a:tr h="370840">
                <a:tc>
                  <a:txBody>
                    <a:bodyPr/>
                    <a:lstStyle/>
                    <a:p>
                      <a:endParaRPr lang="en-US"/>
                    </a:p>
                  </a:txBody>
                  <a:tcPr/>
                </a:tc>
                <a:tc>
                  <a:txBody>
                    <a:bodyPr/>
                    <a:lstStyle/>
                    <a:p>
                      <a:endParaRPr lang="en-US" sz="1000" dirty="0">
                        <a:solidFill>
                          <a:schemeClr val="accent2"/>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tc>
                  <a:txBody>
                    <a:bodyPr/>
                    <a:lstStyle/>
                    <a:p>
                      <a:endParaRPr lang="en-US" sz="1000" dirty="0"/>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extLst>
                  <a:ext uri="{0D108BD9-81ED-4DB2-BD59-A6C34878D82A}">
                    <a16:rowId xmlns:a16="http://schemas.microsoft.com/office/drawing/2014/main" val="2793084368"/>
                  </a:ext>
                </a:extLst>
              </a:tr>
              <a:tr h="370840">
                <a:tc>
                  <a:txBody>
                    <a:bodyPr/>
                    <a:lstStyle/>
                    <a:p>
                      <a:endParaRPr lang="en-US"/>
                    </a:p>
                  </a:txBody>
                  <a:tcPr/>
                </a:tc>
                <a:tc>
                  <a:txBody>
                    <a:bodyPr/>
                    <a:lstStyle/>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tc>
                  <a:txBody>
                    <a:bodyPr/>
                    <a:lstStyle/>
                    <a:p>
                      <a:endParaRPr lang="en-US" sz="1000" dirty="0"/>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extLst>
                  <a:ext uri="{0D108BD9-81ED-4DB2-BD59-A6C34878D82A}">
                    <a16:rowId xmlns:a16="http://schemas.microsoft.com/office/drawing/2014/main" val="3654469214"/>
                  </a:ext>
                </a:extLst>
              </a:tr>
              <a:tr h="370840">
                <a:tc>
                  <a:txBody>
                    <a:bodyPr/>
                    <a:lstStyle/>
                    <a:p>
                      <a:endParaRPr lang="en-US" dirty="0"/>
                    </a:p>
                  </a:txBody>
                  <a:tcPr/>
                </a:tc>
                <a:tc>
                  <a:txBody>
                    <a:bodyPr/>
                    <a:lstStyle/>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tc>
                  <a:txBody>
                    <a:bodyPr/>
                    <a:lstStyle/>
                    <a:p>
                      <a:endParaRPr lang="en-US" sz="1000" dirty="0"/>
                    </a:p>
                  </a:txBody>
                  <a:tcPr/>
                </a:tc>
                <a:tc>
                  <a:txBody>
                    <a:bodyPr/>
                    <a:lstStyle/>
                    <a:p>
                      <a:endParaRPr lang="en-US" dirty="0"/>
                    </a:p>
                  </a:txBody>
                  <a:tcPr/>
                </a:tc>
                <a:tc>
                  <a:txBody>
                    <a:bodyPr/>
                    <a:lstStyle/>
                    <a:p>
                      <a:endParaRPr lang="en-US" sz="1000" dirty="0"/>
                    </a:p>
                  </a:txBody>
                  <a:tcPr/>
                </a:tc>
                <a:extLst>
                  <a:ext uri="{0D108BD9-81ED-4DB2-BD59-A6C34878D82A}">
                    <a16:rowId xmlns:a16="http://schemas.microsoft.com/office/drawing/2014/main" val="4040798416"/>
                  </a:ext>
                </a:extLst>
              </a:tr>
              <a:tr h="370840">
                <a:tc>
                  <a:txBody>
                    <a:bodyPr/>
                    <a:lstStyle/>
                    <a:p>
                      <a:endParaRPr lang="en-US" dirty="0"/>
                    </a:p>
                  </a:txBody>
                  <a:tcPr/>
                </a:tc>
                <a:tc>
                  <a:txBody>
                    <a:bodyPr/>
                    <a:lstStyle/>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tc>
                  <a:txBody>
                    <a:bodyPr/>
                    <a:lstStyle/>
                    <a:p>
                      <a:endParaRPr lang="en-US" sz="1000" dirty="0"/>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extLst>
                  <a:ext uri="{0D108BD9-81ED-4DB2-BD59-A6C34878D82A}">
                    <a16:rowId xmlns:a16="http://schemas.microsoft.com/office/drawing/2014/main" val="1811348643"/>
                  </a:ext>
                </a:extLst>
              </a:tr>
            </a:tbl>
          </a:graphicData>
        </a:graphic>
      </p:graphicFrame>
    </p:spTree>
    <p:extLst>
      <p:ext uri="{BB962C8B-B14F-4D97-AF65-F5344CB8AC3E}">
        <p14:creationId xmlns:p14="http://schemas.microsoft.com/office/powerpoint/2010/main" val="2138523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BB2A8DAF-90B8-461F-95F1-B6FCDA1F6659}"/>
              </a:ext>
            </a:extLst>
          </p:cNvPr>
          <p:cNvGraphicFramePr>
            <a:graphicFrameLocks noGrp="1"/>
          </p:cNvGraphicFramePr>
          <p:nvPr>
            <p:extLst>
              <p:ext uri="{D42A27DB-BD31-4B8C-83A1-F6EECF244321}">
                <p14:modId xmlns:p14="http://schemas.microsoft.com/office/powerpoint/2010/main" val="2961339646"/>
              </p:ext>
            </p:extLst>
          </p:nvPr>
        </p:nvGraphicFramePr>
        <p:xfrm>
          <a:off x="141055" y="71596"/>
          <a:ext cx="11870433" cy="4998720"/>
        </p:xfrm>
        <a:graphic>
          <a:graphicData uri="http://schemas.openxmlformats.org/drawingml/2006/table">
            <a:tbl>
              <a:tblPr firstRow="1" bandRow="1">
                <a:tableStyleId>{5C22544A-7EE6-4342-B048-85BDC9FD1C3A}</a:tableStyleId>
              </a:tblPr>
              <a:tblGrid>
                <a:gridCol w="755590">
                  <a:extLst>
                    <a:ext uri="{9D8B030D-6E8A-4147-A177-3AD203B41FA5}">
                      <a16:colId xmlns:a16="http://schemas.microsoft.com/office/drawing/2014/main" val="2824000250"/>
                    </a:ext>
                  </a:extLst>
                </a:gridCol>
                <a:gridCol w="2565646">
                  <a:extLst>
                    <a:ext uri="{9D8B030D-6E8A-4147-A177-3AD203B41FA5}">
                      <a16:colId xmlns:a16="http://schemas.microsoft.com/office/drawing/2014/main" val="710831798"/>
                    </a:ext>
                  </a:extLst>
                </a:gridCol>
                <a:gridCol w="8549197">
                  <a:extLst>
                    <a:ext uri="{9D8B030D-6E8A-4147-A177-3AD203B41FA5}">
                      <a16:colId xmlns:a16="http://schemas.microsoft.com/office/drawing/2014/main" val="3001498806"/>
                    </a:ext>
                  </a:extLst>
                </a:gridCol>
              </a:tblGrid>
              <a:tr h="370840">
                <a:tc>
                  <a:txBody>
                    <a:bodyPr/>
                    <a:lstStyle/>
                    <a:p>
                      <a:r>
                        <a:rPr lang="en-US" dirty="0"/>
                        <a:t>Map</a:t>
                      </a:r>
                    </a:p>
                  </a:txBody>
                  <a:tcPr/>
                </a:tc>
                <a:tc>
                  <a:txBody>
                    <a:bodyPr/>
                    <a:lstStyle/>
                    <a:p>
                      <a:r>
                        <a:rPr lang="en-US" dirty="0"/>
                        <a:t>Business Concept</a:t>
                      </a:r>
                    </a:p>
                  </a:txBody>
                  <a:tcPr/>
                </a:tc>
                <a:tc>
                  <a:txBody>
                    <a:bodyPr/>
                    <a:lstStyle/>
                    <a:p>
                      <a:r>
                        <a:rPr lang="en-US" dirty="0"/>
                        <a:t>Definition</a:t>
                      </a:r>
                    </a:p>
                  </a:txBody>
                  <a:tcPr/>
                </a:tc>
                <a:extLst>
                  <a:ext uri="{0D108BD9-81ED-4DB2-BD59-A6C34878D82A}">
                    <a16:rowId xmlns:a16="http://schemas.microsoft.com/office/drawing/2014/main" val="2500340566"/>
                  </a:ext>
                </a:extLst>
              </a:tr>
              <a:tr h="370840">
                <a:tc>
                  <a:txBody>
                    <a:bodyPr/>
                    <a:lstStyle/>
                    <a:p>
                      <a:endParaRPr lang="en-US" dirty="0"/>
                    </a:p>
                  </a:txBody>
                  <a:tcPr/>
                </a:tc>
                <a:tc>
                  <a:txBody>
                    <a:bodyPr/>
                    <a:lstStyle/>
                    <a:p>
                      <a:r>
                        <a:rPr lang="en-US" sz="1000" dirty="0"/>
                        <a:t>Allergy-Intolerance</a:t>
                      </a:r>
                    </a:p>
                  </a:txBody>
                  <a:tcPr/>
                </a:tc>
                <a:tc>
                  <a:txBody>
                    <a:bodyPr/>
                    <a:lstStyle/>
                    <a:p>
                      <a:r>
                        <a:rPr lang="en-US" sz="1000" dirty="0"/>
                        <a:t>Allergy Concern Act</a:t>
                      </a:r>
                    </a:p>
                  </a:txBody>
                  <a:tcPr/>
                </a:tc>
                <a:extLst>
                  <a:ext uri="{0D108BD9-81ED-4DB2-BD59-A6C34878D82A}">
                    <a16:rowId xmlns:a16="http://schemas.microsoft.com/office/drawing/2014/main" val="514624671"/>
                  </a:ext>
                </a:extLst>
              </a:tr>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accent2"/>
                          </a:solidFill>
                        </a:rPr>
                        <a:t>Allergy-Intolerance Category</a:t>
                      </a:r>
                    </a:p>
                  </a:txBody>
                  <a:tcPr/>
                </a:tc>
                <a:tc>
                  <a:txBody>
                    <a:bodyPr/>
                    <a:lstStyle/>
                    <a:p>
                      <a:r>
                        <a:rPr lang="en-US" sz="1000" dirty="0">
                          <a:solidFill>
                            <a:schemeClr val="accent2"/>
                          </a:solidFill>
                        </a:rPr>
                        <a:t>A high-level categorization of an allergy or intolerance.  Required binding to: food, medication, environment, or biologic.</a:t>
                      </a:r>
                    </a:p>
                  </a:txBody>
                  <a:tcPr/>
                </a:tc>
                <a:extLst>
                  <a:ext uri="{0D108BD9-81ED-4DB2-BD59-A6C34878D82A}">
                    <a16:rowId xmlns:a16="http://schemas.microsoft.com/office/drawing/2014/main" val="2660706588"/>
                  </a:ext>
                </a:extLst>
              </a:tr>
              <a:tr h="370840">
                <a:tc>
                  <a:txBody>
                    <a:bodyPr/>
                    <a:lstStyle/>
                    <a:p>
                      <a:endParaRPr lang="en-US" dirty="0"/>
                    </a:p>
                  </a:txBody>
                  <a:tcPr/>
                </a:tc>
                <a:tc>
                  <a:txBody>
                    <a:bodyPr/>
                    <a:lstStyle/>
                    <a:p>
                      <a:r>
                        <a:rPr lang="en-US" sz="1000" dirty="0"/>
                        <a:t>Allergy/Intolerance Type</a:t>
                      </a:r>
                    </a:p>
                  </a:txBody>
                  <a:tcPr/>
                </a:tc>
                <a:tc>
                  <a:txBody>
                    <a:bodyPr/>
                    <a:lstStyle/>
                    <a:p>
                      <a:r>
                        <a:rPr lang="en-US" sz="1000" b="0" i="0" kern="1200" dirty="0">
                          <a:solidFill>
                            <a:schemeClr val="dk1"/>
                          </a:solidFill>
                          <a:effectLst/>
                          <a:latin typeface="+mn-lt"/>
                          <a:ea typeface="+mn-ea"/>
                          <a:cs typeface="+mn-cs"/>
                        </a:rPr>
                        <a:t>Identification of the underlying physiological mechanism for a Reaction Risk. Required binding to: allergy, or intolerance.</a:t>
                      </a:r>
                      <a:endParaRPr lang="en-US" sz="1000" dirty="0"/>
                    </a:p>
                  </a:txBody>
                  <a:tcPr/>
                </a:tc>
                <a:extLst>
                  <a:ext uri="{0D108BD9-81ED-4DB2-BD59-A6C34878D82A}">
                    <a16:rowId xmlns:a16="http://schemas.microsoft.com/office/drawing/2014/main" val="2048730019"/>
                  </a:ext>
                </a:extLst>
              </a:tr>
              <a:tr h="370840">
                <a:tc>
                  <a:txBody>
                    <a:bodyPr/>
                    <a:lstStyle/>
                    <a:p>
                      <a:endParaRPr lang="en-US"/>
                    </a:p>
                  </a:txBody>
                  <a:tcPr/>
                </a:tc>
                <a:tc>
                  <a:txBody>
                    <a:bodyPr/>
                    <a:lstStyle/>
                    <a:p>
                      <a:r>
                        <a:rPr lang="en-US" sz="1000" dirty="0"/>
                        <a:t>Allergy/Intolerance Clinical Status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The status of the allergy or intolerance determined by the asserting practitioner or the patient and documented by the recorder. Required binding to: active, inactive, or resolved.</a:t>
                      </a:r>
                    </a:p>
                  </a:txBody>
                  <a:tcPr/>
                </a:tc>
                <a:extLst>
                  <a:ext uri="{0D108BD9-81ED-4DB2-BD59-A6C34878D82A}">
                    <a16:rowId xmlns:a16="http://schemas.microsoft.com/office/drawing/2014/main" val="719095474"/>
                  </a:ext>
                </a:extLst>
              </a:tr>
              <a:tr h="370840">
                <a:tc>
                  <a:txBody>
                    <a:bodyPr/>
                    <a:lstStyle/>
                    <a:p>
                      <a:endParaRPr lang="en-US"/>
                    </a:p>
                  </a:txBody>
                  <a:tcPr/>
                </a:tc>
                <a:tc>
                  <a:txBody>
                    <a:bodyPr/>
                    <a:lstStyle/>
                    <a:p>
                      <a:r>
                        <a:rPr lang="en-US" sz="1000" dirty="0">
                          <a:solidFill>
                            <a:schemeClr val="accent2"/>
                          </a:solidFill>
                        </a:rPr>
                        <a:t>Allergy/Intolerance Verification Status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The assessment of the “confirmation status” of the allergy or intolerance determined by the asserter and documented by the recorder. Required binding to: unconfirmed, confirmed, refuted, or entered-in-error.</a:t>
                      </a:r>
                    </a:p>
                  </a:txBody>
                  <a:tcPr/>
                </a:tc>
                <a:extLst>
                  <a:ext uri="{0D108BD9-81ED-4DB2-BD59-A6C34878D82A}">
                    <a16:rowId xmlns:a16="http://schemas.microsoft.com/office/drawing/2014/main" val="1888731545"/>
                  </a:ext>
                </a:extLst>
              </a:tr>
              <a:tr h="370840">
                <a:tc>
                  <a:txBody>
                    <a:bodyPr/>
                    <a:lstStyle/>
                    <a:p>
                      <a:endParaRPr lang="en-US" dirty="0"/>
                    </a:p>
                  </a:txBody>
                  <a:tcPr/>
                </a:tc>
                <a:tc>
                  <a:txBody>
                    <a:bodyPr/>
                    <a:lstStyle/>
                    <a:p>
                      <a:r>
                        <a:rPr lang="en-US" sz="1000" dirty="0">
                          <a:solidFill>
                            <a:schemeClr val="accent2"/>
                          </a:solidFill>
                        </a:rPr>
                        <a:t>Allergy-Intolerance Substance</a:t>
                      </a:r>
                    </a:p>
                    <a:p>
                      <a:r>
                        <a:rPr lang="en-US" sz="1000" dirty="0">
                          <a:solidFill>
                            <a:schemeClr val="accent2"/>
                          </a:solidFill>
                        </a:rPr>
                        <a:t>Def: The kind of Allergy-Intolerance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The typical way of describing the kind of allergy. Extensible binding to: a set of common substances used when describing an allergy or intolerance</a:t>
                      </a:r>
                    </a:p>
                  </a:txBody>
                  <a:tcPr/>
                </a:tc>
                <a:extLst>
                  <a:ext uri="{0D108BD9-81ED-4DB2-BD59-A6C34878D82A}">
                    <a16:rowId xmlns:a16="http://schemas.microsoft.com/office/drawing/2014/main" val="2793084368"/>
                  </a:ext>
                </a:extLst>
              </a:tr>
              <a:tr h="370840">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Allergy-Intolerance Criticality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Estimate of the potential clinical harm, or seriousness, of a reaction to an identified substance determined by the asserter and documented by the recorder. Required binding to: low, high, or unable-to-assess.</a:t>
                      </a:r>
                    </a:p>
                  </a:txBody>
                  <a:tcPr/>
                </a:tc>
                <a:extLst>
                  <a:ext uri="{0D108BD9-81ED-4DB2-BD59-A6C34878D82A}">
                    <a16:rowId xmlns:a16="http://schemas.microsoft.com/office/drawing/2014/main" val="3654469214"/>
                  </a:ext>
                </a:extLst>
              </a:tr>
              <a:tr h="370840">
                <a:tc>
                  <a:txBody>
                    <a:bodyPr/>
                    <a:lstStyle/>
                    <a:p>
                      <a:endParaRPr lang="en-US" dirty="0"/>
                    </a:p>
                  </a:txBody>
                  <a:tcPr/>
                </a:tc>
                <a:tc>
                  <a:txBody>
                    <a:bodyPr/>
                    <a:lstStyle/>
                    <a:p>
                      <a:r>
                        <a:rPr lang="en-US" sz="1000" dirty="0"/>
                        <a:t>Reactant Substance </a:t>
                      </a:r>
                    </a:p>
                  </a:txBody>
                  <a:tcPr/>
                </a:tc>
                <a:tc>
                  <a:txBody>
                    <a:bodyPr/>
                    <a:lstStyle/>
                    <a:p>
                      <a:r>
                        <a:rPr lang="en-US" sz="1000" kern="1200" dirty="0">
                          <a:solidFill>
                            <a:schemeClr val="dk1"/>
                          </a:solidFill>
                          <a:latin typeface="+mn-lt"/>
                          <a:ea typeface="+mn-ea"/>
                          <a:cs typeface="+mn-cs"/>
                        </a:rPr>
                        <a:t>Specific substance or pharmaceutical product considered to be responsible for event. Example binding to a set of codes defining the type of the substance (including pharmaceutical products).</a:t>
                      </a:r>
                    </a:p>
                  </a:txBody>
                  <a:tcPr/>
                </a:tc>
                <a:extLst>
                  <a:ext uri="{0D108BD9-81ED-4DB2-BD59-A6C34878D82A}">
                    <a16:rowId xmlns:a16="http://schemas.microsoft.com/office/drawing/2014/main" val="1885888082"/>
                  </a:ext>
                </a:extLst>
              </a:tr>
              <a:tr h="370840">
                <a:tc>
                  <a:txBody>
                    <a:bodyPr/>
                    <a:lstStyle/>
                    <a:p>
                      <a:endParaRPr lang="en-US" dirty="0"/>
                    </a:p>
                  </a:txBody>
                  <a:tcPr/>
                </a:tc>
                <a:tc>
                  <a:txBody>
                    <a:bodyPr/>
                    <a:lstStyle/>
                    <a:p>
                      <a:r>
                        <a:rPr lang="en-US" sz="1000" dirty="0"/>
                        <a:t>Reaction Manifestation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The clinical symptom/sign associated with the allergy or intolerance response. Extensible binding to a value set of clinical finding concepts.</a:t>
                      </a:r>
                    </a:p>
                  </a:txBody>
                  <a:tcPr/>
                </a:tc>
                <a:extLst>
                  <a:ext uri="{0D108BD9-81ED-4DB2-BD59-A6C34878D82A}">
                    <a16:rowId xmlns:a16="http://schemas.microsoft.com/office/drawing/2014/main" val="4040798416"/>
                  </a:ext>
                </a:extLst>
              </a:tr>
              <a:tr h="370840">
                <a:tc>
                  <a:txBody>
                    <a:bodyPr/>
                    <a:lstStyle/>
                    <a:p>
                      <a:endParaRPr lang="en-US" dirty="0"/>
                    </a:p>
                  </a:txBody>
                  <a:tcPr/>
                </a:tc>
                <a:tc>
                  <a:txBody>
                    <a:bodyPr/>
                    <a:lstStyle/>
                    <a:p>
                      <a:r>
                        <a:rPr lang="en-US" sz="1000" dirty="0"/>
                        <a:t>Reaction Severity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An assessment of the severity of a reaction event as a whole, potentially considering multiple different manifestations as determined by the asserter and documented by the recorder. Required binding to: mild, moderate, sever </a:t>
                      </a:r>
                    </a:p>
                  </a:txBody>
                  <a:tcPr/>
                </a:tc>
                <a:extLst>
                  <a:ext uri="{0D108BD9-81ED-4DB2-BD59-A6C34878D82A}">
                    <a16:rowId xmlns:a16="http://schemas.microsoft.com/office/drawing/2014/main" val="1811348643"/>
                  </a:ext>
                </a:extLst>
              </a:tr>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accent2"/>
                          </a:solidFill>
                        </a:rPr>
                        <a:t>Reaction Exposure Route</a:t>
                      </a:r>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Describes how the subject was exposed to the reaction substance.</a:t>
                      </a:r>
                    </a:p>
                  </a:txBody>
                  <a:tcPr/>
                </a:tc>
                <a:extLst>
                  <a:ext uri="{0D108BD9-81ED-4DB2-BD59-A6C34878D82A}">
                    <a16:rowId xmlns:a16="http://schemas.microsoft.com/office/drawing/2014/main" val="1922443835"/>
                  </a:ext>
                </a:extLst>
              </a:tr>
              <a:tr h="370840">
                <a:tc>
                  <a:txBody>
                    <a:bodyPr/>
                    <a:lstStyle/>
                    <a:p>
                      <a:endParaRPr lang="en-US" dirty="0"/>
                    </a:p>
                  </a:txBody>
                  <a:tcPr/>
                </a:tc>
                <a:tc>
                  <a:txBody>
                    <a:bodyPr/>
                    <a:lstStyle/>
                    <a:p>
                      <a:r>
                        <a:rPr lang="en-US" sz="1000" dirty="0"/>
                        <a:t>Note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An annotation about the event not captured in other fields.</a:t>
                      </a:r>
                    </a:p>
                  </a:txBody>
                  <a:tcPr/>
                </a:tc>
                <a:extLst>
                  <a:ext uri="{0D108BD9-81ED-4DB2-BD59-A6C34878D82A}">
                    <a16:rowId xmlns:a16="http://schemas.microsoft.com/office/drawing/2014/main" val="2092008519"/>
                  </a:ext>
                </a:extLst>
              </a:tr>
            </a:tbl>
          </a:graphicData>
        </a:graphic>
      </p:graphicFrame>
    </p:spTree>
    <p:extLst>
      <p:ext uri="{BB962C8B-B14F-4D97-AF65-F5344CB8AC3E}">
        <p14:creationId xmlns:p14="http://schemas.microsoft.com/office/powerpoint/2010/main" val="3425284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BB2A8DAF-90B8-461F-95F1-B6FCDA1F6659}"/>
              </a:ext>
            </a:extLst>
          </p:cNvPr>
          <p:cNvGraphicFramePr>
            <a:graphicFrameLocks noGrp="1"/>
          </p:cNvGraphicFramePr>
          <p:nvPr>
            <p:extLst>
              <p:ext uri="{D42A27DB-BD31-4B8C-83A1-F6EECF244321}">
                <p14:modId xmlns:p14="http://schemas.microsoft.com/office/powerpoint/2010/main" val="3057346233"/>
              </p:ext>
            </p:extLst>
          </p:nvPr>
        </p:nvGraphicFramePr>
        <p:xfrm>
          <a:off x="141055" y="71596"/>
          <a:ext cx="11843799" cy="5049520"/>
        </p:xfrm>
        <a:graphic>
          <a:graphicData uri="http://schemas.openxmlformats.org/drawingml/2006/table">
            <a:tbl>
              <a:tblPr firstRow="1" bandRow="1">
                <a:tableStyleId>{5C22544A-7EE6-4342-B048-85BDC9FD1C3A}</a:tableStyleId>
              </a:tblPr>
              <a:tblGrid>
                <a:gridCol w="684568">
                  <a:extLst>
                    <a:ext uri="{9D8B030D-6E8A-4147-A177-3AD203B41FA5}">
                      <a16:colId xmlns:a16="http://schemas.microsoft.com/office/drawing/2014/main" val="2824000250"/>
                    </a:ext>
                  </a:extLst>
                </a:gridCol>
                <a:gridCol w="2698812">
                  <a:extLst>
                    <a:ext uri="{9D8B030D-6E8A-4147-A177-3AD203B41FA5}">
                      <a16:colId xmlns:a16="http://schemas.microsoft.com/office/drawing/2014/main" val="710831798"/>
                    </a:ext>
                  </a:extLst>
                </a:gridCol>
                <a:gridCol w="8460419">
                  <a:extLst>
                    <a:ext uri="{9D8B030D-6E8A-4147-A177-3AD203B41FA5}">
                      <a16:colId xmlns:a16="http://schemas.microsoft.com/office/drawing/2014/main" val="3001498806"/>
                    </a:ext>
                  </a:extLst>
                </a:gridCol>
              </a:tblGrid>
              <a:tr h="370840">
                <a:tc>
                  <a:txBody>
                    <a:bodyPr/>
                    <a:lstStyle/>
                    <a:p>
                      <a:r>
                        <a:rPr lang="en-US" dirty="0"/>
                        <a:t>Map</a:t>
                      </a:r>
                    </a:p>
                  </a:txBody>
                  <a:tcPr/>
                </a:tc>
                <a:tc>
                  <a:txBody>
                    <a:bodyPr/>
                    <a:lstStyle/>
                    <a:p>
                      <a:r>
                        <a:rPr lang="en-US" dirty="0"/>
                        <a:t>Business Concept</a:t>
                      </a:r>
                    </a:p>
                  </a:txBody>
                  <a:tcPr/>
                </a:tc>
                <a:tc>
                  <a:txBody>
                    <a:bodyPr/>
                    <a:lstStyle/>
                    <a:p>
                      <a:r>
                        <a:rPr lang="en-US"/>
                        <a:t>Description</a:t>
                      </a:r>
                      <a:endParaRPr lang="en-US" dirty="0"/>
                    </a:p>
                  </a:txBody>
                  <a:tcPr/>
                </a:tc>
                <a:extLst>
                  <a:ext uri="{0D108BD9-81ED-4DB2-BD59-A6C34878D82A}">
                    <a16:rowId xmlns:a16="http://schemas.microsoft.com/office/drawing/2014/main" val="2500340566"/>
                  </a:ext>
                </a:extLst>
              </a:tr>
              <a:tr h="370840">
                <a:tc>
                  <a:txBody>
                    <a:bodyPr/>
                    <a:lstStyle/>
                    <a:p>
                      <a:endParaRPr lang="en-US" dirty="0"/>
                    </a:p>
                  </a:txBody>
                  <a:tcPr/>
                </a:tc>
                <a:tc>
                  <a:txBody>
                    <a:bodyPr/>
                    <a:lstStyle/>
                    <a:p>
                      <a:r>
                        <a:rPr lang="en-US" sz="1000" dirty="0"/>
                        <a:t>Allergy-Intolerance Reporter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The person who provided the information about the allergy-intolerance or the reaction.</a:t>
                      </a:r>
                    </a:p>
                  </a:txBody>
                  <a:tcPr/>
                </a:tc>
                <a:extLst>
                  <a:ext uri="{0D108BD9-81ED-4DB2-BD59-A6C34878D82A}">
                    <a16:rowId xmlns:a16="http://schemas.microsoft.com/office/drawing/2014/main" val="4255524528"/>
                  </a:ext>
                </a:extLst>
              </a:tr>
              <a:tr h="370840">
                <a:tc>
                  <a:txBody>
                    <a:bodyPr/>
                    <a:lstStyle/>
                    <a:p>
                      <a:endParaRPr lang="en-US" dirty="0"/>
                    </a:p>
                  </a:txBody>
                  <a:tcPr/>
                </a:tc>
                <a:tc>
                  <a:txBody>
                    <a:bodyPr/>
                    <a:lstStyle/>
                    <a:p>
                      <a:r>
                        <a:rPr lang="en-US" sz="1000" dirty="0"/>
                        <a:t>Allergy-Intolerance Recorded Date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Date when the Allergy-Intolerance was first recorded as an issue.</a:t>
                      </a:r>
                    </a:p>
                  </a:txBody>
                  <a:tcPr/>
                </a:tc>
                <a:extLst>
                  <a:ext uri="{0D108BD9-81ED-4DB2-BD59-A6C34878D82A}">
                    <a16:rowId xmlns:a16="http://schemas.microsoft.com/office/drawing/2014/main" val="514624671"/>
                  </a:ext>
                </a:extLst>
              </a:tr>
              <a:tr h="370840">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Allergy-Intolerance Recorder</a:t>
                      </a:r>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Who recorded the sensitivity</a:t>
                      </a:r>
                    </a:p>
                  </a:txBody>
                  <a:tcPr/>
                </a:tc>
                <a:extLst>
                  <a:ext uri="{0D108BD9-81ED-4DB2-BD59-A6C34878D82A}">
                    <a16:rowId xmlns:a16="http://schemas.microsoft.com/office/drawing/2014/main" val="3510598481"/>
                  </a:ext>
                </a:extLst>
              </a:tr>
              <a:tr h="370840">
                <a:tc>
                  <a:txBody>
                    <a:bodyPr/>
                    <a:lstStyle/>
                    <a:p>
                      <a:endParaRPr lang="en-US" dirty="0"/>
                    </a:p>
                  </a:txBody>
                  <a:tcPr/>
                </a:tc>
                <a:tc>
                  <a:txBody>
                    <a:bodyPr/>
                    <a:lstStyle/>
                    <a:p>
                      <a:r>
                        <a:rPr lang="en-US" sz="1000" dirty="0"/>
                        <a:t>Allergy-Intolerance Onset Date/Time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When allergy or intolerance was identified (when it was identified to have first started).</a:t>
                      </a:r>
                    </a:p>
                  </a:txBody>
                  <a:tcPr/>
                </a:tc>
                <a:extLst>
                  <a:ext uri="{0D108BD9-81ED-4DB2-BD59-A6C34878D82A}">
                    <a16:rowId xmlns:a16="http://schemas.microsoft.com/office/drawing/2014/main" val="3912398383"/>
                  </a:ext>
                </a:extLst>
              </a:tr>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Allergy-Intolerance Asserter</a:t>
                      </a:r>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Source of the information about the allergy or intolerance in the patient’s record.</a:t>
                      </a:r>
                    </a:p>
                  </a:txBody>
                  <a:tcPr/>
                </a:tc>
                <a:extLst>
                  <a:ext uri="{0D108BD9-81ED-4DB2-BD59-A6C34878D82A}">
                    <a16:rowId xmlns:a16="http://schemas.microsoft.com/office/drawing/2014/main" val="26607065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Date/Time of Reaction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Date(/time) when manifestations (symptoms) of the Allergy or Intolerance showed</a:t>
                      </a:r>
                    </a:p>
                  </a:txBody>
                  <a:tcPr/>
                </a:tc>
                <a:extLst>
                  <a:ext uri="{0D108BD9-81ED-4DB2-BD59-A6C34878D82A}">
                    <a16:rowId xmlns:a16="http://schemas.microsoft.com/office/drawing/2014/main" val="4106455362"/>
                  </a:ext>
                </a:extLst>
              </a:tr>
              <a:tr h="370840">
                <a:tc>
                  <a:txBody>
                    <a:bodyPr/>
                    <a:lstStyle/>
                    <a:p>
                      <a:endParaRPr lang="en-US" dirty="0"/>
                    </a:p>
                  </a:txBody>
                  <a:tcPr/>
                </a:tc>
                <a:tc>
                  <a:txBody>
                    <a:bodyPr/>
                    <a:lstStyle/>
                    <a:p>
                      <a:r>
                        <a:rPr lang="en-US" sz="1000" dirty="0">
                          <a:solidFill>
                            <a:schemeClr val="accent2"/>
                          </a:solidFill>
                        </a:rPr>
                        <a:t>Last Occurrence of Reaction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accent2"/>
                          </a:solidFill>
                          <a:latin typeface="+mn-lt"/>
                          <a:ea typeface="+mn-ea"/>
                          <a:cs typeface="+mn-cs"/>
                        </a:rPr>
                        <a:t>Date(/time) of last known occurrence of a reaction.</a:t>
                      </a:r>
                    </a:p>
                  </a:txBody>
                  <a:tcPr/>
                </a:tc>
                <a:extLst>
                  <a:ext uri="{0D108BD9-81ED-4DB2-BD59-A6C34878D82A}">
                    <a16:rowId xmlns:a16="http://schemas.microsoft.com/office/drawing/2014/main" val="2048730019"/>
                  </a:ext>
                </a:extLst>
              </a:tr>
              <a:tr h="370840">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Allergy-Intolerance Diagnosis Associated Encounter</a:t>
                      </a:r>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The related encounter where this allergy-intolerance and/or reaction event was documented.</a:t>
                      </a:r>
                    </a:p>
                  </a:txBody>
                  <a:tcPr/>
                </a:tc>
                <a:extLst>
                  <a:ext uri="{0D108BD9-81ED-4DB2-BD59-A6C34878D82A}">
                    <a16:rowId xmlns:a16="http://schemas.microsoft.com/office/drawing/2014/main" val="719095474"/>
                  </a:ext>
                </a:extLst>
              </a:tr>
              <a:tr h="370840">
                <a:tc>
                  <a:txBody>
                    <a:bodyPr/>
                    <a:lstStyle/>
                    <a:p>
                      <a:endParaRPr lang="en-US"/>
                    </a:p>
                  </a:txBody>
                  <a:tcPr/>
                </a:tc>
                <a:tc>
                  <a:txBody>
                    <a:bodyPr/>
                    <a:lstStyle/>
                    <a:p>
                      <a:endParaRPr lang="en-US" sz="1000" dirty="0">
                        <a:solidFill>
                          <a:schemeClr val="accent2"/>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extLst>
                  <a:ext uri="{0D108BD9-81ED-4DB2-BD59-A6C34878D82A}">
                    <a16:rowId xmlns:a16="http://schemas.microsoft.com/office/drawing/2014/main" val="2793084368"/>
                  </a:ext>
                </a:extLst>
              </a:tr>
              <a:tr h="370840">
                <a:tc>
                  <a:txBody>
                    <a:bodyPr/>
                    <a:lstStyle/>
                    <a:p>
                      <a:endParaRPr lang="en-US"/>
                    </a:p>
                  </a:txBody>
                  <a:tcPr/>
                </a:tc>
                <a:tc>
                  <a:txBody>
                    <a:bodyPr/>
                    <a:lstStyle/>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extLst>
                  <a:ext uri="{0D108BD9-81ED-4DB2-BD59-A6C34878D82A}">
                    <a16:rowId xmlns:a16="http://schemas.microsoft.com/office/drawing/2014/main" val="3654469214"/>
                  </a:ext>
                </a:extLst>
              </a:tr>
              <a:tr h="370840">
                <a:tc>
                  <a:txBody>
                    <a:bodyPr/>
                    <a:lstStyle/>
                    <a:p>
                      <a:endParaRPr lang="en-US" dirty="0"/>
                    </a:p>
                  </a:txBody>
                  <a:tcPr/>
                </a:tc>
                <a:tc>
                  <a:txBody>
                    <a:bodyPr/>
                    <a:lstStyle/>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extLst>
                  <a:ext uri="{0D108BD9-81ED-4DB2-BD59-A6C34878D82A}">
                    <a16:rowId xmlns:a16="http://schemas.microsoft.com/office/drawing/2014/main" val="4040798416"/>
                  </a:ext>
                </a:extLst>
              </a:tr>
              <a:tr h="370840">
                <a:tc>
                  <a:txBody>
                    <a:bodyPr/>
                    <a:lstStyle/>
                    <a:p>
                      <a:endParaRPr lang="en-US" dirty="0"/>
                    </a:p>
                  </a:txBody>
                  <a:tcPr/>
                </a:tc>
                <a:tc>
                  <a:txBody>
                    <a:bodyPr/>
                    <a:lstStyle/>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extLst>
                  <a:ext uri="{0D108BD9-81ED-4DB2-BD59-A6C34878D82A}">
                    <a16:rowId xmlns:a16="http://schemas.microsoft.com/office/drawing/2014/main" val="1811348643"/>
                  </a:ext>
                </a:extLst>
              </a:tr>
            </a:tbl>
          </a:graphicData>
        </a:graphic>
      </p:graphicFrame>
    </p:spTree>
    <p:extLst>
      <p:ext uri="{BB962C8B-B14F-4D97-AF65-F5344CB8AC3E}">
        <p14:creationId xmlns:p14="http://schemas.microsoft.com/office/powerpoint/2010/main" val="874750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E9F10-15EE-498F-B7F6-BEA4EA2C7FD5}"/>
              </a:ext>
            </a:extLst>
          </p:cNvPr>
          <p:cNvSpPr>
            <a:spLocks noGrp="1"/>
          </p:cNvSpPr>
          <p:nvPr>
            <p:ph type="title"/>
          </p:nvPr>
        </p:nvSpPr>
        <p:spPr/>
        <p:txBody>
          <a:bodyPr/>
          <a:lstStyle/>
          <a:p>
            <a:r>
              <a:rPr lang="en-US" dirty="0"/>
              <a:t>Proposed Approach:</a:t>
            </a:r>
            <a:br>
              <a:rPr lang="en-US" dirty="0"/>
            </a:br>
            <a:r>
              <a:rPr lang="en-US" dirty="0"/>
              <a:t>Consensus-Driven Mapping</a:t>
            </a:r>
          </a:p>
        </p:txBody>
      </p:sp>
      <p:sp>
        <p:nvSpPr>
          <p:cNvPr id="3" name="Content Placeholder 2">
            <a:extLst>
              <a:ext uri="{FF2B5EF4-FFF2-40B4-BE49-F238E27FC236}">
                <a16:creationId xmlns:a16="http://schemas.microsoft.com/office/drawing/2014/main" id="{F4BC4F4D-6FF5-48BB-A948-D83DB90FA869}"/>
              </a:ext>
            </a:extLst>
          </p:cNvPr>
          <p:cNvSpPr>
            <a:spLocks noGrp="1"/>
          </p:cNvSpPr>
          <p:nvPr>
            <p:ph idx="1"/>
          </p:nvPr>
        </p:nvSpPr>
        <p:spPr/>
        <p:txBody>
          <a:bodyPr/>
          <a:lstStyle/>
          <a:p>
            <a:pPr marL="514350" indent="-514350">
              <a:buFont typeface="+mj-lt"/>
              <a:buAutoNum type="arabicPeriod"/>
            </a:pPr>
            <a:r>
              <a:rPr lang="en-US" dirty="0"/>
              <a:t>Agree on the Business Concepts that need to be mapped</a:t>
            </a:r>
          </a:p>
          <a:p>
            <a:pPr marL="971550" lvl="1" indent="-514350">
              <a:buFont typeface="+mj-lt"/>
              <a:buAutoNum type="arabicPeriod"/>
            </a:pPr>
            <a:r>
              <a:rPr lang="en-US" dirty="0"/>
              <a:t>Name to be used</a:t>
            </a:r>
          </a:p>
          <a:p>
            <a:pPr marL="971550" lvl="1" indent="-514350">
              <a:buFont typeface="+mj-lt"/>
              <a:buAutoNum type="arabicPeriod"/>
            </a:pPr>
            <a:r>
              <a:rPr lang="en-US" dirty="0"/>
              <a:t>Definition of what it is</a:t>
            </a:r>
          </a:p>
          <a:p>
            <a:pPr marL="514350" indent="-514350">
              <a:buFont typeface="+mj-lt"/>
              <a:buAutoNum type="arabicPeriod"/>
            </a:pPr>
            <a:r>
              <a:rPr lang="en-US" dirty="0"/>
              <a:t>Agree on the Path to that data element in C-CDA</a:t>
            </a:r>
          </a:p>
          <a:p>
            <a:pPr marL="514350" indent="-514350">
              <a:buFont typeface="+mj-lt"/>
              <a:buAutoNum type="arabicPeriod"/>
            </a:pPr>
            <a:r>
              <a:rPr lang="en-US" dirty="0"/>
              <a:t>Agree on the Path to that data element in US Core Profile</a:t>
            </a:r>
          </a:p>
          <a:p>
            <a:pPr marL="514350" indent="-514350">
              <a:buFont typeface="+mj-lt"/>
              <a:buAutoNum type="arabicPeriod"/>
            </a:pPr>
            <a:r>
              <a:rPr lang="en-US" dirty="0"/>
              <a:t>Review Value Set alignments and concept differences</a:t>
            </a:r>
          </a:p>
          <a:p>
            <a:pPr marL="971550" lvl="1" indent="-514350">
              <a:buFont typeface="+mj-lt"/>
              <a:buAutoNum type="arabicPeriod"/>
            </a:pPr>
            <a:r>
              <a:rPr lang="en-US" dirty="0"/>
              <a:t>Agree on concept mapping</a:t>
            </a:r>
          </a:p>
          <a:p>
            <a:pPr marL="514350" indent="-514350">
              <a:buFont typeface="+mj-lt"/>
              <a:buAutoNum type="arabicPeriod"/>
            </a:pPr>
            <a:r>
              <a:rPr lang="en-US" dirty="0"/>
              <a:t>Document assumptions and rules for achieving agreed data correspondences</a:t>
            </a:r>
          </a:p>
          <a:p>
            <a:pPr marL="971550" lvl="1" indent="-514350">
              <a:buFont typeface="+mj-lt"/>
              <a:buAutoNum type="arabicPeriod"/>
            </a:pPr>
            <a:endParaRPr lang="en-US" dirty="0"/>
          </a:p>
        </p:txBody>
      </p:sp>
    </p:spTree>
    <p:extLst>
      <p:ext uri="{BB962C8B-B14F-4D97-AF65-F5344CB8AC3E}">
        <p14:creationId xmlns:p14="http://schemas.microsoft.com/office/powerpoint/2010/main" val="349877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CCBE3-1E44-426E-8462-799D6385FA99}"/>
              </a:ext>
            </a:extLst>
          </p:cNvPr>
          <p:cNvSpPr>
            <a:spLocks noGrp="1"/>
          </p:cNvSpPr>
          <p:nvPr>
            <p:ph type="title"/>
          </p:nvPr>
        </p:nvSpPr>
        <p:spPr/>
        <p:txBody>
          <a:bodyPr/>
          <a:lstStyle/>
          <a:p>
            <a:r>
              <a:rPr lang="en-US" dirty="0"/>
              <a:t>Leveraging C-CDA 2021 VS Update Work</a:t>
            </a:r>
          </a:p>
        </p:txBody>
      </p:sp>
      <p:sp>
        <p:nvSpPr>
          <p:cNvPr id="5" name="TextBox 4">
            <a:extLst>
              <a:ext uri="{FF2B5EF4-FFF2-40B4-BE49-F238E27FC236}">
                <a16:creationId xmlns:a16="http://schemas.microsoft.com/office/drawing/2014/main" id="{0BE979E9-BA36-4DCC-BB94-6B47D6B9FA9E}"/>
              </a:ext>
            </a:extLst>
          </p:cNvPr>
          <p:cNvSpPr txBox="1"/>
          <p:nvPr/>
        </p:nvSpPr>
        <p:spPr>
          <a:xfrm>
            <a:off x="838200" y="1321356"/>
            <a:ext cx="11174768" cy="369332"/>
          </a:xfrm>
          <a:prstGeom prst="rect">
            <a:avLst/>
          </a:prstGeom>
          <a:noFill/>
        </p:spPr>
        <p:txBody>
          <a:bodyPr wrap="square">
            <a:spAutoFit/>
          </a:bodyPr>
          <a:lstStyle/>
          <a:p>
            <a:r>
              <a:rPr lang="en-US" dirty="0"/>
              <a:t>https://confluence.hl7.org/display/SD/C-CDA+to+US+Core+value+set+alignment</a:t>
            </a:r>
          </a:p>
        </p:txBody>
      </p:sp>
      <p:pic>
        <p:nvPicPr>
          <p:cNvPr id="7" name="Picture 6">
            <a:extLst>
              <a:ext uri="{FF2B5EF4-FFF2-40B4-BE49-F238E27FC236}">
                <a16:creationId xmlns:a16="http://schemas.microsoft.com/office/drawing/2014/main" id="{85C5FB92-30B2-447C-87FA-1526BDC816B5}"/>
              </a:ext>
            </a:extLst>
          </p:cNvPr>
          <p:cNvPicPr>
            <a:picLocks noChangeAspect="1"/>
          </p:cNvPicPr>
          <p:nvPr/>
        </p:nvPicPr>
        <p:blipFill rotWithShape="1">
          <a:blip r:embed="rId2"/>
          <a:srcRect b="56317"/>
          <a:stretch/>
        </p:blipFill>
        <p:spPr>
          <a:xfrm>
            <a:off x="739647" y="2485749"/>
            <a:ext cx="5978716" cy="3201815"/>
          </a:xfrm>
          <a:prstGeom prst="rect">
            <a:avLst/>
          </a:prstGeom>
        </p:spPr>
      </p:pic>
      <p:pic>
        <p:nvPicPr>
          <p:cNvPr id="8" name="Picture 7">
            <a:extLst>
              <a:ext uri="{FF2B5EF4-FFF2-40B4-BE49-F238E27FC236}">
                <a16:creationId xmlns:a16="http://schemas.microsoft.com/office/drawing/2014/main" id="{88C5F17C-E25A-4983-967E-911E9466E8EB}"/>
              </a:ext>
            </a:extLst>
          </p:cNvPr>
          <p:cNvPicPr>
            <a:picLocks noChangeAspect="1"/>
          </p:cNvPicPr>
          <p:nvPr/>
        </p:nvPicPr>
        <p:blipFill rotWithShape="1">
          <a:blip r:embed="rId2"/>
          <a:srcRect t="42449" r="29458"/>
          <a:stretch/>
        </p:blipFill>
        <p:spPr>
          <a:xfrm>
            <a:off x="6949181" y="1989056"/>
            <a:ext cx="4618422" cy="4619230"/>
          </a:xfrm>
          <a:prstGeom prst="rect">
            <a:avLst/>
          </a:prstGeom>
        </p:spPr>
      </p:pic>
    </p:spTree>
    <p:extLst>
      <p:ext uri="{BB962C8B-B14F-4D97-AF65-F5344CB8AC3E}">
        <p14:creationId xmlns:p14="http://schemas.microsoft.com/office/powerpoint/2010/main" val="3087555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2462E7-32F4-4003-91B3-CC200972F8E6}"/>
              </a:ext>
            </a:extLst>
          </p:cNvPr>
          <p:cNvPicPr>
            <a:picLocks noChangeAspect="1"/>
          </p:cNvPicPr>
          <p:nvPr/>
        </p:nvPicPr>
        <p:blipFill>
          <a:blip r:embed="rId2"/>
          <a:stretch>
            <a:fillRect/>
          </a:stretch>
        </p:blipFill>
        <p:spPr>
          <a:xfrm>
            <a:off x="0" y="1561292"/>
            <a:ext cx="12192000" cy="4867529"/>
          </a:xfrm>
          <a:prstGeom prst="rect">
            <a:avLst/>
          </a:prstGeom>
        </p:spPr>
      </p:pic>
      <p:sp>
        <p:nvSpPr>
          <p:cNvPr id="8" name="Rectangle 7">
            <a:extLst>
              <a:ext uri="{FF2B5EF4-FFF2-40B4-BE49-F238E27FC236}">
                <a16:creationId xmlns:a16="http://schemas.microsoft.com/office/drawing/2014/main" id="{10A144B3-B190-44AC-A62D-8FD051E633F9}"/>
              </a:ext>
            </a:extLst>
          </p:cNvPr>
          <p:cNvSpPr/>
          <p:nvPr/>
        </p:nvSpPr>
        <p:spPr>
          <a:xfrm>
            <a:off x="54428" y="65314"/>
            <a:ext cx="12083143" cy="6727371"/>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19DD248D-4265-41DA-A2AF-52C21A33D713}"/>
              </a:ext>
            </a:extLst>
          </p:cNvPr>
          <p:cNvSpPr>
            <a:spLocks noGrp="1"/>
          </p:cNvSpPr>
          <p:nvPr>
            <p:ph type="title"/>
          </p:nvPr>
        </p:nvSpPr>
        <p:spPr>
          <a:xfrm>
            <a:off x="568234" y="156120"/>
            <a:ext cx="10515600" cy="1325563"/>
          </a:xfrm>
        </p:spPr>
        <p:txBody>
          <a:bodyPr/>
          <a:lstStyle/>
          <a:p>
            <a:r>
              <a:rPr lang="en-US" dirty="0"/>
              <a:t>Need to establish an approach to make progress on building consensus mappings</a:t>
            </a:r>
          </a:p>
        </p:txBody>
      </p:sp>
      <p:sp>
        <p:nvSpPr>
          <p:cNvPr id="7" name="Title 1">
            <a:extLst>
              <a:ext uri="{FF2B5EF4-FFF2-40B4-BE49-F238E27FC236}">
                <a16:creationId xmlns:a16="http://schemas.microsoft.com/office/drawing/2014/main" id="{3914A0DF-DEE5-40F3-A78E-0997700E463F}"/>
              </a:ext>
            </a:extLst>
          </p:cNvPr>
          <p:cNvSpPr txBox="1">
            <a:spLocks/>
          </p:cNvSpPr>
          <p:nvPr/>
        </p:nvSpPr>
        <p:spPr>
          <a:xfrm>
            <a:off x="705394" y="2235200"/>
            <a:ext cx="10998926"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Struggling to use this list alone as the first step in documenting mapping information for agreement from multiple SMEs</a:t>
            </a:r>
          </a:p>
        </p:txBody>
      </p:sp>
    </p:spTree>
    <p:extLst>
      <p:ext uri="{BB962C8B-B14F-4D97-AF65-F5344CB8AC3E}">
        <p14:creationId xmlns:p14="http://schemas.microsoft.com/office/powerpoint/2010/main" val="435706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6BCCF8-05F9-410E-B5EC-E1D8F2A5711C}"/>
              </a:ext>
            </a:extLst>
          </p:cNvPr>
          <p:cNvPicPr>
            <a:picLocks noChangeAspect="1"/>
          </p:cNvPicPr>
          <p:nvPr/>
        </p:nvPicPr>
        <p:blipFill>
          <a:blip r:embed="rId2"/>
          <a:stretch>
            <a:fillRect/>
          </a:stretch>
        </p:blipFill>
        <p:spPr>
          <a:xfrm>
            <a:off x="0" y="379403"/>
            <a:ext cx="12192000" cy="6099193"/>
          </a:xfrm>
          <a:prstGeom prst="rect">
            <a:avLst/>
          </a:prstGeom>
        </p:spPr>
      </p:pic>
    </p:spTree>
    <p:extLst>
      <p:ext uri="{BB962C8B-B14F-4D97-AF65-F5344CB8AC3E}">
        <p14:creationId xmlns:p14="http://schemas.microsoft.com/office/powerpoint/2010/main" val="3496214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D4BA9-93B6-4AE0-89BA-0C5FFA8A143C}"/>
              </a:ext>
            </a:extLst>
          </p:cNvPr>
          <p:cNvSpPr>
            <a:spLocks noGrp="1"/>
          </p:cNvSpPr>
          <p:nvPr>
            <p:ph type="title"/>
          </p:nvPr>
        </p:nvSpPr>
        <p:spPr/>
        <p:txBody>
          <a:bodyPr/>
          <a:lstStyle/>
          <a:p>
            <a:r>
              <a:rPr lang="en-US" dirty="0"/>
              <a:t>Creating a map requires visual </a:t>
            </a:r>
            <a:r>
              <a:rPr lang="en-US" dirty="0" err="1"/>
              <a:t>spacial</a:t>
            </a:r>
            <a:r>
              <a:rPr lang="en-US" dirty="0"/>
              <a:t> anchoring to be successful</a:t>
            </a:r>
          </a:p>
        </p:txBody>
      </p:sp>
      <p:sp>
        <p:nvSpPr>
          <p:cNvPr id="3" name="Content Placeholder 2">
            <a:extLst>
              <a:ext uri="{FF2B5EF4-FFF2-40B4-BE49-F238E27FC236}">
                <a16:creationId xmlns:a16="http://schemas.microsoft.com/office/drawing/2014/main" id="{F03A61C8-CA27-4EC1-8EB5-FD10CBDB3DE4}"/>
              </a:ext>
            </a:extLst>
          </p:cNvPr>
          <p:cNvSpPr>
            <a:spLocks noGrp="1"/>
          </p:cNvSpPr>
          <p:nvPr>
            <p:ph idx="1"/>
          </p:nvPr>
        </p:nvSpPr>
        <p:spPr/>
        <p:txBody>
          <a:bodyPr>
            <a:normAutofit fontScale="92500" lnSpcReduction="10000"/>
          </a:bodyPr>
          <a:lstStyle/>
          <a:p>
            <a:r>
              <a:rPr lang="en-US" b="0" i="1" dirty="0">
                <a:solidFill>
                  <a:srgbClr val="4C4C4C"/>
                </a:solidFill>
                <a:effectLst/>
                <a:latin typeface="Avenir Next W01"/>
              </a:rPr>
              <a:t>The Relevance of Cartography, A Cartographer’s Perspective </a:t>
            </a:r>
            <a:r>
              <a:rPr lang="en-US" dirty="0">
                <a:hlinkClick r:id="rId2"/>
              </a:rPr>
              <a:t>https://www.esri.com/about/newsroom/arcnews/challenges-to-cartography/</a:t>
            </a:r>
            <a:r>
              <a:rPr lang="en-US" dirty="0"/>
              <a:t> George Gartner, professor of Cartography at Vienna University of Technology </a:t>
            </a:r>
          </a:p>
          <a:p>
            <a:r>
              <a:rPr lang="en-US" dirty="0"/>
              <a:t>Understanding Visualization: A Formal Approach Using Category Theory and Semiotics </a:t>
            </a:r>
            <a:r>
              <a:rPr lang="en-US" dirty="0">
                <a:hlinkClick r:id="rId3"/>
              </a:rPr>
              <a:t>https://ieeexplore.ieee.org/abstract/document/6311404</a:t>
            </a:r>
            <a:r>
              <a:rPr lang="en-US" dirty="0"/>
              <a:t> Published by IEEE</a:t>
            </a:r>
          </a:p>
          <a:p>
            <a:r>
              <a:rPr lang="en-US" dirty="0"/>
              <a:t>Semiotics is the study of signs and symbols and their use or interpretation. </a:t>
            </a:r>
          </a:p>
          <a:p>
            <a:r>
              <a:rPr lang="en-US" dirty="0"/>
              <a:t>Pragmatics is </a:t>
            </a:r>
            <a:r>
              <a:rPr lang="en-US" b="0" i="0" dirty="0">
                <a:solidFill>
                  <a:srgbClr val="202124"/>
                </a:solidFill>
                <a:effectLst/>
                <a:latin typeface="Roboto" panose="02000000000000000000" pitchFamily="2" charset="0"/>
              </a:rPr>
              <a:t>the branch of linguistics dealing with language in use and the contexts in which it is used, including such matters as deixis, the taking of turns in conversation, text organization, presupposition, and implicature.</a:t>
            </a:r>
          </a:p>
          <a:p>
            <a:endParaRPr lang="en-US" dirty="0"/>
          </a:p>
        </p:txBody>
      </p:sp>
    </p:spTree>
    <p:extLst>
      <p:ext uri="{BB962C8B-B14F-4D97-AF65-F5344CB8AC3E}">
        <p14:creationId xmlns:p14="http://schemas.microsoft.com/office/powerpoint/2010/main" val="2426088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BF314-E770-4B00-A048-D68FEB3711B4}"/>
              </a:ext>
            </a:extLst>
          </p:cNvPr>
          <p:cNvSpPr>
            <a:spLocks noGrp="1"/>
          </p:cNvSpPr>
          <p:nvPr>
            <p:ph type="title"/>
          </p:nvPr>
        </p:nvSpPr>
        <p:spPr/>
        <p:txBody>
          <a:bodyPr>
            <a:normAutofit fontScale="90000"/>
          </a:bodyPr>
          <a:lstStyle/>
          <a:p>
            <a:r>
              <a:rPr lang="en-US" dirty="0"/>
              <a:t>Excerpt from </a:t>
            </a:r>
            <a:r>
              <a:rPr lang="en-US" b="0" i="1" dirty="0">
                <a:solidFill>
                  <a:srgbClr val="4C4C4C"/>
                </a:solidFill>
                <a:effectLst/>
                <a:latin typeface="Avenir Next W01"/>
              </a:rPr>
              <a:t>The Relevance of Cartography, A Cartographer’s Perspective, by George Gardner</a:t>
            </a:r>
            <a:r>
              <a:rPr lang="en-US" dirty="0"/>
              <a:t> </a:t>
            </a:r>
          </a:p>
        </p:txBody>
      </p:sp>
      <p:sp>
        <p:nvSpPr>
          <p:cNvPr id="3" name="Content Placeholder 2">
            <a:extLst>
              <a:ext uri="{FF2B5EF4-FFF2-40B4-BE49-F238E27FC236}">
                <a16:creationId xmlns:a16="http://schemas.microsoft.com/office/drawing/2014/main" id="{134DF5C2-4444-47B0-9F90-2C3492775F9F}"/>
              </a:ext>
            </a:extLst>
          </p:cNvPr>
          <p:cNvSpPr>
            <a:spLocks noGrp="1"/>
          </p:cNvSpPr>
          <p:nvPr>
            <p:ph idx="1"/>
          </p:nvPr>
        </p:nvSpPr>
        <p:spPr/>
        <p:txBody>
          <a:bodyPr/>
          <a:lstStyle/>
          <a:p>
            <a:pPr marL="0" indent="0">
              <a:buNone/>
            </a:pPr>
            <a:r>
              <a:rPr lang="en-US" b="0" i="0" dirty="0">
                <a:solidFill>
                  <a:srgbClr val="4C4C4C"/>
                </a:solidFill>
                <a:effectLst/>
                <a:latin typeface="Avenir Next W01"/>
              </a:rPr>
              <a:t>In communication science, we use the theory of semiotics to explain communication processes. In this model, syntactical, semantic, and pragmatic dimensions are used. Unlike semantics, which examines meaning that is conventional or coded in a given language, pragmatics studies how the transmission of meaning depends not only on structural and linguistic knowledge of the speaker and listener but also on the context of the utterance. In this respect, pragmatics explains how language users are able to overcome apparent ambiguity, since meaning relies on the manner, place, time, and other characteristics of an utterance.</a:t>
            </a:r>
            <a:endParaRPr lang="en-US" dirty="0"/>
          </a:p>
        </p:txBody>
      </p:sp>
    </p:spTree>
    <p:extLst>
      <p:ext uri="{BB962C8B-B14F-4D97-AF65-F5344CB8AC3E}">
        <p14:creationId xmlns:p14="http://schemas.microsoft.com/office/powerpoint/2010/main" val="1999268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968E62-94B6-4A36-B534-6B8B23C8269D}"/>
              </a:ext>
            </a:extLst>
          </p:cNvPr>
          <p:cNvPicPr>
            <a:picLocks noChangeAspect="1"/>
          </p:cNvPicPr>
          <p:nvPr/>
        </p:nvPicPr>
        <p:blipFill rotWithShape="1">
          <a:blip r:embed="rId2"/>
          <a:srcRect t="8764"/>
          <a:stretch/>
        </p:blipFill>
        <p:spPr>
          <a:xfrm>
            <a:off x="561489" y="870012"/>
            <a:ext cx="10796697" cy="4802999"/>
          </a:xfrm>
          <a:prstGeom prst="rect">
            <a:avLst/>
          </a:prstGeom>
        </p:spPr>
      </p:pic>
      <p:sp>
        <p:nvSpPr>
          <p:cNvPr id="6" name="TextBox 5">
            <a:extLst>
              <a:ext uri="{FF2B5EF4-FFF2-40B4-BE49-F238E27FC236}">
                <a16:creationId xmlns:a16="http://schemas.microsoft.com/office/drawing/2014/main" id="{CA4EC7B4-10F1-4C0C-84EF-6FF281EC42B7}"/>
              </a:ext>
            </a:extLst>
          </p:cNvPr>
          <p:cNvSpPr txBox="1"/>
          <p:nvPr/>
        </p:nvSpPr>
        <p:spPr>
          <a:xfrm>
            <a:off x="561489" y="408831"/>
            <a:ext cx="5315528" cy="369332"/>
          </a:xfrm>
          <a:prstGeom prst="rect">
            <a:avLst/>
          </a:prstGeom>
          <a:solidFill>
            <a:srgbClr val="FFFFFF"/>
          </a:solidFill>
        </p:spPr>
        <p:txBody>
          <a:bodyPr wrap="square" rtlCol="0">
            <a:spAutoFit/>
          </a:bodyPr>
          <a:lstStyle/>
          <a:p>
            <a:r>
              <a:rPr lang="en-US" dirty="0"/>
              <a:t>US Core </a:t>
            </a:r>
            <a:r>
              <a:rPr lang="en-US" dirty="0">
                <a:solidFill>
                  <a:schemeClr val="bg1">
                    <a:lumMod val="85000"/>
                  </a:schemeClr>
                </a:solidFill>
              </a:rPr>
              <a:t>4.0.0</a:t>
            </a:r>
            <a:r>
              <a:rPr lang="en-US" dirty="0"/>
              <a:t> Allergy Intolerance </a:t>
            </a:r>
            <a:r>
              <a:rPr lang="en-US" dirty="0">
                <a:solidFill>
                  <a:schemeClr val="bg1">
                    <a:lumMod val="85000"/>
                  </a:schemeClr>
                </a:solidFill>
              </a:rPr>
              <a:t>4.0.0</a:t>
            </a:r>
            <a:r>
              <a:rPr lang="en-US" dirty="0"/>
              <a:t> profile</a:t>
            </a:r>
          </a:p>
        </p:txBody>
      </p:sp>
    </p:spTree>
    <p:extLst>
      <p:ext uri="{BB962C8B-B14F-4D97-AF65-F5344CB8AC3E}">
        <p14:creationId xmlns:p14="http://schemas.microsoft.com/office/powerpoint/2010/main" val="62788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62A23-E9C1-496B-942C-90C4EDDA36FE}"/>
              </a:ext>
            </a:extLst>
          </p:cNvPr>
          <p:cNvSpPr>
            <a:spLocks noGrp="1"/>
          </p:cNvSpPr>
          <p:nvPr>
            <p:ph type="title"/>
          </p:nvPr>
        </p:nvSpPr>
        <p:spPr/>
        <p:txBody>
          <a:bodyPr/>
          <a:lstStyle/>
          <a:p>
            <a:r>
              <a:rPr lang="en-US" dirty="0"/>
              <a:t>Must Support Elements from US Core</a:t>
            </a:r>
          </a:p>
        </p:txBody>
      </p:sp>
      <p:pic>
        <p:nvPicPr>
          <p:cNvPr id="5" name="Picture 4">
            <a:extLst>
              <a:ext uri="{FF2B5EF4-FFF2-40B4-BE49-F238E27FC236}">
                <a16:creationId xmlns:a16="http://schemas.microsoft.com/office/drawing/2014/main" id="{1E058EFD-1C09-4D1A-95B7-07DA7160913C}"/>
              </a:ext>
            </a:extLst>
          </p:cNvPr>
          <p:cNvPicPr>
            <a:picLocks noChangeAspect="1"/>
          </p:cNvPicPr>
          <p:nvPr/>
        </p:nvPicPr>
        <p:blipFill>
          <a:blip r:embed="rId2"/>
          <a:stretch>
            <a:fillRect/>
          </a:stretch>
        </p:blipFill>
        <p:spPr>
          <a:xfrm>
            <a:off x="446314" y="1690688"/>
            <a:ext cx="7339149" cy="2940171"/>
          </a:xfrm>
          <a:prstGeom prst="rect">
            <a:avLst/>
          </a:prstGeom>
        </p:spPr>
      </p:pic>
      <p:sp>
        <p:nvSpPr>
          <p:cNvPr id="6" name="TextBox 5">
            <a:extLst>
              <a:ext uri="{FF2B5EF4-FFF2-40B4-BE49-F238E27FC236}">
                <a16:creationId xmlns:a16="http://schemas.microsoft.com/office/drawing/2014/main" id="{395F8BC9-FF34-4481-98AB-AB7D454B33CD}"/>
              </a:ext>
            </a:extLst>
          </p:cNvPr>
          <p:cNvSpPr txBox="1"/>
          <p:nvPr/>
        </p:nvSpPr>
        <p:spPr>
          <a:xfrm>
            <a:off x="7923532" y="1854355"/>
            <a:ext cx="3822154" cy="246221"/>
          </a:xfrm>
          <a:prstGeom prst="rect">
            <a:avLst/>
          </a:prstGeom>
          <a:noFill/>
        </p:spPr>
        <p:txBody>
          <a:bodyPr wrap="square">
            <a:spAutoFit/>
          </a:bodyPr>
          <a:lstStyle/>
          <a:p>
            <a:r>
              <a:rPr lang="en-US" sz="1000" b="0" i="0" dirty="0">
                <a:solidFill>
                  <a:srgbClr val="333333"/>
                </a:solidFill>
                <a:effectLst/>
                <a:latin typeface="verdana" panose="020B0604030504040204" pitchFamily="34" charset="0"/>
              </a:rPr>
              <a:t>http://hl7.org/fhir/ValueSet/allergyintolerance-clinical</a:t>
            </a:r>
            <a:endParaRPr lang="en-US" sz="1000" dirty="0"/>
          </a:p>
        </p:txBody>
      </p:sp>
      <p:pic>
        <p:nvPicPr>
          <p:cNvPr id="7" name="Picture 6">
            <a:extLst>
              <a:ext uri="{FF2B5EF4-FFF2-40B4-BE49-F238E27FC236}">
                <a16:creationId xmlns:a16="http://schemas.microsoft.com/office/drawing/2014/main" id="{EB8E26C5-8397-48AC-91CF-E1E85FEA5368}"/>
              </a:ext>
            </a:extLst>
          </p:cNvPr>
          <p:cNvPicPr>
            <a:picLocks noChangeAspect="1"/>
          </p:cNvPicPr>
          <p:nvPr/>
        </p:nvPicPr>
        <p:blipFill>
          <a:blip r:embed="rId3"/>
          <a:stretch>
            <a:fillRect/>
          </a:stretch>
        </p:blipFill>
        <p:spPr>
          <a:xfrm>
            <a:off x="7983223" y="2100576"/>
            <a:ext cx="1395909" cy="666389"/>
          </a:xfrm>
          <a:prstGeom prst="rect">
            <a:avLst/>
          </a:prstGeom>
        </p:spPr>
      </p:pic>
      <p:cxnSp>
        <p:nvCxnSpPr>
          <p:cNvPr id="8" name="Connector: Elbow 7">
            <a:extLst>
              <a:ext uri="{FF2B5EF4-FFF2-40B4-BE49-F238E27FC236}">
                <a16:creationId xmlns:a16="http://schemas.microsoft.com/office/drawing/2014/main" id="{5E2C5357-F055-484C-8683-17669F594765}"/>
              </a:ext>
            </a:extLst>
          </p:cNvPr>
          <p:cNvCxnSpPr>
            <a:cxnSpLocks/>
            <a:endCxn id="7" idx="1"/>
          </p:cNvCxnSpPr>
          <p:nvPr/>
        </p:nvCxnSpPr>
        <p:spPr>
          <a:xfrm flipV="1">
            <a:off x="5599611" y="2433771"/>
            <a:ext cx="2383612" cy="910320"/>
          </a:xfrm>
          <a:prstGeom prst="bentConnector3">
            <a:avLst/>
          </a:prstGeom>
          <a:ln>
            <a:prstDash val="dash"/>
          </a:ln>
        </p:spPr>
        <p:style>
          <a:lnRef idx="1">
            <a:schemeClr val="accent6"/>
          </a:lnRef>
          <a:fillRef idx="0">
            <a:schemeClr val="accent6"/>
          </a:fillRef>
          <a:effectRef idx="0">
            <a:schemeClr val="accent6"/>
          </a:effectRef>
          <a:fontRef idx="minor">
            <a:schemeClr val="tx1"/>
          </a:fontRef>
        </p:style>
      </p:cxnSp>
      <p:sp>
        <p:nvSpPr>
          <p:cNvPr id="11" name="TextBox 10">
            <a:extLst>
              <a:ext uri="{FF2B5EF4-FFF2-40B4-BE49-F238E27FC236}">
                <a16:creationId xmlns:a16="http://schemas.microsoft.com/office/drawing/2014/main" id="{FC9BCAEC-6F3B-4585-A439-6F89C10D763E}"/>
              </a:ext>
            </a:extLst>
          </p:cNvPr>
          <p:cNvSpPr txBox="1"/>
          <p:nvPr/>
        </p:nvSpPr>
        <p:spPr>
          <a:xfrm>
            <a:off x="7045794" y="3383532"/>
            <a:ext cx="393056" cy="246221"/>
          </a:xfrm>
          <a:prstGeom prst="rect">
            <a:avLst/>
          </a:prstGeom>
          <a:noFill/>
        </p:spPr>
        <p:txBody>
          <a:bodyPr wrap="none" rtlCol="0">
            <a:spAutoFit/>
          </a:bodyPr>
          <a:lstStyle/>
          <a:p>
            <a:r>
              <a:rPr lang="en-US" sz="1000" dirty="0">
                <a:solidFill>
                  <a:schemeClr val="accent2"/>
                </a:solidFill>
              </a:rPr>
              <a:t>Gap</a:t>
            </a:r>
          </a:p>
        </p:txBody>
      </p:sp>
      <p:sp>
        <p:nvSpPr>
          <p:cNvPr id="12" name="TextBox 11">
            <a:extLst>
              <a:ext uri="{FF2B5EF4-FFF2-40B4-BE49-F238E27FC236}">
                <a16:creationId xmlns:a16="http://schemas.microsoft.com/office/drawing/2014/main" id="{9F08D041-C80A-4A32-B20B-A322011ADB88}"/>
              </a:ext>
            </a:extLst>
          </p:cNvPr>
          <p:cNvSpPr txBox="1"/>
          <p:nvPr/>
        </p:nvSpPr>
        <p:spPr>
          <a:xfrm>
            <a:off x="7923532" y="2843659"/>
            <a:ext cx="3998503" cy="246221"/>
          </a:xfrm>
          <a:prstGeom prst="rect">
            <a:avLst/>
          </a:prstGeom>
          <a:noFill/>
        </p:spPr>
        <p:txBody>
          <a:bodyPr wrap="square">
            <a:spAutoFit/>
          </a:bodyPr>
          <a:lstStyle/>
          <a:p>
            <a:r>
              <a:rPr lang="en-US" sz="1000" b="0" i="0" dirty="0">
                <a:solidFill>
                  <a:srgbClr val="333333"/>
                </a:solidFill>
                <a:effectLst/>
                <a:latin typeface="verdana" panose="020B0604030504040204" pitchFamily="34" charset="0"/>
              </a:rPr>
              <a:t>http://hl7.org/fhir/ValueSet/allergyintolerance-verification</a:t>
            </a:r>
            <a:endParaRPr lang="en-US" sz="1000" dirty="0"/>
          </a:p>
        </p:txBody>
      </p:sp>
      <p:pic>
        <p:nvPicPr>
          <p:cNvPr id="13" name="Picture 12">
            <a:extLst>
              <a:ext uri="{FF2B5EF4-FFF2-40B4-BE49-F238E27FC236}">
                <a16:creationId xmlns:a16="http://schemas.microsoft.com/office/drawing/2014/main" id="{3B48ACDB-B637-4101-BE61-0E5565146C15}"/>
              </a:ext>
            </a:extLst>
          </p:cNvPr>
          <p:cNvPicPr>
            <a:picLocks noChangeAspect="1"/>
          </p:cNvPicPr>
          <p:nvPr/>
        </p:nvPicPr>
        <p:blipFill>
          <a:blip r:embed="rId4"/>
          <a:stretch>
            <a:fillRect/>
          </a:stretch>
        </p:blipFill>
        <p:spPr>
          <a:xfrm>
            <a:off x="8300388" y="3100532"/>
            <a:ext cx="1357721" cy="967510"/>
          </a:xfrm>
          <a:prstGeom prst="rect">
            <a:avLst/>
          </a:prstGeom>
          <a:ln>
            <a:solidFill>
              <a:schemeClr val="accent2"/>
            </a:solidFill>
          </a:ln>
        </p:spPr>
      </p:pic>
      <p:cxnSp>
        <p:nvCxnSpPr>
          <p:cNvPr id="15" name="Connector: Elbow 14">
            <a:extLst>
              <a:ext uri="{FF2B5EF4-FFF2-40B4-BE49-F238E27FC236}">
                <a16:creationId xmlns:a16="http://schemas.microsoft.com/office/drawing/2014/main" id="{67789AEC-77A7-44A1-A1F8-C32C1A8C1381}"/>
              </a:ext>
            </a:extLst>
          </p:cNvPr>
          <p:cNvCxnSpPr/>
          <p:nvPr/>
        </p:nvCxnSpPr>
        <p:spPr>
          <a:xfrm flipV="1">
            <a:off x="5791200" y="3429000"/>
            <a:ext cx="2509188" cy="155287"/>
          </a:xfrm>
          <a:prstGeom prst="bentConnector3">
            <a:avLst/>
          </a:prstGeom>
          <a:ln>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98116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D308FA-420C-48C2-8B79-3C11D09EEB39}"/>
              </a:ext>
            </a:extLst>
          </p:cNvPr>
          <p:cNvPicPr>
            <a:picLocks noChangeAspect="1"/>
          </p:cNvPicPr>
          <p:nvPr/>
        </p:nvPicPr>
        <p:blipFill>
          <a:blip r:embed="rId2"/>
          <a:stretch>
            <a:fillRect/>
          </a:stretch>
        </p:blipFill>
        <p:spPr>
          <a:xfrm>
            <a:off x="947737" y="304800"/>
            <a:ext cx="10296525" cy="6248400"/>
          </a:xfrm>
          <a:prstGeom prst="rect">
            <a:avLst/>
          </a:prstGeom>
        </p:spPr>
      </p:pic>
      <p:sp>
        <p:nvSpPr>
          <p:cNvPr id="8" name="Rectangle 7">
            <a:extLst>
              <a:ext uri="{FF2B5EF4-FFF2-40B4-BE49-F238E27FC236}">
                <a16:creationId xmlns:a16="http://schemas.microsoft.com/office/drawing/2014/main" id="{23C2CB8B-7366-40A3-BC2E-A539A22012EA}"/>
              </a:ext>
            </a:extLst>
          </p:cNvPr>
          <p:cNvSpPr/>
          <p:nvPr/>
        </p:nvSpPr>
        <p:spPr>
          <a:xfrm>
            <a:off x="1175657" y="4058194"/>
            <a:ext cx="10068605" cy="125403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B4DB1B2-A773-428C-B323-FA348D2B3AF5}"/>
              </a:ext>
            </a:extLst>
          </p:cNvPr>
          <p:cNvSpPr txBox="1"/>
          <p:nvPr/>
        </p:nvSpPr>
        <p:spPr>
          <a:xfrm>
            <a:off x="11275654" y="4370512"/>
            <a:ext cx="916346" cy="553998"/>
          </a:xfrm>
          <a:prstGeom prst="rect">
            <a:avLst/>
          </a:prstGeom>
          <a:noFill/>
        </p:spPr>
        <p:txBody>
          <a:bodyPr wrap="square" rtlCol="0">
            <a:spAutoFit/>
          </a:bodyPr>
          <a:lstStyle/>
          <a:p>
            <a:r>
              <a:rPr lang="en-US" sz="1000" dirty="0">
                <a:solidFill>
                  <a:schemeClr val="accent2"/>
                </a:solidFill>
              </a:rPr>
              <a:t>ValueSet alignment problems</a:t>
            </a:r>
          </a:p>
        </p:txBody>
      </p:sp>
    </p:spTree>
    <p:extLst>
      <p:ext uri="{BB962C8B-B14F-4D97-AF65-F5344CB8AC3E}">
        <p14:creationId xmlns:p14="http://schemas.microsoft.com/office/powerpoint/2010/main" val="3932539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9D564E-C614-4529-A02C-3B5B40820CA9}"/>
              </a:ext>
            </a:extLst>
          </p:cNvPr>
          <p:cNvPicPr>
            <a:picLocks noChangeAspect="1"/>
          </p:cNvPicPr>
          <p:nvPr/>
        </p:nvPicPr>
        <p:blipFill>
          <a:blip r:embed="rId2"/>
          <a:stretch>
            <a:fillRect/>
          </a:stretch>
        </p:blipFill>
        <p:spPr>
          <a:xfrm>
            <a:off x="957262" y="47625"/>
            <a:ext cx="10277475" cy="6762750"/>
          </a:xfrm>
          <a:prstGeom prst="rect">
            <a:avLst/>
          </a:prstGeom>
        </p:spPr>
      </p:pic>
    </p:spTree>
    <p:extLst>
      <p:ext uri="{BB962C8B-B14F-4D97-AF65-F5344CB8AC3E}">
        <p14:creationId xmlns:p14="http://schemas.microsoft.com/office/powerpoint/2010/main" val="4225965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EA9DAA-CBDE-47D8-9F69-C01437028B2C}"/>
              </a:ext>
            </a:extLst>
          </p:cNvPr>
          <p:cNvPicPr>
            <a:picLocks noChangeAspect="1"/>
          </p:cNvPicPr>
          <p:nvPr/>
        </p:nvPicPr>
        <p:blipFill>
          <a:blip r:embed="rId2"/>
          <a:stretch>
            <a:fillRect/>
          </a:stretch>
        </p:blipFill>
        <p:spPr>
          <a:xfrm>
            <a:off x="3113380" y="82118"/>
            <a:ext cx="5743575" cy="2671763"/>
          </a:xfrm>
          <a:prstGeom prst="rect">
            <a:avLst/>
          </a:prstGeom>
        </p:spPr>
      </p:pic>
      <p:pic>
        <p:nvPicPr>
          <p:cNvPr id="7" name="Picture 6">
            <a:extLst>
              <a:ext uri="{FF2B5EF4-FFF2-40B4-BE49-F238E27FC236}">
                <a16:creationId xmlns:a16="http://schemas.microsoft.com/office/drawing/2014/main" id="{F4A60A60-A556-4A78-9EA8-DB9D45276353}"/>
              </a:ext>
            </a:extLst>
          </p:cNvPr>
          <p:cNvPicPr>
            <a:picLocks noChangeAspect="1"/>
          </p:cNvPicPr>
          <p:nvPr/>
        </p:nvPicPr>
        <p:blipFill>
          <a:blip r:embed="rId3"/>
          <a:stretch>
            <a:fillRect/>
          </a:stretch>
        </p:blipFill>
        <p:spPr>
          <a:xfrm>
            <a:off x="2498902" y="3079313"/>
            <a:ext cx="7194196" cy="3680617"/>
          </a:xfrm>
          <a:prstGeom prst="rect">
            <a:avLst/>
          </a:prstGeom>
        </p:spPr>
      </p:pic>
      <p:pic>
        <p:nvPicPr>
          <p:cNvPr id="12" name="Picture 11">
            <a:extLst>
              <a:ext uri="{FF2B5EF4-FFF2-40B4-BE49-F238E27FC236}">
                <a16:creationId xmlns:a16="http://schemas.microsoft.com/office/drawing/2014/main" id="{ABA2986A-DBC1-4625-900B-D277F209F457}"/>
              </a:ext>
            </a:extLst>
          </p:cNvPr>
          <p:cNvPicPr>
            <a:picLocks noChangeAspect="1"/>
          </p:cNvPicPr>
          <p:nvPr/>
        </p:nvPicPr>
        <p:blipFill>
          <a:blip r:embed="rId4"/>
          <a:stretch>
            <a:fillRect/>
          </a:stretch>
        </p:blipFill>
        <p:spPr>
          <a:xfrm>
            <a:off x="4536350" y="3579223"/>
            <a:ext cx="1486171" cy="1797230"/>
          </a:xfrm>
          <a:prstGeom prst="rect">
            <a:avLst/>
          </a:prstGeom>
        </p:spPr>
      </p:pic>
      <p:pic>
        <p:nvPicPr>
          <p:cNvPr id="3" name="Picture 2">
            <a:extLst>
              <a:ext uri="{FF2B5EF4-FFF2-40B4-BE49-F238E27FC236}">
                <a16:creationId xmlns:a16="http://schemas.microsoft.com/office/drawing/2014/main" id="{1694891E-EF74-4B4B-8D26-59D8DCE1DFAB}"/>
              </a:ext>
            </a:extLst>
          </p:cNvPr>
          <p:cNvPicPr>
            <a:picLocks noChangeAspect="1"/>
          </p:cNvPicPr>
          <p:nvPr/>
        </p:nvPicPr>
        <p:blipFill>
          <a:blip r:embed="rId5"/>
          <a:stretch>
            <a:fillRect/>
          </a:stretch>
        </p:blipFill>
        <p:spPr>
          <a:xfrm>
            <a:off x="5692678" y="2195746"/>
            <a:ext cx="6328554" cy="297523"/>
          </a:xfrm>
          <a:prstGeom prst="rect">
            <a:avLst/>
          </a:prstGeom>
          <a:ln>
            <a:solidFill>
              <a:schemeClr val="accent2"/>
            </a:solidFill>
          </a:ln>
        </p:spPr>
      </p:pic>
      <p:sp>
        <p:nvSpPr>
          <p:cNvPr id="4" name="TextBox 3">
            <a:extLst>
              <a:ext uri="{FF2B5EF4-FFF2-40B4-BE49-F238E27FC236}">
                <a16:creationId xmlns:a16="http://schemas.microsoft.com/office/drawing/2014/main" id="{0270D4C2-BD66-4A2A-835C-7E6DB9A707BC}"/>
              </a:ext>
            </a:extLst>
          </p:cNvPr>
          <p:cNvSpPr txBox="1"/>
          <p:nvPr/>
        </p:nvSpPr>
        <p:spPr>
          <a:xfrm>
            <a:off x="9938313" y="1935134"/>
            <a:ext cx="1605241" cy="369332"/>
          </a:xfrm>
          <a:prstGeom prst="rect">
            <a:avLst/>
          </a:prstGeom>
          <a:noFill/>
        </p:spPr>
        <p:txBody>
          <a:bodyPr wrap="square" rtlCol="0">
            <a:spAutoFit/>
          </a:bodyPr>
          <a:lstStyle/>
          <a:p>
            <a:r>
              <a:rPr lang="en-US" dirty="0">
                <a:solidFill>
                  <a:schemeClr val="accent2"/>
                </a:solidFill>
              </a:rPr>
              <a:t>Mapping Gap</a:t>
            </a:r>
          </a:p>
        </p:txBody>
      </p:sp>
    </p:spTree>
    <p:extLst>
      <p:ext uri="{BB962C8B-B14F-4D97-AF65-F5344CB8AC3E}">
        <p14:creationId xmlns:p14="http://schemas.microsoft.com/office/powerpoint/2010/main" val="1616744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2950</TotalTime>
  <Words>1754</Words>
  <Application>Microsoft Office PowerPoint</Application>
  <PresentationFormat>Widescreen</PresentationFormat>
  <Paragraphs>267</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-apple-system</vt:lpstr>
      <vt:lpstr>Arial</vt:lpstr>
      <vt:lpstr>Avenir Next W01</vt:lpstr>
      <vt:lpstr>Calibri</vt:lpstr>
      <vt:lpstr>Calibri Light</vt:lpstr>
      <vt:lpstr>Lato</vt:lpstr>
      <vt:lpstr>Roboto</vt:lpstr>
      <vt:lpstr>verdana</vt:lpstr>
      <vt:lpstr>Office Theme</vt:lpstr>
      <vt:lpstr>Maps that make mapping easier</vt:lpstr>
      <vt:lpstr>Need to establish an approach to make progress on building consensus mappings</vt:lpstr>
      <vt:lpstr>Creating a map requires visual spacial anchoring to be successful</vt:lpstr>
      <vt:lpstr>Excerpt from The Relevance of Cartography, A Cartographer’s Perspective, by George Gardner </vt:lpstr>
      <vt:lpstr>PowerPoint Presentation</vt:lpstr>
      <vt:lpstr>Must Support Elements from US Core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Proposed Approach: Consensus-Driven Mapping</vt:lpstr>
      <vt:lpstr>Leveraging C-CDA 2021 VS Update 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Maps that take mapping in the right direction</dc:title>
  <dc:creator>Lisa Nelson</dc:creator>
  <cp:lastModifiedBy>Lisa Nelson</cp:lastModifiedBy>
  <cp:revision>39</cp:revision>
  <cp:lastPrinted>2021-09-25T15:55:55Z</cp:lastPrinted>
  <dcterms:created xsi:type="dcterms:W3CDTF">2021-09-25T14:56:50Z</dcterms:created>
  <dcterms:modified xsi:type="dcterms:W3CDTF">2021-10-04T00:19:56Z</dcterms:modified>
</cp:coreProperties>
</file>