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5"/>
  </p:sldMasterIdLst>
  <p:notesMasterIdLst>
    <p:notesMasterId r:id="rId13"/>
  </p:notesMasterIdLst>
  <p:sldIdLst>
    <p:sldId id="263" r:id="rId6"/>
    <p:sldId id="1362" r:id="rId7"/>
    <p:sldId id="1363" r:id="rId8"/>
    <p:sldId id="321" r:id="rId9"/>
    <p:sldId id="318" r:id="rId10"/>
    <p:sldId id="298" r:id="rId11"/>
    <p:sldId id="31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2" userDrawn="1">
          <p15:clr>
            <a:srgbClr val="A4A3A4"/>
          </p15:clr>
        </p15:guide>
        <p15:guide id="2" pos="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7906"/>
    <a:srgbClr val="FF9300"/>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5976" autoAdjust="0"/>
  </p:normalViewPr>
  <p:slideViewPr>
    <p:cSldViewPr snapToGrid="0">
      <p:cViewPr varScale="1">
        <p:scale>
          <a:sx n="111" d="100"/>
          <a:sy n="111" d="100"/>
        </p:scale>
        <p:origin x="920" y="208"/>
      </p:cViewPr>
      <p:guideLst>
        <p:guide orient="horz" pos="3912"/>
        <p:guide pos="43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54576-A3BB-48F9-891E-992E86D01A7B}" type="datetimeFigureOut">
              <a:rPr lang="en-US" smtClean="0"/>
              <a:t>3/18/19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F3C89-9E49-4851-A18A-DAECD34FD650}" type="slidenum">
              <a:rPr lang="en-US" smtClean="0"/>
              <a:t>‹#›</a:t>
            </a:fld>
            <a:endParaRPr lang="en-US"/>
          </a:p>
        </p:txBody>
      </p:sp>
    </p:spTree>
    <p:extLst>
      <p:ext uri="{BB962C8B-B14F-4D97-AF65-F5344CB8AC3E}">
        <p14:creationId xmlns:p14="http://schemas.microsoft.com/office/powerpoint/2010/main" val="71151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a:t>
            </a:fld>
            <a:endParaRPr lang="en-US" dirty="0"/>
          </a:p>
        </p:txBody>
      </p:sp>
    </p:spTree>
    <p:extLst>
      <p:ext uri="{BB962C8B-B14F-4D97-AF65-F5344CB8AC3E}">
        <p14:creationId xmlns:p14="http://schemas.microsoft.com/office/powerpoint/2010/main" val="136463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FDA approved FoundationOne CDx (F1CDx) genomic tests to be used as a companion diagnostic test for 15 different targeted therapies used to treat 5 types of cancer: https://www.cancer.gov/news-events/cancer-currents-blog/2017/genomic-profiling-tests-cancer.</a:t>
            </a:r>
          </a:p>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6</a:t>
            </a:fld>
            <a:endParaRPr lang="en-US"/>
          </a:p>
        </p:txBody>
      </p:sp>
    </p:spTree>
    <p:extLst>
      <p:ext uri="{BB962C8B-B14F-4D97-AF65-F5344CB8AC3E}">
        <p14:creationId xmlns:p14="http://schemas.microsoft.com/office/powerpoint/2010/main" val="21260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www.youtube.com/mitrecorp" TargetMode="Externa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www.mitre.org/" TargetMode="External"/><Relationship Id="rId2" Type="http://schemas.openxmlformats.org/officeDocument/2006/relationships/hyperlink" Target="http://twitter.com/MITREcorp" TargetMode="External"/><Relationship Id="rId1" Type="http://schemas.openxmlformats.org/officeDocument/2006/relationships/slideMaster" Target="../slideMasters/slideMaster1.xml"/><Relationship Id="rId6" Type="http://schemas.openxmlformats.org/officeDocument/2006/relationships/hyperlink" Target="http://www.linkedin.com/company/mitre" TargetMode="External"/><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hyperlink" Target="https://plus.google.com/+MitreOrgFFRDCs/posts" TargetMode="External"/><Relationship Id="rId4" Type="http://schemas.openxmlformats.org/officeDocument/2006/relationships/hyperlink" Target="http://www.facebook.com/MITREcorp" TargetMode="External"/><Relationship Id="rId9"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grpSp>
        <p:nvGrpSpPr>
          <p:cNvPr id="3" name="Group 2"/>
          <p:cNvGrpSpPr/>
          <p:nvPr/>
        </p:nvGrpSpPr>
        <p:grpSpPr>
          <a:xfrm>
            <a:off x="81480" y="0"/>
            <a:ext cx="99589" cy="6858000"/>
            <a:chOff x="0" y="0"/>
            <a:chExt cx="407324" cy="6858000"/>
          </a:xfrm>
        </p:grpSpPr>
        <p:sp>
          <p:nvSpPr>
            <p:cNvPr id="18" name="Rectangle 17"/>
            <p:cNvSpPr/>
            <p:nvPr/>
          </p:nvSpPr>
          <p:spPr bwMode="auto">
            <a:xfrm>
              <a:off x="0" y="0"/>
              <a:ext cx="407324" cy="2398143"/>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9" name="Rectangle 18"/>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0" i="0">
                <a:solidFill>
                  <a:schemeClr val="tx2"/>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dirty="0"/>
              <a:t>Title here</a:t>
            </a:r>
          </a:p>
        </p:txBody>
      </p:sp>
      <p:cxnSp>
        <p:nvCxnSpPr>
          <p:cNvPr id="15" name="Straight Connector 14"/>
          <p:cNvCxnSpPr/>
          <p:nvPr/>
        </p:nvCxnSpPr>
        <p:spPr bwMode="auto">
          <a:xfrm>
            <a:off x="1098208" y="2448468"/>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cxnSp>
        <p:nvCxnSpPr>
          <p:cNvPr id="16" name="Straight Connector 15"/>
          <p:cNvCxnSpPr/>
          <p:nvPr/>
        </p:nvCxnSpPr>
        <p:spPr bwMode="auto">
          <a:xfrm>
            <a:off x="1098208" y="6335921"/>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cxnSp>
        <p:nvCxnSpPr>
          <p:cNvPr id="21" name="Straight Connector 20"/>
          <p:cNvCxnSpPr/>
          <p:nvPr/>
        </p:nvCxnSpPr>
        <p:spPr bwMode="auto">
          <a:xfrm>
            <a:off x="1098208" y="2448468"/>
            <a:ext cx="10593057"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cxnSp>
        <p:nvCxnSpPr>
          <p:cNvPr id="22" name="Straight Connector 21"/>
          <p:cNvCxnSpPr/>
          <p:nvPr/>
        </p:nvCxnSpPr>
        <p:spPr bwMode="auto">
          <a:xfrm>
            <a:off x="1098208" y="6335921"/>
            <a:ext cx="10593057"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
        <p:nvSpPr>
          <p:cNvPr id="26" name="Subtitle 1"/>
          <p:cNvSpPr>
            <a:spLocks noGrp="1"/>
          </p:cNvSpPr>
          <p:nvPr>
            <p:ph type="subTitle" idx="1" hasCustomPrompt="1"/>
          </p:nvPr>
        </p:nvSpPr>
        <p:spPr>
          <a:xfrm>
            <a:off x="1044164" y="2568943"/>
            <a:ext cx="7655345" cy="389923"/>
          </a:xfrm>
        </p:spPr>
        <p:txBody>
          <a:bodyPr/>
          <a:lstStyle>
            <a:lvl1pPr marL="0" indent="0">
              <a:buNone/>
              <a:defRPr b="0" i="0">
                <a:solidFill>
                  <a:schemeClr val="tx2"/>
                </a:solidFill>
                <a:latin typeface="Helvetica Neue Light" panose="02000403000000020004" pitchFamily="2" charset="0"/>
                <a:ea typeface="Helvetica Neue Light" panose="02000403000000020004" pitchFamily="2" charset="0"/>
              </a:defRPr>
            </a:lvl1pPr>
          </a:lstStyle>
          <a:p>
            <a:r>
              <a:rPr lang="en-US" dirty="0"/>
              <a:t>Author</a:t>
            </a:r>
          </a:p>
        </p:txBody>
      </p:sp>
      <p:sp>
        <p:nvSpPr>
          <p:cNvPr id="24" name="Footer Placeholder 4">
            <a:extLst>
              <a:ext uri="{FF2B5EF4-FFF2-40B4-BE49-F238E27FC236}">
                <a16:creationId xmlns:a16="http://schemas.microsoft.com/office/drawing/2014/main" id="{A6F8C1D3-B223-45F7-8AB1-F8F23D05F8D9}"/>
              </a:ext>
            </a:extLst>
          </p:cNvPr>
          <p:cNvSpPr txBox="1">
            <a:spLocks/>
          </p:cNvSpPr>
          <p:nvPr userDrawn="1"/>
        </p:nvSpPr>
        <p:spPr>
          <a:xfrm>
            <a:off x="1116457" y="6413865"/>
            <a:ext cx="4382305" cy="149220"/>
          </a:xfrm>
          <a:prstGeom prst="rect">
            <a:avLst/>
          </a:prstGeom>
        </p:spPr>
        <p:txBody>
          <a:bodyPr vert="horz" lIns="0" tIns="0" rIns="0" bIns="0" rtlCol="0" anchor="ctr"/>
          <a:lstStyle>
            <a:defPPr>
              <a:defRPr lang="en-US"/>
            </a:defPPr>
            <a:lvl1pPr marL="0" algn="l"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Aft>
                <a:spcPct val="0"/>
              </a:spcAft>
              <a:buClrTx/>
            </a:pPr>
            <a:r>
              <a:rPr lang="en-US" altLang="en-US" sz="800" b="0">
                <a:solidFill>
                  <a:schemeClr val="tx1">
                    <a:lumMod val="50000"/>
                    <a:lumOff val="50000"/>
                  </a:schemeClr>
                </a:solidFill>
                <a:latin typeface="Arial" pitchFamily="34" charset="0"/>
                <a:cs typeface="Arial" pitchFamily="34" charset="0"/>
              </a:rPr>
              <a:t>© 2019</a:t>
            </a:r>
            <a:r>
              <a:rPr lang="en-US" altLang="en-US" sz="800" b="0" baseline="0">
                <a:solidFill>
                  <a:schemeClr val="tx1">
                    <a:lumMod val="50000"/>
                    <a:lumOff val="50000"/>
                  </a:schemeClr>
                </a:solidFill>
                <a:latin typeface="Arial" pitchFamily="34" charset="0"/>
                <a:cs typeface="Arial" pitchFamily="34" charset="0"/>
              </a:rPr>
              <a:t> </a:t>
            </a:r>
            <a:r>
              <a:rPr lang="en-US" altLang="en-US" sz="800" b="0">
                <a:solidFill>
                  <a:schemeClr val="tx1">
                    <a:lumMod val="50000"/>
                    <a:lumOff val="50000"/>
                  </a:schemeClr>
                </a:solidFill>
                <a:latin typeface="Arial" pitchFamily="34" charset="0"/>
                <a:cs typeface="Arial" pitchFamily="34" charset="0"/>
              </a:rPr>
              <a:t>Approved for Public Release. Distribution Unlimited. Case Number 16-1988.</a:t>
            </a:r>
          </a:p>
        </p:txBody>
      </p:sp>
      <p:sp>
        <p:nvSpPr>
          <p:cNvPr id="14" name="Slide Number Placeholder 5">
            <a:extLst>
              <a:ext uri="{FF2B5EF4-FFF2-40B4-BE49-F238E27FC236}">
                <a16:creationId xmlns:a16="http://schemas.microsoft.com/office/drawing/2014/main" id="{495288DB-2197-4AA1-9E62-6093715D88C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412648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E1AE-2D0B-4241-8DAC-76DB425687E6}"/>
              </a:ext>
            </a:extLst>
          </p:cNvPr>
          <p:cNvSpPr>
            <a:spLocks noGrp="1"/>
          </p:cNvSpPr>
          <p:nvPr>
            <p:ph type="title"/>
          </p:nvPr>
        </p:nvSpPr>
        <p:spPr>
          <a:xfrm>
            <a:off x="616448" y="365760"/>
            <a:ext cx="11236721" cy="75025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A7DC7E0-961C-4A00-8B0B-83ECF8E3C463}"/>
              </a:ext>
            </a:extLst>
          </p:cNvPr>
          <p:cNvSpPr>
            <a:spLocks noGrp="1"/>
          </p:cNvSpPr>
          <p:nvPr>
            <p:ph idx="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0" i="0" kern="1200" dirty="0" smtClean="0">
                <a:solidFill>
                  <a:schemeClr val="tx1"/>
                </a:solidFill>
                <a:latin typeface="Helvetica Neue Light" panose="02000403000000020004" pitchFamily="2" charset="0"/>
                <a:ea typeface="Helvetica Neue Light" panose="02000403000000020004" pitchFamily="2" charset="0"/>
                <a:cs typeface="Arial" panose="020B0604020202020204"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000" b="0" i="0" kern="1200">
                <a:solidFill>
                  <a:schemeClr val="tx1"/>
                </a:solidFill>
                <a:latin typeface="Helvetica Neue Light" panose="02000403000000020004" pitchFamily="2" charset="0"/>
                <a:ea typeface="Helvetica Neue Light" panose="02000403000000020004" pitchFamily="2" charset="0"/>
                <a:cs typeface="Arial"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000" b="0" i="0" kern="1200" smtClean="0">
                <a:solidFill>
                  <a:schemeClr val="tx1"/>
                </a:solidFill>
                <a:latin typeface="Helvetica Neue Thin" panose="020B0403020202020204" pitchFamily="34" charset="0"/>
                <a:ea typeface="Helvetica Neue Thin" panose="020B0403020202020204" pitchFamily="34" charset="0"/>
                <a:cs typeface="Arial" pitchFamily="34" charset="0"/>
              </a:defRPr>
            </a:lvl3pPr>
            <a:lvl4pPr algn="l" defTabSz="1216185" rtl="0" eaLnBrk="1" latinLnBrk="0" hangingPunct="1">
              <a:spcBef>
                <a:spcPts val="0"/>
              </a:spcBef>
              <a:spcAft>
                <a:spcPts val="798"/>
              </a:spcAft>
              <a:buClr>
                <a:schemeClr val="tx2"/>
              </a:buClr>
              <a:defRPr lang="en-US" sz="2660" b="1" kern="1200" smtClean="0">
                <a:solidFill>
                  <a:schemeClr val="tx1"/>
                </a:solidFill>
                <a:latin typeface="Arial" pitchFamily="34" charset="0"/>
                <a:ea typeface="Verdana" pitchFamily="34" charset="0"/>
                <a:cs typeface="Arial"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dirty="0"/>
              <a:t>Second level</a:t>
            </a:r>
          </a:p>
          <a:p>
            <a:pPr marL="308269" lvl="2" indent="-308269" defTabSz="1216185">
              <a:spcBef>
                <a:spcPts val="0"/>
              </a:spcBef>
              <a:spcAft>
                <a:spcPts val="798"/>
              </a:spcAft>
              <a:buClr>
                <a:schemeClr val="tx2"/>
              </a:buClr>
              <a:buSzPct val="120000"/>
              <a:buFont typeface="Wingdings" pitchFamily="2" charset="2"/>
              <a:buChar char="§"/>
            </a:pPr>
            <a:r>
              <a:rPr lang="en-US" dirty="0"/>
              <a:t>Third level</a:t>
            </a:r>
          </a:p>
        </p:txBody>
      </p:sp>
      <p:sp>
        <p:nvSpPr>
          <p:cNvPr id="5" name="Footer Placeholder 4">
            <a:extLst>
              <a:ext uri="{FF2B5EF4-FFF2-40B4-BE49-F238E27FC236}">
                <a16:creationId xmlns:a16="http://schemas.microsoft.com/office/drawing/2014/main" id="{23EC0F36-D4CB-468E-9966-B9986B20A44E}"/>
              </a:ext>
            </a:extLst>
          </p:cNvPr>
          <p:cNvSpPr>
            <a:spLocks noGrp="1"/>
          </p:cNvSpPr>
          <p:nvPr>
            <p:ph type="ftr" sz="quarter" idx="11"/>
          </p:nvPr>
        </p:nvSpPr>
        <p:spPr>
          <a:xfrm>
            <a:off x="616448" y="6466541"/>
            <a:ext cx="7536952" cy="239059"/>
          </a:xfrm>
        </p:spPr>
        <p:txBody>
          <a:bodyPr/>
          <a:lstStyle>
            <a:lvl1pPr algn="l">
              <a:defRPr/>
            </a:lvl1pPr>
          </a:lstStyle>
          <a:p>
            <a:r>
              <a:rPr lang="en-US" altLang="en-US">
                <a:solidFill>
                  <a:schemeClr val="tx1">
                    <a:lumMod val="50000"/>
                    <a:lumOff val="50000"/>
                  </a:schemeClr>
                </a:solidFill>
                <a:cs typeface="Arial" pitchFamily="34" charset="0"/>
              </a:rPr>
              <a:t>© 2019 Approved for Public Release. Distribution Unlimited. Case Number 16-1988.</a:t>
            </a:r>
            <a:endParaRPr lang="en-US">
              <a:solidFill>
                <a:schemeClr val="tx1">
                  <a:lumMod val="50000"/>
                  <a:lumOff val="50000"/>
                </a:schemeClr>
              </a:solidFill>
              <a:cs typeface="Arial" pitchFamily="34" charset="0"/>
            </a:endParaRPr>
          </a:p>
        </p:txBody>
      </p:sp>
      <p:sp>
        <p:nvSpPr>
          <p:cNvPr id="7" name="Slide Number Placeholder 5">
            <a:extLst>
              <a:ext uri="{FF2B5EF4-FFF2-40B4-BE49-F238E27FC236}">
                <a16:creationId xmlns:a16="http://schemas.microsoft.com/office/drawing/2014/main" id="{B53F2848-DF32-4C59-B04B-EBFD963B2F8D}"/>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p>
        </p:txBody>
      </p:sp>
      <p:cxnSp>
        <p:nvCxnSpPr>
          <p:cNvPr id="6" name="Straight Connector 5" descr="Artifact">
            <a:extLst>
              <a:ext uri="{FF2B5EF4-FFF2-40B4-BE49-F238E27FC236}">
                <a16:creationId xmlns:a16="http://schemas.microsoft.com/office/drawing/2014/main" id="{14405926-533F-2546-9AD0-3881AA2CD986}"/>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81189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ction Header Layout">
    <p:spTree>
      <p:nvGrpSpPr>
        <p:cNvPr id="1" name=""/>
        <p:cNvGrpSpPr/>
        <p:nvPr/>
      </p:nvGrpSpPr>
      <p:grpSpPr>
        <a:xfrm>
          <a:off x="0" y="0"/>
          <a:ext cx="0" cy="0"/>
          <a:chOff x="0" y="0"/>
          <a:chExt cx="0" cy="0"/>
        </a:xfrm>
      </p:grpSpPr>
      <p:grpSp>
        <p:nvGrpSpPr>
          <p:cNvPr id="6" name="Group 5"/>
          <p:cNvGrpSpPr/>
          <p:nvPr/>
        </p:nvGrpSpPr>
        <p:grpSpPr>
          <a:xfrm>
            <a:off x="81480" y="0"/>
            <a:ext cx="99589" cy="6858000"/>
            <a:chOff x="1" y="0"/>
            <a:chExt cx="380999" cy="6858000"/>
          </a:xfrm>
        </p:grpSpPr>
        <p:sp>
          <p:nvSpPr>
            <p:cNvPr id="17" name="Rectangle 16"/>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0" i="0">
                <a:solidFill>
                  <a:schemeClr val="tx2"/>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dirty="0"/>
              <a:t>Divider Slide – Section Title here</a:t>
            </a:r>
          </a:p>
        </p:txBody>
      </p:sp>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030547" y="0"/>
            <a:ext cx="99589" cy="6858000"/>
            <a:chOff x="1" y="0"/>
            <a:chExt cx="380999" cy="6858000"/>
          </a:xfrm>
        </p:grpSpPr>
        <p:sp>
          <p:nvSpPr>
            <p:cNvPr id="20" name="Rectangle 19"/>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16" name="Slide Number Placeholder 5">
            <a:extLst>
              <a:ext uri="{FF2B5EF4-FFF2-40B4-BE49-F238E27FC236}">
                <a16:creationId xmlns:a16="http://schemas.microsoft.com/office/drawing/2014/main" id="{B0B872EE-CF6B-48C6-B994-9F72BDEE74E7}"/>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11524948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67E-171D-4F02-854A-869820690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E0C53-8592-4185-BA98-B6863E30C1C9}"/>
              </a:ext>
            </a:extLst>
          </p:cNvPr>
          <p:cNvSpPr>
            <a:spLocks noGrp="1"/>
          </p:cNvSpPr>
          <p:nvPr>
            <p:ph sz="half" idx="1"/>
          </p:nvPr>
        </p:nvSpPr>
        <p:spPr>
          <a:xfrm>
            <a:off x="838200" y="1825625"/>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dirty="0"/>
              <a:t>Second level</a:t>
            </a:r>
          </a:p>
          <a:p>
            <a:pPr marL="308269" lvl="2" indent="-308269" defTabSz="1216185">
              <a:spcBef>
                <a:spcPts val="0"/>
              </a:spcBef>
              <a:spcAft>
                <a:spcPts val="798"/>
              </a:spcAft>
              <a:buClr>
                <a:schemeClr val="tx2"/>
              </a:buClr>
              <a:buSzPct val="120000"/>
              <a:buFont typeface="Wingdings" pitchFamily="2" charset="2"/>
              <a:buChar char="§"/>
            </a:pPr>
            <a:r>
              <a:rPr lang="en-US" dirty="0"/>
              <a:t>Third level</a:t>
            </a:r>
          </a:p>
        </p:txBody>
      </p:sp>
      <p:sp>
        <p:nvSpPr>
          <p:cNvPr id="4" name="Content Placeholder 3">
            <a:extLst>
              <a:ext uri="{FF2B5EF4-FFF2-40B4-BE49-F238E27FC236}">
                <a16:creationId xmlns:a16="http://schemas.microsoft.com/office/drawing/2014/main" id="{C4FAA94F-F00A-4D54-B986-1C6CE3499C6F}"/>
              </a:ext>
            </a:extLst>
          </p:cNvPr>
          <p:cNvSpPr>
            <a:spLocks noGrp="1"/>
          </p:cNvSpPr>
          <p:nvPr>
            <p:ph sz="half" idx="2"/>
          </p:nvPr>
        </p:nvSpPr>
        <p:spPr>
          <a:xfrm>
            <a:off x="6172200" y="1825625"/>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8" name="Footer Placeholder 4">
            <a:extLst>
              <a:ext uri="{FF2B5EF4-FFF2-40B4-BE49-F238E27FC236}">
                <a16:creationId xmlns:a16="http://schemas.microsoft.com/office/drawing/2014/main" id="{D9402E9C-BD42-4CBC-B8DB-6DD8E327B3E0}"/>
              </a:ext>
            </a:extLst>
          </p:cNvPr>
          <p:cNvSpPr>
            <a:spLocks noGrp="1"/>
          </p:cNvSpPr>
          <p:nvPr>
            <p:ph type="ftr" sz="quarter" idx="11"/>
          </p:nvPr>
        </p:nvSpPr>
        <p:spPr>
          <a:xfrm>
            <a:off x="616448" y="6466541"/>
            <a:ext cx="7536952" cy="239059"/>
          </a:xfrm>
        </p:spPr>
        <p:txBody>
          <a:bodyPr/>
          <a:lstStyle>
            <a:lvl1pPr algn="l">
              <a:defRPr/>
            </a:lvl1pPr>
          </a:lstStyle>
          <a:p>
            <a:r>
              <a:rPr lang="en-US" altLang="en-US">
                <a:solidFill>
                  <a:schemeClr val="tx1">
                    <a:lumMod val="50000"/>
                    <a:lumOff val="50000"/>
                  </a:schemeClr>
                </a:solidFill>
                <a:cs typeface="Arial" pitchFamily="34" charset="0"/>
              </a:rPr>
              <a:t>© 2019 Approved for Public Release. Distribution Unlimited. Case Number 16-1988.</a:t>
            </a:r>
            <a:endParaRPr lang="en-US">
              <a:solidFill>
                <a:schemeClr val="tx1">
                  <a:lumMod val="50000"/>
                  <a:lumOff val="50000"/>
                </a:schemeClr>
              </a:solidFill>
              <a:cs typeface="Arial" pitchFamily="34" charset="0"/>
            </a:endParaRPr>
          </a:p>
        </p:txBody>
      </p:sp>
      <p:sp>
        <p:nvSpPr>
          <p:cNvPr id="10" name="Slide Number Placeholder 5">
            <a:extLst>
              <a:ext uri="{FF2B5EF4-FFF2-40B4-BE49-F238E27FC236}">
                <a16:creationId xmlns:a16="http://schemas.microsoft.com/office/drawing/2014/main" id="{CEB45D1C-3664-40B8-A5D0-E8CCF94E9716}"/>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p>
        </p:txBody>
      </p:sp>
      <p:cxnSp>
        <p:nvCxnSpPr>
          <p:cNvPr id="7" name="Straight Connector 6" descr="Artifact">
            <a:extLst>
              <a:ext uri="{FF2B5EF4-FFF2-40B4-BE49-F238E27FC236}">
                <a16:creationId xmlns:a16="http://schemas.microsoft.com/office/drawing/2014/main" id="{F7909722-AB50-8A45-B8AA-FAABE499E264}"/>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82735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3AEDCC4-6D38-465B-B49A-7AF26D66809D}"/>
              </a:ext>
            </a:extLst>
          </p:cNvPr>
          <p:cNvSpPr>
            <a:spLocks noGrp="1"/>
          </p:cNvSpPr>
          <p:nvPr>
            <p:ph type="ftr" sz="quarter" idx="11"/>
          </p:nvPr>
        </p:nvSpPr>
        <p:spPr>
          <a:xfrm>
            <a:off x="616448" y="6466541"/>
            <a:ext cx="7536952" cy="239059"/>
          </a:xfrm>
        </p:spPr>
        <p:txBody>
          <a:bodyPr/>
          <a:lstStyle>
            <a:lvl1pPr algn="l">
              <a:defRPr/>
            </a:lvl1pPr>
          </a:lstStyle>
          <a:p>
            <a:r>
              <a:rPr lang="en-US" altLang="en-US">
                <a:solidFill>
                  <a:schemeClr val="tx1">
                    <a:lumMod val="50000"/>
                    <a:lumOff val="50000"/>
                  </a:schemeClr>
                </a:solidFill>
                <a:cs typeface="Arial" pitchFamily="34" charset="0"/>
              </a:rPr>
              <a:t>© 2019 Approved for Public Release. Distribution Unlimited. Case Number 16-1988.</a:t>
            </a:r>
            <a:endParaRPr lang="en-US">
              <a:solidFill>
                <a:schemeClr val="tx1">
                  <a:lumMod val="50000"/>
                  <a:lumOff val="50000"/>
                </a:schemeClr>
              </a:solidFill>
              <a:cs typeface="Arial" pitchFamily="34" charset="0"/>
            </a:endParaRPr>
          </a:p>
        </p:txBody>
      </p:sp>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p>
        </p:txBody>
      </p:sp>
      <p:sp>
        <p:nvSpPr>
          <p:cNvPr id="4" name="Title Placeholder 1">
            <a:extLst>
              <a:ext uri="{FF2B5EF4-FFF2-40B4-BE49-F238E27FC236}">
                <a16:creationId xmlns:a16="http://schemas.microsoft.com/office/drawing/2014/main" id="{1F621DA0-76C0-D944-BE35-C04A12079AB0}"/>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dirty="0"/>
              <a:t>Click to edit Master title style</a:t>
            </a:r>
          </a:p>
        </p:txBody>
      </p:sp>
      <p:cxnSp>
        <p:nvCxnSpPr>
          <p:cNvPr id="6" name="Straight Connector 5" descr="Artifact">
            <a:extLst>
              <a:ext uri="{FF2B5EF4-FFF2-40B4-BE49-F238E27FC236}">
                <a16:creationId xmlns:a16="http://schemas.microsoft.com/office/drawing/2014/main" id="{F6129F19-00BF-DE43-8E95-0BCEE17FFAA7}"/>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416028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C57018-2D76-8D4C-8F06-89F3BA939AFC}"/>
              </a:ext>
            </a:extLst>
          </p:cNvPr>
          <p:cNvSpPr>
            <a:spLocks noGrp="1"/>
          </p:cNvSpPr>
          <p:nvPr>
            <p:ph type="ftr" sz="quarter" idx="10"/>
          </p:nvPr>
        </p:nvSpPr>
        <p:spPr/>
        <p:txBody>
          <a:bodyPr/>
          <a:lstStyle>
            <a:lvl1pPr>
              <a:defRPr/>
            </a:lvl1pPr>
          </a:lstStyle>
          <a:p>
            <a:pPr algn="l"/>
            <a:r>
              <a:rPr lang="en-US" altLang="en-US">
                <a:solidFill>
                  <a:schemeClr val="tx1">
                    <a:lumMod val="50000"/>
                    <a:lumOff val="50000"/>
                  </a:schemeClr>
                </a:solidFill>
                <a:cs typeface="Arial" pitchFamily="34" charset="0"/>
              </a:rPr>
              <a:t>© 2019 Approved for Public Release. Distribution Unlimited. Case Number 16-1988.</a:t>
            </a:r>
            <a:endParaRPr lang="en-US">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893277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527538" y="1162059"/>
            <a:ext cx="11321562" cy="1860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nvGrpSpPr>
          <p:cNvPr id="4" name="Group 3"/>
          <p:cNvGrpSpPr/>
          <p:nvPr/>
        </p:nvGrpSpPr>
        <p:grpSpPr>
          <a:xfrm>
            <a:off x="4180109" y="4759342"/>
            <a:ext cx="3732451" cy="687607"/>
            <a:chOff x="2659017" y="4816914"/>
            <a:chExt cx="3732451" cy="687607"/>
          </a:xfrm>
        </p:grpSpPr>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017" y="4940349"/>
              <a:ext cx="443605" cy="443605"/>
            </a:xfrm>
            <a:prstGeom prst="rect">
              <a:avLst/>
            </a:prstGeom>
          </p:spPr>
        </p:pic>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271" y="4982267"/>
              <a:ext cx="377994" cy="377994"/>
            </a:xfrm>
            <a:prstGeom prst="rect">
              <a:avLst/>
            </a:prstGeom>
          </p:spPr>
        </p:pic>
        <p:pic>
          <p:nvPicPr>
            <p:cNvPr id="7" name="Picture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0385" y="4959899"/>
              <a:ext cx="1114344" cy="413237"/>
            </a:xfrm>
            <a:prstGeom prst="rect">
              <a:avLst/>
            </a:prstGeom>
          </p:spPr>
        </p:pic>
        <p:pic>
          <p:nvPicPr>
            <p:cNvPr id="8" name="Picture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1766" y="4816914"/>
              <a:ext cx="972527" cy="687607"/>
            </a:xfrm>
            <a:prstGeom prst="rect">
              <a:avLst/>
            </a:prstGeom>
          </p:spPr>
        </p:pic>
        <p:pic>
          <p:nvPicPr>
            <p:cNvPr id="9" name="Picture 8">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05535" y="4973550"/>
              <a:ext cx="385933" cy="385933"/>
            </a:xfrm>
            <a:prstGeom prst="rect">
              <a:avLst/>
            </a:prstGeom>
          </p:spPr>
        </p:pic>
      </p:grpSp>
      <p:sp>
        <p:nvSpPr>
          <p:cNvPr id="10" name="TextBox 9"/>
          <p:cNvSpPr txBox="1"/>
          <p:nvPr/>
        </p:nvSpPr>
        <p:spPr>
          <a:xfrm>
            <a:off x="3153845" y="2396381"/>
            <a:ext cx="5784978" cy="2277547"/>
          </a:xfrm>
          <a:prstGeom prst="rect">
            <a:avLst/>
          </a:prstGeom>
          <a:noFill/>
        </p:spPr>
        <p:txBody>
          <a:bodyPr wrap="square" rtlCol="0">
            <a:spAutoFit/>
          </a:bodyPr>
          <a:lstStyle/>
          <a:p>
            <a:pPr algn="ctr">
              <a:spcAft>
                <a:spcPts val="600"/>
              </a:spcAft>
            </a:pPr>
            <a:r>
              <a:rPr lang="en-US" sz="1600">
                <a:solidFill>
                  <a:schemeClr val="tx1">
                    <a:lumMod val="50000"/>
                    <a:lumOff val="50000"/>
                  </a:schemeClr>
                </a:solidFill>
              </a:rPr>
              <a:t>MITRE is a not-for-profit organization whose sole focus is to operate federally funded research and development centers, or FFRDCs. Independent and objective, we take on some of our nation's—and the world’s—most critical challenges and provide innovative, practical solutions.</a:t>
            </a:r>
          </a:p>
          <a:p>
            <a:pPr marL="0" lvl="1" algn="ctr">
              <a:spcAft>
                <a:spcPts val="600"/>
              </a:spcAft>
            </a:pPr>
            <a:r>
              <a:rPr lang="en-US">
                <a:solidFill>
                  <a:schemeClr val="tx1">
                    <a:lumMod val="50000"/>
                    <a:lumOff val="50000"/>
                  </a:schemeClr>
                </a:solidFill>
              </a:rPr>
              <a:t>Learn and share more about MITRE, FFRDCs,</a:t>
            </a:r>
            <a:br>
              <a:rPr lang="en-US">
                <a:solidFill>
                  <a:schemeClr val="tx1">
                    <a:lumMod val="50000"/>
                    <a:lumOff val="50000"/>
                  </a:schemeClr>
                </a:solidFill>
              </a:rPr>
            </a:br>
            <a:r>
              <a:rPr lang="en-US">
                <a:solidFill>
                  <a:schemeClr val="tx1">
                    <a:lumMod val="50000"/>
                    <a:lumOff val="50000"/>
                  </a:schemeClr>
                </a:solidFill>
              </a:rPr>
              <a:t>and our unique value at </a:t>
            </a:r>
            <a:r>
              <a:rPr lang="en-US" u="sng">
                <a:solidFill>
                  <a:schemeClr val="tx1">
                    <a:lumMod val="50000"/>
                    <a:lumOff val="50000"/>
                  </a:schemeClr>
                </a:solidFill>
                <a:hlinkClick r:id="rId12"/>
              </a:rPr>
              <a:t>www.mitre.org</a:t>
            </a:r>
            <a:r>
              <a:rPr lang="en-US">
                <a:solidFill>
                  <a:schemeClr val="tx1">
                    <a:lumMod val="50000"/>
                    <a:lumOff val="50000"/>
                  </a:schemeClr>
                </a:solidFill>
              </a:rPr>
              <a:t> </a:t>
            </a:r>
          </a:p>
          <a:p>
            <a:pPr algn="ctr">
              <a:spcAft>
                <a:spcPts val="600"/>
              </a:spcAft>
            </a:pPr>
            <a:r>
              <a:rPr lang="en-US" sz="1600">
                <a:solidFill>
                  <a:schemeClr val="tx1">
                    <a:lumMod val="50000"/>
                    <a:lumOff val="50000"/>
                  </a:schemeClr>
                </a:solidFill>
              </a:rPr>
              <a:t> </a:t>
            </a:r>
            <a:endParaRPr lang="en-US" sz="1400">
              <a:solidFill>
                <a:schemeClr val="tx1">
                  <a:lumMod val="50000"/>
                  <a:lumOff val="50000"/>
                </a:schemeClr>
              </a:solidFill>
              <a:ea typeface="Verdana" pitchFamily="34" charset="0"/>
              <a:cs typeface="Verdana" pitchFamily="34" charset="0"/>
            </a:endParaRPr>
          </a:p>
        </p:txBody>
      </p:sp>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81600" y="1295400"/>
            <a:ext cx="1729468" cy="791415"/>
          </a:xfrm>
          <a:prstGeom prst="rect">
            <a:avLst/>
          </a:prstGeom>
        </p:spPr>
      </p:pic>
      <p:sp>
        <p:nvSpPr>
          <p:cNvPr id="13" name="Slide Number Placeholder 5">
            <a:extLst>
              <a:ext uri="{FF2B5EF4-FFF2-40B4-BE49-F238E27FC236}">
                <a16:creationId xmlns:a16="http://schemas.microsoft.com/office/drawing/2014/main" id="{B7782C9A-11A1-4178-A238-6B25283AF52F}"/>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121730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2BF51-56C6-45DE-975B-E54B78AB85B6}"/>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dirty="0"/>
              <a:t>Click to edit Master title style</a:t>
            </a:r>
          </a:p>
        </p:txBody>
      </p:sp>
      <p:sp>
        <p:nvSpPr>
          <p:cNvPr id="3" name="Text Placeholder 2">
            <a:extLst>
              <a:ext uri="{FF2B5EF4-FFF2-40B4-BE49-F238E27FC236}">
                <a16:creationId xmlns:a16="http://schemas.microsoft.com/office/drawing/2014/main" id="{D15798B9-CA6E-4EEF-AFEA-D99321F30B5B}"/>
              </a:ext>
            </a:extLst>
          </p:cNvPr>
          <p:cNvSpPr>
            <a:spLocks noGrp="1"/>
          </p:cNvSpPr>
          <p:nvPr>
            <p:ph type="body" idx="1"/>
          </p:nvPr>
        </p:nvSpPr>
        <p:spPr>
          <a:xfrm>
            <a:off x="616449" y="1371601"/>
            <a:ext cx="11236720" cy="4794737"/>
          </a:xfrm>
          <a:prstGeom prst="rect">
            <a:avLst/>
          </a:prstGeom>
        </p:spPr>
        <p:txBody>
          <a:bodyPr vert="horz" lIns="91440" tIns="45720" rIns="91440" bIns="45720" rtlCol="0">
            <a:noAutofit/>
          </a:body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a:t>Third level</a:t>
            </a:r>
            <a:endParaRPr lang="en-US" dirty="0"/>
          </a:p>
        </p:txBody>
      </p:sp>
      <p:sp>
        <p:nvSpPr>
          <p:cNvPr id="5" name="Footer Placeholder 4">
            <a:extLst>
              <a:ext uri="{FF2B5EF4-FFF2-40B4-BE49-F238E27FC236}">
                <a16:creationId xmlns:a16="http://schemas.microsoft.com/office/drawing/2014/main" id="{0BFB014C-8519-4FF8-8586-D4137994061A}"/>
              </a:ext>
            </a:extLst>
          </p:cNvPr>
          <p:cNvSpPr>
            <a:spLocks noGrp="1"/>
          </p:cNvSpPr>
          <p:nvPr>
            <p:ph type="ftr" sz="quarter" idx="3"/>
          </p:nvPr>
        </p:nvSpPr>
        <p:spPr>
          <a:xfrm>
            <a:off x="616448" y="6561013"/>
            <a:ext cx="7536952" cy="196850"/>
          </a:xfrm>
          <a:prstGeom prst="rect">
            <a:avLst/>
          </a:prstGeom>
        </p:spPr>
        <p:txBody>
          <a:bodyPr vert="horz" lIns="0" tIns="0" rIns="0" bIns="0" rtlCol="0" anchor="ctr"/>
          <a:lstStyle>
            <a:lvl1pPr algn="ctr">
              <a:defRPr sz="800">
                <a:solidFill>
                  <a:schemeClr val="tx1">
                    <a:tint val="75000"/>
                  </a:schemeClr>
                </a:solidFill>
              </a:defRPr>
            </a:lvl1pPr>
          </a:lstStyle>
          <a:p>
            <a:pPr algn="l"/>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10" name="Rectangle 9" descr="Artifact">
            <a:extLst>
              <a:ext uri="{FF2B5EF4-FFF2-40B4-BE49-F238E27FC236}">
                <a16:creationId xmlns:a16="http://schemas.microsoft.com/office/drawing/2014/main" id="{76AE87BA-EAF2-4F85-A4C6-431AB731984B}"/>
              </a:ext>
            </a:extLst>
          </p:cNvPr>
          <p:cNvSpPr/>
          <p:nvPr/>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1" name="Rectangle 10" descr="Artifact">
            <a:extLst>
              <a:ext uri="{FF2B5EF4-FFF2-40B4-BE49-F238E27FC236}">
                <a16:creationId xmlns:a16="http://schemas.microsoft.com/office/drawing/2014/main" id="{B6C3F526-F252-41AB-A61C-F10A1CF2B122}"/>
              </a:ext>
            </a:extLst>
          </p:cNvPr>
          <p:cNvSpPr/>
          <p:nvPr/>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pic>
        <p:nvPicPr>
          <p:cNvPr id="15" name="Picture 14" descr="MITRE logo">
            <a:extLst>
              <a:ext uri="{FF2B5EF4-FFF2-40B4-BE49-F238E27FC236}">
                <a16:creationId xmlns:a16="http://schemas.microsoft.com/office/drawing/2014/main" id="{2291A6EF-E6BE-4410-A2B9-93E7642D37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87598" y="6438219"/>
            <a:ext cx="891795" cy="325093"/>
          </a:xfrm>
          <a:prstGeom prst="rect">
            <a:avLst/>
          </a:prstGeom>
        </p:spPr>
      </p:pic>
      <p:sp>
        <p:nvSpPr>
          <p:cNvPr id="13" name="Rectangle 12" descr="Artifact">
            <a:extLst>
              <a:ext uri="{FF2B5EF4-FFF2-40B4-BE49-F238E27FC236}">
                <a16:creationId xmlns:a16="http://schemas.microsoft.com/office/drawing/2014/main" id="{0FC1AD13-1188-4710-AA4D-CAD582AF814C}"/>
              </a:ext>
            </a:extLst>
          </p:cNvPr>
          <p:cNvSpPr/>
          <p:nvPr userDrawn="1"/>
        </p:nvSpPr>
        <p:spPr bwMode="auto">
          <a:xfrm>
            <a:off x="81483" y="1"/>
            <a:ext cx="99586" cy="1219200"/>
          </a:xfrm>
          <a:prstGeom prst="rect">
            <a:avLst/>
          </a:prstGeom>
          <a:solidFill>
            <a:schemeClr val="accent1"/>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4" name="Rectangle 13" descr="Artifact">
            <a:extLst>
              <a:ext uri="{FF2B5EF4-FFF2-40B4-BE49-F238E27FC236}">
                <a16:creationId xmlns:a16="http://schemas.microsoft.com/office/drawing/2014/main" id="{33566D52-4B10-4869-BC77-6B0630C04620}"/>
              </a:ext>
            </a:extLst>
          </p:cNvPr>
          <p:cNvSpPr/>
          <p:nvPr userDrawn="1"/>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pic>
        <p:nvPicPr>
          <p:cNvPr id="17" name="Picture 16" descr="MITRE logo">
            <a:extLst>
              <a:ext uri="{FF2B5EF4-FFF2-40B4-BE49-F238E27FC236}">
                <a16:creationId xmlns:a16="http://schemas.microsoft.com/office/drawing/2014/main" id="{108372EC-1E95-4572-B51F-2A793049194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87598" y="6438219"/>
            <a:ext cx="891795" cy="325093"/>
          </a:xfrm>
          <a:prstGeom prst="rect">
            <a:avLst/>
          </a:prstGeom>
        </p:spPr>
      </p:pic>
    </p:spTree>
    <p:extLst>
      <p:ext uri="{BB962C8B-B14F-4D97-AF65-F5344CB8AC3E}">
        <p14:creationId xmlns:p14="http://schemas.microsoft.com/office/powerpoint/2010/main" val="571324812"/>
      </p:ext>
    </p:extLst>
  </p:cSld>
  <p:clrMap bg1="lt1" tx1="dk1" bg2="lt2" tx2="dk2" accent1="accent1" accent2="accent2" accent3="accent3" accent4="accent4" accent5="accent5" accent6="accent6" hlink="hlink" folHlink="folHlink"/>
  <p:sldLayoutIdLst>
    <p:sldLayoutId id="2147483666" r:id="rId1"/>
    <p:sldLayoutId id="2147483658" r:id="rId2"/>
    <p:sldLayoutId id="2147483665" r:id="rId3"/>
    <p:sldLayoutId id="2147483660" r:id="rId4"/>
    <p:sldLayoutId id="2147483661" r:id="rId5"/>
    <p:sldLayoutId id="2147483667" r:id="rId6"/>
    <p:sldLayoutId id="2147483664" r:id="rId7"/>
  </p:sldLayoutIdLst>
  <p:hf hdr="0" dt="0"/>
  <p:txStyles>
    <p:titleStyle>
      <a:lvl1pPr algn="l" defTabSz="914400" rtl="0" eaLnBrk="1" latinLnBrk="0" hangingPunct="1">
        <a:lnSpc>
          <a:spcPct val="90000"/>
        </a:lnSpc>
        <a:spcBef>
          <a:spcPct val="0"/>
        </a:spcBef>
        <a:buNone/>
        <a:defRPr lang="en-US" sz="32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0" i="0" kern="1200" smtClean="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b="0" i="0" kern="1200" smtClean="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b="0" i="0" kern="1200" smtClean="0">
          <a:solidFill>
            <a:schemeClr val="tx1">
              <a:lumMod val="65000"/>
              <a:lumOff val="35000"/>
            </a:schemeClr>
          </a:solidFill>
          <a:latin typeface="Helvetica Neue Thin" panose="020B0403020202020204" pitchFamily="34" charset="0"/>
          <a:ea typeface="Helvetica Neue Thin" panose="020B0403020202020204" pitchFamily="34" charset="0"/>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hyperlink" Target="https://info.hl7.org/hubfs/HIMSS19%20Presentations/FHIR%20Genomics%20%20What%20You%20Need%20to%20Know%20%20for%20Project%20Implementations.pdf"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1420-77E0-4F4C-B5B0-9987E5CE1801}"/>
              </a:ext>
            </a:extLst>
          </p:cNvPr>
          <p:cNvSpPr>
            <a:spLocks noGrp="1"/>
          </p:cNvSpPr>
          <p:nvPr>
            <p:ph type="ctrTitle" sz="quarter"/>
          </p:nvPr>
        </p:nvSpPr>
        <p:spPr/>
        <p:txBody>
          <a:bodyPr/>
          <a:lstStyle/>
          <a:p>
            <a:r>
              <a:rPr lang="en-US" dirty="0"/>
              <a:t>Core Cancer Data Model</a:t>
            </a:r>
          </a:p>
        </p:txBody>
      </p:sp>
      <p:sp>
        <p:nvSpPr>
          <p:cNvPr id="3" name="Subtitle 2">
            <a:extLst>
              <a:ext uri="{FF2B5EF4-FFF2-40B4-BE49-F238E27FC236}">
                <a16:creationId xmlns:a16="http://schemas.microsoft.com/office/drawing/2014/main" id="{2CF320CC-17F3-2E49-8642-637F421BF830}"/>
              </a:ext>
            </a:extLst>
          </p:cNvPr>
          <p:cNvSpPr>
            <a:spLocks noGrp="1"/>
          </p:cNvSpPr>
          <p:nvPr>
            <p:ph type="subTitle" idx="1"/>
          </p:nvPr>
        </p:nvSpPr>
        <p:spPr>
          <a:xfrm>
            <a:off x="1044164" y="2568943"/>
            <a:ext cx="6259461" cy="1236938"/>
          </a:xfrm>
        </p:spPr>
        <p:txBody>
          <a:bodyPr/>
          <a:lstStyle/>
          <a:p>
            <a:r>
              <a:rPr lang="en-US" dirty="0"/>
              <a:t>Thoughts on Modeling </a:t>
            </a:r>
            <a:r>
              <a:rPr lang="en-US" b="1" dirty="0"/>
              <a:t>Cancer Biomarkers</a:t>
            </a:r>
            <a:r>
              <a:rPr lang="en-US" dirty="0"/>
              <a:t> –  including Next Generation Sequencing (NGS) for M-CODE</a:t>
            </a:r>
          </a:p>
        </p:txBody>
      </p:sp>
      <p:sp>
        <p:nvSpPr>
          <p:cNvPr id="4" name="Slide Number Placeholder 3">
            <a:extLst>
              <a:ext uri="{FF2B5EF4-FFF2-40B4-BE49-F238E27FC236}">
                <a16:creationId xmlns:a16="http://schemas.microsoft.com/office/drawing/2014/main" id="{82E55058-0734-1B44-8BF2-46F932C1906D}"/>
              </a:ext>
            </a:extLst>
          </p:cNvPr>
          <p:cNvSpPr>
            <a:spLocks noGrp="1"/>
          </p:cNvSpPr>
          <p:nvPr>
            <p:ph type="sldNum" sz="quarter" idx="12"/>
          </p:nvPr>
        </p:nvSpPr>
        <p:spPr/>
        <p:txBody>
          <a:bodyPr/>
          <a:lstStyle/>
          <a:p>
            <a:r>
              <a:rPr lang="en-US" dirty="0">
                <a:latin typeface="Arial" pitchFamily="34" charset="0"/>
              </a:rPr>
              <a:t>| </a:t>
            </a:r>
            <a:fld id="{295008BC-DA31-4D19-837B-EFA4386B05F5}" type="slidenum">
              <a:rPr lang="en-US" smtClean="0">
                <a:latin typeface="Arial" pitchFamily="34" charset="0"/>
              </a:rPr>
              <a:pPr/>
              <a:t>1</a:t>
            </a:fld>
            <a:r>
              <a:rPr lang="en-US" dirty="0">
                <a:latin typeface="Arial" pitchFamily="34" charset="0"/>
              </a:rPr>
              <a:t> |</a:t>
            </a:r>
            <a:r>
              <a:rPr lang="en-US" dirty="0">
                <a:latin typeface="Arial" pitchFamily="34" charset="0"/>
                <a:ea typeface="Verdana" pitchFamily="34" charset="0"/>
                <a:cs typeface="Verdana" pitchFamily="34" charset="0"/>
              </a:rPr>
              <a:t> </a:t>
            </a:r>
          </a:p>
        </p:txBody>
      </p:sp>
      <p:sp>
        <p:nvSpPr>
          <p:cNvPr id="5" name="Subtitle 2">
            <a:extLst>
              <a:ext uri="{FF2B5EF4-FFF2-40B4-BE49-F238E27FC236}">
                <a16:creationId xmlns:a16="http://schemas.microsoft.com/office/drawing/2014/main" id="{9F76EBDC-74CB-384E-9967-E285337C2132}"/>
              </a:ext>
            </a:extLst>
          </p:cNvPr>
          <p:cNvSpPr txBox="1">
            <a:spLocks/>
          </p:cNvSpPr>
          <p:nvPr/>
        </p:nvSpPr>
        <p:spPr>
          <a:xfrm>
            <a:off x="1044163" y="4024692"/>
            <a:ext cx="6259461" cy="5233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i="0" kern="1200">
                <a:solidFill>
                  <a:schemeClr val="tx2"/>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b="0" i="0" kern="1200" smtClean="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b="0" i="0" kern="1200" smtClean="0">
                <a:solidFill>
                  <a:schemeClr val="tx1">
                    <a:lumMod val="65000"/>
                    <a:lumOff val="35000"/>
                  </a:schemeClr>
                </a:solidFill>
                <a:latin typeface="Helvetica Neue Thin" panose="020B0403020202020204" pitchFamily="34" charset="0"/>
                <a:ea typeface="Helvetica Neue Thin" panose="020B0403020202020204" pitchFamily="34" charset="0"/>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March 12, 2019</a:t>
            </a:r>
          </a:p>
        </p:txBody>
      </p:sp>
    </p:spTree>
    <p:extLst>
      <p:ext uri="{BB962C8B-B14F-4D97-AF65-F5344CB8AC3E}">
        <p14:creationId xmlns:p14="http://schemas.microsoft.com/office/powerpoint/2010/main" val="48611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8E00C9D9-6BFB-264E-A3FA-908EE69ED097}"/>
              </a:ext>
            </a:extLst>
          </p:cNvPr>
          <p:cNvCxnSpPr>
            <a:cxnSpLocks/>
            <a:stCxn id="26" idx="1"/>
          </p:cNvCxnSpPr>
          <p:nvPr/>
        </p:nvCxnSpPr>
        <p:spPr>
          <a:xfrm flipH="1">
            <a:off x="10305297" y="3386074"/>
            <a:ext cx="377601" cy="14930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F984FB-D35C-FF45-8EDC-3DF276BC4FD0}"/>
              </a:ext>
            </a:extLst>
          </p:cNvPr>
          <p:cNvCxnSpPr>
            <a:cxnSpLocks/>
            <a:stCxn id="18" idx="3"/>
          </p:cNvCxnSpPr>
          <p:nvPr/>
        </p:nvCxnSpPr>
        <p:spPr>
          <a:xfrm>
            <a:off x="6172739" y="3386074"/>
            <a:ext cx="312535" cy="14110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3E9A424-4E0F-C24E-B32C-99E792DF2D13}"/>
              </a:ext>
            </a:extLst>
          </p:cNvPr>
          <p:cNvSpPr>
            <a:spLocks noGrp="1"/>
          </p:cNvSpPr>
          <p:nvPr>
            <p:ph type="title"/>
          </p:nvPr>
        </p:nvSpPr>
        <p:spPr/>
        <p:txBody>
          <a:bodyPr/>
          <a:lstStyle/>
          <a:p>
            <a:r>
              <a:rPr lang="en-US" dirty="0"/>
              <a:t>Minimal Common Oncology Data Elements (MCODE)</a:t>
            </a:r>
          </a:p>
        </p:txBody>
      </p:sp>
      <p:sp>
        <p:nvSpPr>
          <p:cNvPr id="3" name="Content Placeholder 2">
            <a:extLst>
              <a:ext uri="{FF2B5EF4-FFF2-40B4-BE49-F238E27FC236}">
                <a16:creationId xmlns:a16="http://schemas.microsoft.com/office/drawing/2014/main" id="{53301E91-D44C-AA49-BE72-FCF9D94D34E4}"/>
              </a:ext>
            </a:extLst>
          </p:cNvPr>
          <p:cNvSpPr>
            <a:spLocks noGrp="1"/>
          </p:cNvSpPr>
          <p:nvPr>
            <p:ph sz="half" idx="1"/>
          </p:nvPr>
        </p:nvSpPr>
        <p:spPr>
          <a:xfrm>
            <a:off x="417535" y="1462385"/>
            <a:ext cx="4390236" cy="5120977"/>
          </a:xfrm>
        </p:spPr>
        <p:txBody>
          <a:bodyPr/>
          <a:lstStyle/>
          <a:p>
            <a:pPr>
              <a:spcAft>
                <a:spcPts val="600"/>
              </a:spcAft>
            </a:pPr>
            <a:r>
              <a:rPr lang="en-US" dirty="0"/>
              <a:t>A standard health record for Oncology.</a:t>
            </a:r>
            <a:endParaRPr lang="en-US" b="0" dirty="0"/>
          </a:p>
          <a:p>
            <a:pPr>
              <a:spcAft>
                <a:spcPts val="600"/>
              </a:spcAft>
            </a:pPr>
            <a:r>
              <a:rPr lang="en-US" b="0" dirty="0"/>
              <a:t>The minimal set of data elements applicable to all cancers, and collected for:</a:t>
            </a:r>
          </a:p>
          <a:p>
            <a:pPr lvl="1">
              <a:spcAft>
                <a:spcPts val="600"/>
              </a:spcAft>
            </a:pPr>
            <a:r>
              <a:rPr lang="en-US" b="0" dirty="0"/>
              <a:t>standardized information exchange among oncology information systems.</a:t>
            </a:r>
          </a:p>
          <a:p>
            <a:pPr lvl="1">
              <a:spcAft>
                <a:spcPts val="600"/>
              </a:spcAft>
            </a:pPr>
            <a:r>
              <a:rPr lang="en-US" b="0" dirty="0"/>
              <a:t>use by multiple stakeholders.</a:t>
            </a:r>
          </a:p>
          <a:p>
            <a:pPr>
              <a:spcAft>
                <a:spcPts val="600"/>
              </a:spcAft>
            </a:pPr>
            <a:r>
              <a:rPr lang="en-US" b="0" dirty="0"/>
              <a:t>Oncology data element domains: patient, disease, treatment, outcomes, genomics.</a:t>
            </a:r>
          </a:p>
        </p:txBody>
      </p:sp>
      <p:pic>
        <p:nvPicPr>
          <p:cNvPr id="5" name="Picture 4">
            <a:extLst>
              <a:ext uri="{FF2B5EF4-FFF2-40B4-BE49-F238E27FC236}">
                <a16:creationId xmlns:a16="http://schemas.microsoft.com/office/drawing/2014/main" id="{692949F0-B81A-5A40-B8D6-1BF03CB5C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7269" y="274638"/>
            <a:ext cx="1143744" cy="1024604"/>
          </a:xfrm>
          <a:prstGeom prst="rect">
            <a:avLst/>
          </a:prstGeom>
        </p:spPr>
      </p:pic>
      <p:grpSp>
        <p:nvGrpSpPr>
          <p:cNvPr id="13" name="Group 12">
            <a:extLst>
              <a:ext uri="{FF2B5EF4-FFF2-40B4-BE49-F238E27FC236}">
                <a16:creationId xmlns:a16="http://schemas.microsoft.com/office/drawing/2014/main" id="{30178A8D-BE1D-1C43-8977-3A198449868F}"/>
              </a:ext>
            </a:extLst>
          </p:cNvPr>
          <p:cNvGrpSpPr/>
          <p:nvPr/>
        </p:nvGrpSpPr>
        <p:grpSpPr>
          <a:xfrm>
            <a:off x="6307474" y="2205271"/>
            <a:ext cx="4174434" cy="4002157"/>
            <a:chOff x="6427305" y="2133599"/>
            <a:chExt cx="4174434" cy="4002157"/>
          </a:xfrm>
        </p:grpSpPr>
        <p:sp>
          <p:nvSpPr>
            <p:cNvPr id="6" name="Donut 5">
              <a:extLst>
                <a:ext uri="{FF2B5EF4-FFF2-40B4-BE49-F238E27FC236}">
                  <a16:creationId xmlns:a16="http://schemas.microsoft.com/office/drawing/2014/main" id="{8C67B163-9247-7348-98B8-4219665FA33F}"/>
                </a:ext>
              </a:extLst>
            </p:cNvPr>
            <p:cNvSpPr/>
            <p:nvPr/>
          </p:nvSpPr>
          <p:spPr>
            <a:xfrm>
              <a:off x="6427305" y="2133599"/>
              <a:ext cx="4174434" cy="4002157"/>
            </a:xfrm>
            <a:prstGeom prst="donut">
              <a:avLst>
                <a:gd name="adj" fmla="val 10428"/>
              </a:avLst>
            </a:prstGeom>
            <a:solidFill>
              <a:schemeClr val="bg1">
                <a:lumMod val="8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ounded Rectangle 6">
              <a:extLst>
                <a:ext uri="{FF2B5EF4-FFF2-40B4-BE49-F238E27FC236}">
                  <a16:creationId xmlns:a16="http://schemas.microsoft.com/office/drawing/2014/main" id="{D916B1AE-E857-A444-9D43-223190F7C38F}"/>
                </a:ext>
              </a:extLst>
            </p:cNvPr>
            <p:cNvSpPr/>
            <p:nvPr/>
          </p:nvSpPr>
          <p:spPr>
            <a:xfrm>
              <a:off x="8009834" y="2978256"/>
              <a:ext cx="940904" cy="528048"/>
            </a:xfrm>
            <a:prstGeom prst="roundRect">
              <a:avLst/>
            </a:prstGeom>
            <a:solidFill>
              <a:srgbClr val="67D7C4"/>
            </a:solidFill>
            <a:ln w="9525" cap="flat" cmpd="sng" algn="ctr">
              <a:solidFill>
                <a:schemeClr val="tx2">
                  <a:lumMod val="40000"/>
                  <a:lumOff val="60000"/>
                </a:schemeClr>
              </a:solidFill>
              <a:prstDash val="solid"/>
            </a:ln>
            <a:effectLst>
              <a:outerShdw blurRad="40000" dist="20000" dir="5400000" rotWithShape="0">
                <a:srgbClr val="000000">
                  <a:alpha val="38000"/>
                </a:srgbClr>
              </a:outerShdw>
            </a:effectLst>
          </p:spPr>
          <p:txBody>
            <a:bodyPr rtlCol="0" anchor="ctr"/>
            <a:lstStyle/>
            <a:p>
              <a:pPr algn="ctr"/>
              <a:r>
                <a:rPr lang="en-US" sz="1600" kern="0" dirty="0">
                  <a:solidFill>
                    <a:prstClr val="black"/>
                  </a:solidFill>
                  <a:latin typeface="Arial"/>
                </a:rPr>
                <a:t>Patient</a:t>
              </a:r>
            </a:p>
          </p:txBody>
        </p:sp>
        <p:sp>
          <p:nvSpPr>
            <p:cNvPr id="8" name="Rounded Rectangle 7">
              <a:extLst>
                <a:ext uri="{FF2B5EF4-FFF2-40B4-BE49-F238E27FC236}">
                  <a16:creationId xmlns:a16="http://schemas.microsoft.com/office/drawing/2014/main" id="{6C800417-08C1-1340-96DB-1185B294F6F3}"/>
                </a:ext>
              </a:extLst>
            </p:cNvPr>
            <p:cNvSpPr/>
            <p:nvPr/>
          </p:nvSpPr>
          <p:spPr>
            <a:xfrm>
              <a:off x="7294215" y="3656898"/>
              <a:ext cx="1106557" cy="528048"/>
            </a:xfrm>
            <a:prstGeom prst="roundRect">
              <a:avLst/>
            </a:prstGeom>
            <a:solidFill>
              <a:srgbClr val="EEA674"/>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en-US" sz="1600" kern="0" dirty="0">
                  <a:solidFill>
                    <a:prstClr val="black"/>
                  </a:solidFill>
                  <a:latin typeface="Arial"/>
                </a:rPr>
                <a:t>Disease</a:t>
              </a:r>
            </a:p>
          </p:txBody>
        </p:sp>
        <p:sp>
          <p:nvSpPr>
            <p:cNvPr id="9" name="Rounded Rectangle 8">
              <a:extLst>
                <a:ext uri="{FF2B5EF4-FFF2-40B4-BE49-F238E27FC236}">
                  <a16:creationId xmlns:a16="http://schemas.microsoft.com/office/drawing/2014/main" id="{CA4E25A1-9FC1-2F4C-8B8C-92A9DEBB3C70}"/>
                </a:ext>
              </a:extLst>
            </p:cNvPr>
            <p:cNvSpPr/>
            <p:nvPr/>
          </p:nvSpPr>
          <p:spPr>
            <a:xfrm>
              <a:off x="8559799" y="3656898"/>
              <a:ext cx="1258958" cy="528048"/>
            </a:xfrm>
            <a:prstGeom prst="roundRect">
              <a:avLst/>
            </a:prstGeom>
            <a:solidFill>
              <a:srgbClr val="EAD456"/>
            </a:solidFill>
            <a:ln w="9525" cap="flat" cmpd="sng" algn="ctr">
              <a:solidFill>
                <a:schemeClr val="accent3">
                  <a:lumMod val="75000"/>
                </a:schemeClr>
              </a:solidFill>
              <a:prstDash val="solid"/>
            </a:ln>
            <a:effectLst>
              <a:outerShdw blurRad="40000" dist="20000" dir="5400000" rotWithShape="0">
                <a:srgbClr val="000000">
                  <a:alpha val="38000"/>
                </a:srgbClr>
              </a:outerShdw>
            </a:effectLst>
          </p:spPr>
          <p:txBody>
            <a:bodyPr rtlCol="0" anchor="ctr"/>
            <a:lstStyle/>
            <a:p>
              <a:pPr algn="ctr"/>
              <a:r>
                <a:rPr lang="en-US" sz="1600" kern="0" dirty="0">
                  <a:solidFill>
                    <a:prstClr val="black"/>
                  </a:solidFill>
                  <a:latin typeface="Arial"/>
                </a:rPr>
                <a:t>Treatment</a:t>
              </a:r>
            </a:p>
          </p:txBody>
        </p:sp>
        <p:sp>
          <p:nvSpPr>
            <p:cNvPr id="10" name="Rounded Rectangle 9">
              <a:extLst>
                <a:ext uri="{FF2B5EF4-FFF2-40B4-BE49-F238E27FC236}">
                  <a16:creationId xmlns:a16="http://schemas.microsoft.com/office/drawing/2014/main" id="{88A62190-C246-7749-8A74-6D6B322B0341}"/>
                </a:ext>
              </a:extLst>
            </p:cNvPr>
            <p:cNvSpPr/>
            <p:nvPr/>
          </p:nvSpPr>
          <p:spPr>
            <a:xfrm>
              <a:off x="7189852" y="4342369"/>
              <a:ext cx="1258958" cy="528048"/>
            </a:xfrm>
            <a:prstGeom prst="roundRect">
              <a:avLst/>
            </a:prstGeom>
            <a:solidFill>
              <a:srgbClr val="BC73C6"/>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en-US" sz="1600" kern="0" dirty="0">
                  <a:solidFill>
                    <a:prstClr val="black"/>
                  </a:solidFill>
                  <a:latin typeface="Arial"/>
                </a:rPr>
                <a:t>Outcomes</a:t>
              </a:r>
            </a:p>
          </p:txBody>
        </p:sp>
        <p:sp>
          <p:nvSpPr>
            <p:cNvPr id="11" name="Rounded Rectangle 10">
              <a:extLst>
                <a:ext uri="{FF2B5EF4-FFF2-40B4-BE49-F238E27FC236}">
                  <a16:creationId xmlns:a16="http://schemas.microsoft.com/office/drawing/2014/main" id="{7BE83B04-E27A-6749-AC02-754FE0BB94BF}"/>
                </a:ext>
              </a:extLst>
            </p:cNvPr>
            <p:cNvSpPr/>
            <p:nvPr/>
          </p:nvSpPr>
          <p:spPr>
            <a:xfrm>
              <a:off x="8574707" y="4348995"/>
              <a:ext cx="1258958" cy="528048"/>
            </a:xfrm>
            <a:prstGeom prst="roundRect">
              <a:avLst/>
            </a:prstGeom>
            <a:solidFill>
              <a:srgbClr val="ACDB7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Genomics</a:t>
              </a:r>
            </a:p>
          </p:txBody>
        </p:sp>
        <p:sp>
          <p:nvSpPr>
            <p:cNvPr id="12" name="TextBox 11">
              <a:extLst>
                <a:ext uri="{FF2B5EF4-FFF2-40B4-BE49-F238E27FC236}">
                  <a16:creationId xmlns:a16="http://schemas.microsoft.com/office/drawing/2014/main" id="{7CF596D4-C48A-0B4C-87AD-A1BB60BECE3B}"/>
                </a:ext>
              </a:extLst>
            </p:cNvPr>
            <p:cNvSpPr txBox="1"/>
            <p:nvPr/>
          </p:nvSpPr>
          <p:spPr>
            <a:xfrm>
              <a:off x="7932358" y="2196138"/>
              <a:ext cx="1058303" cy="338554"/>
            </a:xfrm>
            <a:prstGeom prst="rect">
              <a:avLst/>
            </a:prstGeom>
            <a:noFill/>
          </p:spPr>
          <p:txBody>
            <a:bodyPr wrap="none" rtlCol="0">
              <a:spAutoFit/>
            </a:bodyPr>
            <a:lstStyle/>
            <a:p>
              <a:pPr>
                <a:spcAft>
                  <a:spcPts val="600"/>
                </a:spcAft>
              </a:pPr>
              <a:r>
                <a:rPr lang="en-US" sz="1600" b="1" dirty="0">
                  <a:ea typeface="Verdana" pitchFamily="34" charset="0"/>
                  <a:cs typeface="Verdana" pitchFamily="34" charset="0"/>
                </a:rPr>
                <a:t>CANCER</a:t>
              </a:r>
            </a:p>
          </p:txBody>
        </p:sp>
      </p:grpSp>
      <p:cxnSp>
        <p:nvCxnSpPr>
          <p:cNvPr id="25" name="Straight Connector 24">
            <a:extLst>
              <a:ext uri="{FF2B5EF4-FFF2-40B4-BE49-F238E27FC236}">
                <a16:creationId xmlns:a16="http://schemas.microsoft.com/office/drawing/2014/main" id="{05A19875-AD36-494A-926B-9976D52BC205}"/>
              </a:ext>
            </a:extLst>
          </p:cNvPr>
          <p:cNvCxnSpPr>
            <a:cxnSpLocks/>
          </p:cNvCxnSpPr>
          <p:nvPr/>
        </p:nvCxnSpPr>
        <p:spPr>
          <a:xfrm>
            <a:off x="6873082" y="2437087"/>
            <a:ext cx="197321" cy="192965"/>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FFCEFF9-0D4F-A746-8B3D-97D91507216F}"/>
              </a:ext>
            </a:extLst>
          </p:cNvPr>
          <p:cNvCxnSpPr>
            <a:cxnSpLocks/>
            <a:stCxn id="21" idx="2"/>
            <a:endCxn id="6" idx="0"/>
          </p:cNvCxnSpPr>
          <p:nvPr/>
        </p:nvCxnSpPr>
        <p:spPr>
          <a:xfrm>
            <a:off x="8394500" y="2012157"/>
            <a:ext cx="191" cy="19311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3BC5434-A8A1-8345-977A-D91B672B428C}"/>
              </a:ext>
            </a:extLst>
          </p:cNvPr>
          <p:cNvCxnSpPr>
            <a:cxnSpLocks/>
          </p:cNvCxnSpPr>
          <p:nvPr/>
        </p:nvCxnSpPr>
        <p:spPr>
          <a:xfrm flipH="1">
            <a:off x="9908676" y="2412313"/>
            <a:ext cx="395943" cy="42986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E051A35-040D-704E-922C-67290211868B}"/>
              </a:ext>
            </a:extLst>
          </p:cNvPr>
          <p:cNvCxnSpPr>
            <a:cxnSpLocks/>
          </p:cNvCxnSpPr>
          <p:nvPr/>
        </p:nvCxnSpPr>
        <p:spPr>
          <a:xfrm>
            <a:off x="10045101" y="5481516"/>
            <a:ext cx="227656" cy="18383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3DBB9D5-A961-814C-B9AF-418EE2F06600}"/>
              </a:ext>
            </a:extLst>
          </p:cNvPr>
          <p:cNvCxnSpPr>
            <a:cxnSpLocks/>
          </p:cNvCxnSpPr>
          <p:nvPr/>
        </p:nvCxnSpPr>
        <p:spPr>
          <a:xfrm flipV="1">
            <a:off x="6497974" y="5481516"/>
            <a:ext cx="274060" cy="18383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FA60EE5-43C2-1841-A212-1F55003E9F03}"/>
              </a:ext>
            </a:extLst>
          </p:cNvPr>
          <p:cNvSpPr/>
          <p:nvPr/>
        </p:nvSpPr>
        <p:spPr>
          <a:xfrm>
            <a:off x="5785118" y="1831743"/>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Providers</a:t>
            </a:r>
          </a:p>
        </p:txBody>
      </p:sp>
      <p:sp>
        <p:nvSpPr>
          <p:cNvPr id="17" name="Rectangle 16">
            <a:extLst>
              <a:ext uri="{FF2B5EF4-FFF2-40B4-BE49-F238E27FC236}">
                <a16:creationId xmlns:a16="http://schemas.microsoft.com/office/drawing/2014/main" id="{F1B6D7F3-099B-1540-A020-4B2698E30F83}"/>
              </a:ext>
            </a:extLst>
          </p:cNvPr>
          <p:cNvSpPr/>
          <p:nvPr/>
        </p:nvSpPr>
        <p:spPr>
          <a:xfrm>
            <a:off x="9810275" y="1869843"/>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Research</a:t>
            </a:r>
          </a:p>
        </p:txBody>
      </p:sp>
      <p:sp>
        <p:nvSpPr>
          <p:cNvPr id="18" name="Rectangle 17">
            <a:extLst>
              <a:ext uri="{FF2B5EF4-FFF2-40B4-BE49-F238E27FC236}">
                <a16:creationId xmlns:a16="http://schemas.microsoft.com/office/drawing/2014/main" id="{B5924097-E53D-4C47-A403-B866A5708537}"/>
              </a:ext>
            </a:extLst>
          </p:cNvPr>
          <p:cNvSpPr/>
          <p:nvPr/>
        </p:nvSpPr>
        <p:spPr>
          <a:xfrm>
            <a:off x="4874026" y="3091142"/>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Payers</a:t>
            </a:r>
          </a:p>
        </p:txBody>
      </p:sp>
      <p:sp>
        <p:nvSpPr>
          <p:cNvPr id="19" name="Rectangle 18">
            <a:extLst>
              <a:ext uri="{FF2B5EF4-FFF2-40B4-BE49-F238E27FC236}">
                <a16:creationId xmlns:a16="http://schemas.microsoft.com/office/drawing/2014/main" id="{662642D9-2AE9-3D42-888C-B45E051BA070}"/>
              </a:ext>
            </a:extLst>
          </p:cNvPr>
          <p:cNvSpPr/>
          <p:nvPr/>
        </p:nvSpPr>
        <p:spPr>
          <a:xfrm>
            <a:off x="10272757" y="5328934"/>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Government / Regulatory</a:t>
            </a:r>
          </a:p>
        </p:txBody>
      </p:sp>
      <p:sp>
        <p:nvSpPr>
          <p:cNvPr id="20" name="Rectangle 19">
            <a:extLst>
              <a:ext uri="{FF2B5EF4-FFF2-40B4-BE49-F238E27FC236}">
                <a16:creationId xmlns:a16="http://schemas.microsoft.com/office/drawing/2014/main" id="{0826771A-7212-914B-8167-621857EFEC51}"/>
              </a:ext>
            </a:extLst>
          </p:cNvPr>
          <p:cNvSpPr/>
          <p:nvPr/>
        </p:nvSpPr>
        <p:spPr>
          <a:xfrm>
            <a:off x="5199261" y="5328934"/>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Vendors</a:t>
            </a:r>
          </a:p>
        </p:txBody>
      </p:sp>
      <p:sp>
        <p:nvSpPr>
          <p:cNvPr id="21" name="Rectangle 20">
            <a:extLst>
              <a:ext uri="{FF2B5EF4-FFF2-40B4-BE49-F238E27FC236}">
                <a16:creationId xmlns:a16="http://schemas.microsoft.com/office/drawing/2014/main" id="{721D2016-2BEB-9840-BB50-E6BEDD9735B7}"/>
              </a:ext>
            </a:extLst>
          </p:cNvPr>
          <p:cNvSpPr/>
          <p:nvPr/>
        </p:nvSpPr>
        <p:spPr>
          <a:xfrm>
            <a:off x="7745143" y="1422293"/>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Patients</a:t>
            </a:r>
          </a:p>
        </p:txBody>
      </p:sp>
      <p:sp>
        <p:nvSpPr>
          <p:cNvPr id="26" name="Rectangle 25">
            <a:extLst>
              <a:ext uri="{FF2B5EF4-FFF2-40B4-BE49-F238E27FC236}">
                <a16:creationId xmlns:a16="http://schemas.microsoft.com/office/drawing/2014/main" id="{20F12CB7-6EE3-EC46-A174-367A360D45DE}"/>
              </a:ext>
            </a:extLst>
          </p:cNvPr>
          <p:cNvSpPr/>
          <p:nvPr/>
        </p:nvSpPr>
        <p:spPr>
          <a:xfrm>
            <a:off x="10682898" y="3091142"/>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Registries</a:t>
            </a:r>
          </a:p>
        </p:txBody>
      </p:sp>
    </p:spTree>
    <p:extLst>
      <p:ext uri="{BB962C8B-B14F-4D97-AF65-F5344CB8AC3E}">
        <p14:creationId xmlns:p14="http://schemas.microsoft.com/office/powerpoint/2010/main" val="200095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CA487-7013-0F4D-8B47-87DA3C508908}"/>
              </a:ext>
            </a:extLst>
          </p:cNvPr>
          <p:cNvSpPr>
            <a:spLocks noGrp="1"/>
          </p:cNvSpPr>
          <p:nvPr>
            <p:ph type="title"/>
          </p:nvPr>
        </p:nvSpPr>
        <p:spPr/>
        <p:txBody>
          <a:bodyPr/>
          <a:lstStyle/>
          <a:p>
            <a:r>
              <a:rPr lang="en-US"/>
              <a:t>Where does this fit with HL7 Cancer Interoperability and CIC</a:t>
            </a:r>
          </a:p>
        </p:txBody>
      </p:sp>
      <p:sp>
        <p:nvSpPr>
          <p:cNvPr id="3" name="Content Placeholder 2">
            <a:extLst>
              <a:ext uri="{FF2B5EF4-FFF2-40B4-BE49-F238E27FC236}">
                <a16:creationId xmlns:a16="http://schemas.microsoft.com/office/drawing/2014/main" id="{A93E6901-44F4-CA44-8B69-3BC2C45977AA}"/>
              </a:ext>
            </a:extLst>
          </p:cNvPr>
          <p:cNvSpPr>
            <a:spLocks noGrp="1"/>
          </p:cNvSpPr>
          <p:nvPr>
            <p:ph sz="half" idx="1"/>
          </p:nvPr>
        </p:nvSpPr>
        <p:spPr>
          <a:xfrm>
            <a:off x="440604" y="1359052"/>
            <a:ext cx="3835611" cy="3492671"/>
          </a:xfrm>
        </p:spPr>
        <p:txBody>
          <a:bodyPr/>
          <a:lstStyle/>
          <a:p>
            <a:r>
              <a:rPr lang="en-US"/>
              <a:t>Initial goal: create a core and extended model for cancer, starting with Breast Cancer</a:t>
            </a:r>
          </a:p>
          <a:p>
            <a:r>
              <a:rPr lang="en-US"/>
              <a:t>Breast Cancer IGs are narrow and deep</a:t>
            </a:r>
          </a:p>
          <a:p>
            <a:r>
              <a:rPr lang="en-US" b="1"/>
              <a:t>mCODE</a:t>
            </a:r>
            <a:r>
              <a:rPr lang="en-US"/>
              <a:t> is </a:t>
            </a:r>
            <a:r>
              <a:rPr lang="en-US" i="1"/>
              <a:t>broad and shallow</a:t>
            </a:r>
          </a:p>
          <a:p>
            <a:pPr lvl="1"/>
            <a:r>
              <a:rPr lang="en-US" i="1"/>
              <a:t>EHRs are the main application</a:t>
            </a:r>
          </a:p>
        </p:txBody>
      </p:sp>
      <p:sp>
        <p:nvSpPr>
          <p:cNvPr id="5" name="Footer Placeholder 4">
            <a:extLst>
              <a:ext uri="{FF2B5EF4-FFF2-40B4-BE49-F238E27FC236}">
                <a16:creationId xmlns:a16="http://schemas.microsoft.com/office/drawing/2014/main" id="{5182C7C5-C3E8-384F-9FA7-C51B913CCE84}"/>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D6CC51CD-EA80-6E4B-9371-4C25DBDAEC84}"/>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3</a:t>
            </a:fld>
            <a:r>
              <a:rPr lang="en-US">
                <a:latin typeface="Arial" pitchFamily="34" charset="0"/>
              </a:rPr>
              <a:t> |</a:t>
            </a:r>
            <a:r>
              <a:rPr lang="en-US">
                <a:latin typeface="Arial" pitchFamily="34" charset="0"/>
                <a:ea typeface="Verdana" pitchFamily="34" charset="0"/>
                <a:cs typeface="Verdana" pitchFamily="34" charset="0"/>
              </a:rPr>
              <a:t> </a:t>
            </a:r>
          </a:p>
        </p:txBody>
      </p:sp>
      <p:sp>
        <p:nvSpPr>
          <p:cNvPr id="9" name="Rectangle 8">
            <a:extLst>
              <a:ext uri="{FF2B5EF4-FFF2-40B4-BE49-F238E27FC236}">
                <a16:creationId xmlns:a16="http://schemas.microsoft.com/office/drawing/2014/main" id="{3FD22356-BD55-124F-BD3F-3F7C53F3FB9C}"/>
              </a:ext>
            </a:extLst>
          </p:cNvPr>
          <p:cNvSpPr/>
          <p:nvPr/>
        </p:nvSpPr>
        <p:spPr>
          <a:xfrm>
            <a:off x="4717973" y="1402335"/>
            <a:ext cx="7328062" cy="2026665"/>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687F1D29-6C41-1340-A55F-FB69A43B287A}"/>
              </a:ext>
            </a:extLst>
          </p:cNvPr>
          <p:cNvSpPr/>
          <p:nvPr/>
        </p:nvSpPr>
        <p:spPr>
          <a:xfrm>
            <a:off x="6471140" y="1910860"/>
            <a:ext cx="1184031" cy="3751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Diagnosis</a:t>
            </a:r>
          </a:p>
        </p:txBody>
      </p:sp>
      <p:sp>
        <p:nvSpPr>
          <p:cNvPr id="11" name="Rounded Rectangle 10">
            <a:extLst>
              <a:ext uri="{FF2B5EF4-FFF2-40B4-BE49-F238E27FC236}">
                <a16:creationId xmlns:a16="http://schemas.microsoft.com/office/drawing/2014/main" id="{3BAF667C-801C-174C-A3DD-E5A3AB35E62C}"/>
              </a:ext>
            </a:extLst>
          </p:cNvPr>
          <p:cNvSpPr/>
          <p:nvPr/>
        </p:nvSpPr>
        <p:spPr>
          <a:xfrm>
            <a:off x="6481930" y="2436077"/>
            <a:ext cx="986608" cy="8112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rPr>
              <a:t>Staging</a:t>
            </a:r>
          </a:p>
        </p:txBody>
      </p:sp>
      <p:sp>
        <p:nvSpPr>
          <p:cNvPr id="12" name="Rounded Rectangle 11">
            <a:extLst>
              <a:ext uri="{FF2B5EF4-FFF2-40B4-BE49-F238E27FC236}">
                <a16:creationId xmlns:a16="http://schemas.microsoft.com/office/drawing/2014/main" id="{4D26D42A-9AC1-834D-AE85-7734A7E22500}"/>
              </a:ext>
            </a:extLst>
          </p:cNvPr>
          <p:cNvSpPr/>
          <p:nvPr/>
        </p:nvSpPr>
        <p:spPr>
          <a:xfrm>
            <a:off x="4854701" y="2425932"/>
            <a:ext cx="1184031" cy="8112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rPr>
              <a:t>Diagnostics</a:t>
            </a:r>
          </a:p>
          <a:p>
            <a:pPr algn="ctr"/>
            <a:r>
              <a:rPr lang="en-US" sz="1000" i="1">
                <a:solidFill>
                  <a:schemeClr val="tx1"/>
                </a:solidFill>
              </a:rPr>
              <a:t>(labs, radiology, surgery, assessments, etc.)</a:t>
            </a:r>
          </a:p>
        </p:txBody>
      </p:sp>
      <p:sp>
        <p:nvSpPr>
          <p:cNvPr id="13" name="Rounded Rectangle 12">
            <a:extLst>
              <a:ext uri="{FF2B5EF4-FFF2-40B4-BE49-F238E27FC236}">
                <a16:creationId xmlns:a16="http://schemas.microsoft.com/office/drawing/2014/main" id="{FA8094DE-B8F7-6F49-93B9-EB33E369DB56}"/>
              </a:ext>
            </a:extLst>
          </p:cNvPr>
          <p:cNvSpPr/>
          <p:nvPr/>
        </p:nvSpPr>
        <p:spPr>
          <a:xfrm>
            <a:off x="7930095" y="1894008"/>
            <a:ext cx="1184031" cy="3751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Treatment</a:t>
            </a:r>
          </a:p>
        </p:txBody>
      </p:sp>
      <p:sp>
        <p:nvSpPr>
          <p:cNvPr id="14" name="Rounded Rectangle 13">
            <a:extLst>
              <a:ext uri="{FF2B5EF4-FFF2-40B4-BE49-F238E27FC236}">
                <a16:creationId xmlns:a16="http://schemas.microsoft.com/office/drawing/2014/main" id="{12C57517-D71B-F94F-8C4F-E5427F70F197}"/>
              </a:ext>
            </a:extLst>
          </p:cNvPr>
          <p:cNvSpPr/>
          <p:nvPr/>
        </p:nvSpPr>
        <p:spPr>
          <a:xfrm>
            <a:off x="9302265" y="1894008"/>
            <a:ext cx="1366471" cy="3751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Evaluation /Outcome(s)</a:t>
            </a:r>
          </a:p>
        </p:txBody>
      </p:sp>
      <p:sp>
        <p:nvSpPr>
          <p:cNvPr id="15" name="Rounded Rectangle 14">
            <a:extLst>
              <a:ext uri="{FF2B5EF4-FFF2-40B4-BE49-F238E27FC236}">
                <a16:creationId xmlns:a16="http://schemas.microsoft.com/office/drawing/2014/main" id="{AEFA474E-EBC7-4D46-B2E6-ECF8A2B9F9AB}"/>
              </a:ext>
            </a:extLst>
          </p:cNvPr>
          <p:cNvSpPr/>
          <p:nvPr/>
        </p:nvSpPr>
        <p:spPr>
          <a:xfrm>
            <a:off x="4842978" y="1910860"/>
            <a:ext cx="1334516" cy="3751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Assessment / Workup</a:t>
            </a:r>
          </a:p>
        </p:txBody>
      </p:sp>
      <p:sp>
        <p:nvSpPr>
          <p:cNvPr id="16" name="Rounded Rectangle 15">
            <a:extLst>
              <a:ext uri="{FF2B5EF4-FFF2-40B4-BE49-F238E27FC236}">
                <a16:creationId xmlns:a16="http://schemas.microsoft.com/office/drawing/2014/main" id="{58F8908D-952C-644E-BF88-C0B606CBE641}"/>
              </a:ext>
            </a:extLst>
          </p:cNvPr>
          <p:cNvSpPr/>
          <p:nvPr/>
        </p:nvSpPr>
        <p:spPr>
          <a:xfrm>
            <a:off x="7820518" y="2402858"/>
            <a:ext cx="1293607" cy="8112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rPr>
              <a:t>Therapy </a:t>
            </a:r>
          </a:p>
          <a:p>
            <a:pPr algn="ctr"/>
            <a:r>
              <a:rPr lang="en-US" sz="1000" i="1">
                <a:solidFill>
                  <a:schemeClr val="tx1"/>
                </a:solidFill>
              </a:rPr>
              <a:t>(chemo, surgery, radiation, cellular, etc.)</a:t>
            </a:r>
          </a:p>
        </p:txBody>
      </p:sp>
      <p:sp>
        <p:nvSpPr>
          <p:cNvPr id="19" name="Rounded Rectangle 18">
            <a:extLst>
              <a:ext uri="{FF2B5EF4-FFF2-40B4-BE49-F238E27FC236}">
                <a16:creationId xmlns:a16="http://schemas.microsoft.com/office/drawing/2014/main" id="{9225570B-0263-8448-91FA-4511CC171865}"/>
              </a:ext>
            </a:extLst>
          </p:cNvPr>
          <p:cNvSpPr/>
          <p:nvPr/>
        </p:nvSpPr>
        <p:spPr>
          <a:xfrm>
            <a:off x="10812262" y="1907831"/>
            <a:ext cx="1184031" cy="3751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Monitoring</a:t>
            </a:r>
          </a:p>
        </p:txBody>
      </p:sp>
      <p:sp>
        <p:nvSpPr>
          <p:cNvPr id="23" name="Rounded Rectangle 22">
            <a:extLst>
              <a:ext uri="{FF2B5EF4-FFF2-40B4-BE49-F238E27FC236}">
                <a16:creationId xmlns:a16="http://schemas.microsoft.com/office/drawing/2014/main" id="{A5AF1A1F-A08A-C846-BEB5-AB6A8FEF3889}"/>
              </a:ext>
            </a:extLst>
          </p:cNvPr>
          <p:cNvSpPr/>
          <p:nvPr/>
        </p:nvSpPr>
        <p:spPr>
          <a:xfrm>
            <a:off x="9396049" y="2425932"/>
            <a:ext cx="986608" cy="8112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rPr>
              <a:t>OS, PFS, etc.</a:t>
            </a:r>
          </a:p>
        </p:txBody>
      </p:sp>
      <p:cxnSp>
        <p:nvCxnSpPr>
          <p:cNvPr id="26" name="Straight Connector 25">
            <a:extLst>
              <a:ext uri="{FF2B5EF4-FFF2-40B4-BE49-F238E27FC236}">
                <a16:creationId xmlns:a16="http://schemas.microsoft.com/office/drawing/2014/main" id="{2BA2F819-DADD-9841-A98A-0DE0D5098BBD}"/>
              </a:ext>
            </a:extLst>
          </p:cNvPr>
          <p:cNvCxnSpPr>
            <a:cxnSpLocks/>
          </p:cNvCxnSpPr>
          <p:nvPr/>
        </p:nvCxnSpPr>
        <p:spPr>
          <a:xfrm>
            <a:off x="6246532" y="1907830"/>
            <a:ext cx="1637" cy="429367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B53D8A6-F7CD-FC43-ABE3-5EBFB39BF931}"/>
              </a:ext>
            </a:extLst>
          </p:cNvPr>
          <p:cNvCxnSpPr>
            <a:cxnSpLocks/>
          </p:cNvCxnSpPr>
          <p:nvPr/>
        </p:nvCxnSpPr>
        <p:spPr>
          <a:xfrm>
            <a:off x="7746398" y="1877098"/>
            <a:ext cx="3445" cy="432441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E0F52529-EDAB-6C4E-83C3-D7C2A4AD576D}"/>
              </a:ext>
            </a:extLst>
          </p:cNvPr>
          <p:cNvSpPr/>
          <p:nvPr/>
        </p:nvSpPr>
        <p:spPr>
          <a:xfrm>
            <a:off x="10812261" y="2418493"/>
            <a:ext cx="1184031" cy="8112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rPr>
              <a:t>Workup</a:t>
            </a:r>
          </a:p>
        </p:txBody>
      </p:sp>
      <p:cxnSp>
        <p:nvCxnSpPr>
          <p:cNvPr id="30" name="Straight Connector 29">
            <a:extLst>
              <a:ext uri="{FF2B5EF4-FFF2-40B4-BE49-F238E27FC236}">
                <a16:creationId xmlns:a16="http://schemas.microsoft.com/office/drawing/2014/main" id="{D636A5F7-790A-1245-8588-E8C75DE0F753}"/>
              </a:ext>
            </a:extLst>
          </p:cNvPr>
          <p:cNvCxnSpPr>
            <a:cxnSpLocks/>
          </p:cNvCxnSpPr>
          <p:nvPr/>
        </p:nvCxnSpPr>
        <p:spPr>
          <a:xfrm>
            <a:off x="9211550" y="1914180"/>
            <a:ext cx="2648" cy="429612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30D8B7-2F84-FA42-AE5D-2023B33C53C0}"/>
              </a:ext>
            </a:extLst>
          </p:cNvPr>
          <p:cNvCxnSpPr>
            <a:cxnSpLocks/>
          </p:cNvCxnSpPr>
          <p:nvPr/>
        </p:nvCxnSpPr>
        <p:spPr>
          <a:xfrm flipH="1">
            <a:off x="10746360" y="1914180"/>
            <a:ext cx="1" cy="429612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9B396B2F-A21E-E440-95A2-2764ACC88809}"/>
              </a:ext>
            </a:extLst>
          </p:cNvPr>
          <p:cNvSpPr/>
          <p:nvPr/>
        </p:nvSpPr>
        <p:spPr>
          <a:xfrm>
            <a:off x="5808377" y="3542484"/>
            <a:ext cx="1616891" cy="5978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HL7 Breast Cancer Data IG</a:t>
            </a:r>
          </a:p>
          <a:p>
            <a:pPr algn="ctr"/>
            <a:r>
              <a:rPr lang="en-US" sz="1100" i="1"/>
              <a:t>(Releases: 5/18, 9/18)</a:t>
            </a:r>
          </a:p>
        </p:txBody>
      </p:sp>
      <p:sp>
        <p:nvSpPr>
          <p:cNvPr id="33" name="Rectangle 32">
            <a:extLst>
              <a:ext uri="{FF2B5EF4-FFF2-40B4-BE49-F238E27FC236}">
                <a16:creationId xmlns:a16="http://schemas.microsoft.com/office/drawing/2014/main" id="{6DB522EF-9FBC-344F-B278-14704934873F}"/>
              </a:ext>
            </a:extLst>
          </p:cNvPr>
          <p:cNvSpPr/>
          <p:nvPr/>
        </p:nvSpPr>
        <p:spPr>
          <a:xfrm>
            <a:off x="4814654" y="5247285"/>
            <a:ext cx="7134699" cy="4118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mCODE IG (all solid tumor cancers)</a:t>
            </a:r>
          </a:p>
          <a:p>
            <a:pPr algn="ctr"/>
            <a:r>
              <a:rPr lang="en-US" sz="1100" i="1"/>
              <a:t>(est: 9/18)</a:t>
            </a:r>
            <a:endParaRPr lang="en-US" sz="1400" i="1"/>
          </a:p>
        </p:txBody>
      </p:sp>
      <p:sp>
        <p:nvSpPr>
          <p:cNvPr id="34" name="Rectangle 33">
            <a:extLst>
              <a:ext uri="{FF2B5EF4-FFF2-40B4-BE49-F238E27FC236}">
                <a16:creationId xmlns:a16="http://schemas.microsoft.com/office/drawing/2014/main" id="{ED230DB4-DD19-8746-ABBD-7757273DF9BC}"/>
              </a:ext>
            </a:extLst>
          </p:cNvPr>
          <p:cNvSpPr/>
          <p:nvPr/>
        </p:nvSpPr>
        <p:spPr>
          <a:xfrm>
            <a:off x="5212660" y="4309603"/>
            <a:ext cx="1696659" cy="5978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HL7 Breast Cancer Radiology IG</a:t>
            </a:r>
          </a:p>
          <a:p>
            <a:pPr algn="ctr"/>
            <a:r>
              <a:rPr lang="en-US" sz="1100" i="1"/>
              <a:t>(est: 9/18)</a:t>
            </a:r>
          </a:p>
        </p:txBody>
      </p:sp>
    </p:spTree>
    <p:extLst>
      <p:ext uri="{BB962C8B-B14F-4D97-AF65-F5344CB8AC3E}">
        <p14:creationId xmlns:p14="http://schemas.microsoft.com/office/powerpoint/2010/main" val="3585400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05266C-A8DE-0947-B5D0-5ED87439B659}"/>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4</a:t>
            </a:fld>
            <a:r>
              <a:rPr lang="en-US">
                <a:latin typeface="Arial" pitchFamily="34" charset="0"/>
              </a:rPr>
              <a:t> |</a:t>
            </a:r>
            <a:r>
              <a:rPr lang="en-US">
                <a:latin typeface="Arial" pitchFamily="34" charset="0"/>
                <a:ea typeface="Verdana" pitchFamily="34" charset="0"/>
                <a:cs typeface="Verdana" pitchFamily="34" charset="0"/>
              </a:rPr>
              <a:t> </a:t>
            </a:r>
          </a:p>
        </p:txBody>
      </p:sp>
      <p:sp>
        <p:nvSpPr>
          <p:cNvPr id="4" name="Title 3">
            <a:extLst>
              <a:ext uri="{FF2B5EF4-FFF2-40B4-BE49-F238E27FC236}">
                <a16:creationId xmlns:a16="http://schemas.microsoft.com/office/drawing/2014/main" id="{DF96D563-6CC6-C442-B144-9F51258D4CBA}"/>
              </a:ext>
            </a:extLst>
          </p:cNvPr>
          <p:cNvSpPr>
            <a:spLocks noGrp="1"/>
          </p:cNvSpPr>
          <p:nvPr>
            <p:ph type="title"/>
          </p:nvPr>
        </p:nvSpPr>
        <p:spPr/>
        <p:txBody>
          <a:bodyPr/>
          <a:lstStyle/>
          <a:p>
            <a:r>
              <a:rPr lang="en-US"/>
              <a:t>ASCO NGS Use Case</a:t>
            </a:r>
          </a:p>
        </p:txBody>
      </p:sp>
      <p:sp>
        <p:nvSpPr>
          <p:cNvPr id="10" name="Content Placeholder 10">
            <a:extLst>
              <a:ext uri="{FF2B5EF4-FFF2-40B4-BE49-F238E27FC236}">
                <a16:creationId xmlns:a16="http://schemas.microsoft.com/office/drawing/2014/main" id="{5A1FCD5F-D36B-6B40-8750-C922410AD67A}"/>
              </a:ext>
            </a:extLst>
          </p:cNvPr>
          <p:cNvSpPr txBox="1">
            <a:spLocks/>
          </p:cNvSpPr>
          <p:nvPr/>
        </p:nvSpPr>
        <p:spPr>
          <a:xfrm>
            <a:off x="7071360" y="1328897"/>
            <a:ext cx="4842769" cy="5086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b="0" i="0" kern="1200" smtClean="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b="0" i="0" kern="1200" smtClean="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b="0" i="0" kern="1200" smtClean="0">
                <a:solidFill>
                  <a:schemeClr val="tx1">
                    <a:lumMod val="65000"/>
                    <a:lumOff val="35000"/>
                  </a:schemeClr>
                </a:solidFill>
                <a:latin typeface="Helvetica Neue Thin" panose="020B0403020202020204" pitchFamily="34" charset="0"/>
                <a:ea typeface="Helvetica Neue Thin" panose="020B0403020202020204" pitchFamily="34" charset="0"/>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latin typeface="+mn-lt"/>
              </a:rPr>
              <a:t>Use case</a:t>
            </a:r>
            <a:r>
              <a:rPr lang="en-US" sz="2000"/>
              <a:t> defined by an ASCO Clinical Task Force, including</a:t>
            </a:r>
          </a:p>
          <a:p>
            <a:pPr lvl="1"/>
            <a:r>
              <a:rPr lang="en-US" sz="1800"/>
              <a:t>Medical/Surgical/Radiation  oncologists, Pathologists, Radiologists</a:t>
            </a:r>
          </a:p>
          <a:p>
            <a:r>
              <a:rPr lang="en-US" sz="2000" b="1">
                <a:latin typeface="+mn-lt"/>
              </a:rPr>
              <a:t>High-level Elements</a:t>
            </a:r>
          </a:p>
          <a:p>
            <a:pPr lvl="1"/>
            <a:r>
              <a:rPr lang="en-US" sz="1800"/>
              <a:t>Genomics diagnostic report</a:t>
            </a:r>
          </a:p>
          <a:p>
            <a:pPr lvl="1"/>
            <a:r>
              <a:rPr lang="en-US" sz="1800"/>
              <a:t>Test name</a:t>
            </a:r>
          </a:p>
          <a:p>
            <a:pPr lvl="1"/>
            <a:r>
              <a:rPr lang="en-US" sz="1800"/>
              <a:t>Specimen</a:t>
            </a:r>
          </a:p>
          <a:p>
            <a:pPr lvl="1"/>
            <a:r>
              <a:rPr lang="en-US" sz="1800"/>
              <a:t>Gene</a:t>
            </a:r>
          </a:p>
          <a:p>
            <a:pPr lvl="1"/>
            <a:r>
              <a:rPr lang="en-US" sz="1800"/>
              <a:t>Variant</a:t>
            </a:r>
          </a:p>
          <a:p>
            <a:pPr lvl="1"/>
            <a:r>
              <a:rPr lang="en-US" sz="1800"/>
              <a:t>Interpretation</a:t>
            </a:r>
          </a:p>
          <a:p>
            <a:pPr lvl="1"/>
            <a:r>
              <a:rPr lang="en-US" sz="1800"/>
              <a:t>Genomic origin (somatic, germline)</a:t>
            </a:r>
          </a:p>
          <a:p>
            <a:pPr lvl="1"/>
            <a:endParaRPr lang="en-US" sz="1800"/>
          </a:p>
          <a:p>
            <a:pPr marL="457200" lvl="1" indent="0">
              <a:buNone/>
            </a:pPr>
            <a:r>
              <a:rPr lang="en-US" sz="1600" b="1"/>
              <a:t>**</a:t>
            </a:r>
            <a:r>
              <a:rPr lang="en-US" sz="1600" b="1">
                <a:latin typeface="+mn-lt"/>
              </a:rPr>
              <a:t>Scoping criteria</a:t>
            </a:r>
            <a:r>
              <a:rPr lang="en-US" sz="1600"/>
              <a:t>: </a:t>
            </a:r>
            <a:r>
              <a:rPr lang="en-US" sz="1600" i="1"/>
              <a:t>would we find this as structured data in an EHR, or expect a </a:t>
            </a:r>
            <a:r>
              <a:rPr lang="en-US" sz="1600" b="1" i="1"/>
              <a:t>medical oncologist</a:t>
            </a:r>
            <a:r>
              <a:rPr lang="en-US" sz="1600" i="1"/>
              <a:t> to enter this today?</a:t>
            </a:r>
            <a:r>
              <a:rPr lang="en-US" sz="1600"/>
              <a:t> </a:t>
            </a:r>
          </a:p>
        </p:txBody>
      </p:sp>
      <p:pic>
        <p:nvPicPr>
          <p:cNvPr id="12" name="Picture 11">
            <a:extLst>
              <a:ext uri="{FF2B5EF4-FFF2-40B4-BE49-F238E27FC236}">
                <a16:creationId xmlns:a16="http://schemas.microsoft.com/office/drawing/2014/main" id="{85869816-6D14-D140-BF76-089BA2B01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78" y="1328897"/>
            <a:ext cx="6189345" cy="543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4620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DA570A-A3F4-1946-B0DD-05C1C6507A90}"/>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Approved for Public Release. Distribution Unlimited. Case Number 16-1988.</a:t>
            </a:r>
            <a:endParaRPr lang="en-US">
              <a:solidFill>
                <a:schemeClr val="tx1">
                  <a:lumMod val="50000"/>
                  <a:lumOff val="50000"/>
                </a:schemeClr>
              </a:solidFill>
              <a:latin typeface="Arial" pitchFamily="34" charset="0"/>
              <a:cs typeface="Arial" pitchFamily="34" charset="0"/>
            </a:endParaRPr>
          </a:p>
        </p:txBody>
      </p:sp>
      <p:sp>
        <p:nvSpPr>
          <p:cNvPr id="3" name="Slide Number Placeholder 2">
            <a:extLst>
              <a:ext uri="{FF2B5EF4-FFF2-40B4-BE49-F238E27FC236}">
                <a16:creationId xmlns:a16="http://schemas.microsoft.com/office/drawing/2014/main" id="{108AC670-94DA-C34D-818F-AF4BB7C3F95F}"/>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5</a:t>
            </a:fld>
            <a:r>
              <a:rPr lang="en-US">
                <a:latin typeface="Arial" pitchFamily="34" charset="0"/>
              </a:rPr>
              <a:t> |</a:t>
            </a:r>
            <a:r>
              <a:rPr lang="en-US">
                <a:latin typeface="Arial" pitchFamily="34" charset="0"/>
                <a:ea typeface="Verdana" pitchFamily="34" charset="0"/>
                <a:cs typeface="Verdana" pitchFamily="34" charset="0"/>
              </a:rPr>
              <a:t> </a:t>
            </a:r>
          </a:p>
        </p:txBody>
      </p:sp>
      <p:sp>
        <p:nvSpPr>
          <p:cNvPr id="4" name="Title 3">
            <a:extLst>
              <a:ext uri="{FF2B5EF4-FFF2-40B4-BE49-F238E27FC236}">
                <a16:creationId xmlns:a16="http://schemas.microsoft.com/office/drawing/2014/main" id="{B9DCF8B2-6DD7-A441-98F0-630CB8867518}"/>
              </a:ext>
            </a:extLst>
          </p:cNvPr>
          <p:cNvSpPr>
            <a:spLocks noGrp="1"/>
          </p:cNvSpPr>
          <p:nvPr>
            <p:ph type="title"/>
          </p:nvPr>
        </p:nvSpPr>
        <p:spPr/>
        <p:txBody>
          <a:bodyPr/>
          <a:lstStyle/>
          <a:p>
            <a:r>
              <a:rPr lang="en-US"/>
              <a:t>mCODE level of detail</a:t>
            </a:r>
            <a:br>
              <a:rPr lang="en-US"/>
            </a:br>
            <a:r>
              <a:rPr lang="en-US" sz="2400" i="1">
                <a:solidFill>
                  <a:schemeClr val="accent4">
                    <a:lumMod val="75000"/>
                  </a:schemeClr>
                </a:solidFill>
              </a:rPr>
              <a:t>…is minimal</a:t>
            </a:r>
            <a:endParaRPr lang="en-US" i="1">
              <a:solidFill>
                <a:schemeClr val="accent4">
                  <a:lumMod val="75000"/>
                </a:schemeClr>
              </a:solidFill>
            </a:endParaRPr>
          </a:p>
        </p:txBody>
      </p:sp>
      <p:pic>
        <p:nvPicPr>
          <p:cNvPr id="6" name="Picture 5">
            <a:extLst>
              <a:ext uri="{FF2B5EF4-FFF2-40B4-BE49-F238E27FC236}">
                <a16:creationId xmlns:a16="http://schemas.microsoft.com/office/drawing/2014/main" id="{6C2F3FBE-38BE-0547-81E9-F2CD7181076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5701"/>
          <a:stretch/>
        </p:blipFill>
        <p:spPr>
          <a:xfrm>
            <a:off x="616448" y="1319340"/>
            <a:ext cx="8942388" cy="5158352"/>
          </a:xfrm>
          <a:prstGeom prst="rect">
            <a:avLst/>
          </a:prstGeom>
        </p:spPr>
      </p:pic>
      <p:pic>
        <p:nvPicPr>
          <p:cNvPr id="9" name="Picture 8">
            <a:extLst>
              <a:ext uri="{FF2B5EF4-FFF2-40B4-BE49-F238E27FC236}">
                <a16:creationId xmlns:a16="http://schemas.microsoft.com/office/drawing/2014/main" id="{86DD013A-1271-6945-B2E6-609AA4146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4043" y="2085848"/>
            <a:ext cx="1569671" cy="475429"/>
          </a:xfrm>
          <a:prstGeom prst="rect">
            <a:avLst/>
          </a:prstGeom>
          <a:effectLst>
            <a:outerShdw blurRad="50800" dist="38100" dir="2700000" algn="tl" rotWithShape="0">
              <a:srgbClr val="0070C0">
                <a:alpha val="40000"/>
              </a:srgbClr>
            </a:outerShdw>
          </a:effectLst>
        </p:spPr>
      </p:pic>
      <p:sp>
        <p:nvSpPr>
          <p:cNvPr id="13" name="Rectangle 12">
            <a:extLst>
              <a:ext uri="{FF2B5EF4-FFF2-40B4-BE49-F238E27FC236}">
                <a16:creationId xmlns:a16="http://schemas.microsoft.com/office/drawing/2014/main" id="{DA07066A-4B33-444B-B7DF-E7D9C6C89147}"/>
              </a:ext>
            </a:extLst>
          </p:cNvPr>
          <p:cNvSpPr/>
          <p:nvPr/>
        </p:nvSpPr>
        <p:spPr>
          <a:xfrm>
            <a:off x="3871912" y="2535043"/>
            <a:ext cx="5372101" cy="46091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512578A-1D19-CB40-BFF1-D70F52AD1F19}"/>
              </a:ext>
            </a:extLst>
          </p:cNvPr>
          <p:cNvSpPr txBox="1"/>
          <p:nvPr/>
        </p:nvSpPr>
        <p:spPr>
          <a:xfrm>
            <a:off x="4447441" y="6496876"/>
            <a:ext cx="4842031" cy="261610"/>
          </a:xfrm>
          <a:prstGeom prst="rect">
            <a:avLst/>
          </a:prstGeom>
          <a:noFill/>
        </p:spPr>
        <p:txBody>
          <a:bodyPr wrap="none" lIns="45720" rIns="45720" rtlCol="0">
            <a:spAutoFit/>
          </a:bodyPr>
          <a:lstStyle/>
          <a:p>
            <a:pPr algn="l"/>
            <a:r>
              <a:rPr lang="en-US" sz="1100" i="1">
                <a:latin typeface="Helvetica Neue Light" panose="02000403000000020004" pitchFamily="2" charset="0"/>
                <a:ea typeface="Helvetica Neue Light" panose="02000403000000020004" pitchFamily="2" charset="0"/>
              </a:rPr>
              <a:t>Source: </a:t>
            </a:r>
            <a:r>
              <a:rPr lang="en-US" sz="1100" i="1">
                <a:latin typeface="Helvetica Neue Light" panose="02000403000000020004" pitchFamily="2" charset="0"/>
                <a:ea typeface="Helvetica Neue Light" panose="02000403000000020004" pitchFamily="2" charset="0"/>
                <a:hlinkClick r:id="rId5"/>
              </a:rPr>
              <a:t>FHIR Genomics: What You Need to Know for Project Implementations</a:t>
            </a:r>
            <a:endParaRPr lang="en-US" sz="1100" i="1">
              <a:latin typeface="Helvetica Neue Light" panose="02000403000000020004" pitchFamily="2" charset="0"/>
              <a:ea typeface="Helvetica Neue Light" panose="02000403000000020004" pitchFamily="2" charset="0"/>
            </a:endParaRPr>
          </a:p>
        </p:txBody>
      </p:sp>
      <p:sp>
        <p:nvSpPr>
          <p:cNvPr id="8" name="TextBox 7">
            <a:extLst>
              <a:ext uri="{FF2B5EF4-FFF2-40B4-BE49-F238E27FC236}">
                <a16:creationId xmlns:a16="http://schemas.microsoft.com/office/drawing/2014/main" id="{54BB93B1-9DC1-774A-AE6A-CF36E921E423}"/>
              </a:ext>
            </a:extLst>
          </p:cNvPr>
          <p:cNvSpPr txBox="1"/>
          <p:nvPr/>
        </p:nvSpPr>
        <p:spPr>
          <a:xfrm rot="16200000">
            <a:off x="264365" y="3290503"/>
            <a:ext cx="1686359" cy="369332"/>
          </a:xfrm>
          <a:prstGeom prst="rect">
            <a:avLst/>
          </a:prstGeom>
          <a:noFill/>
        </p:spPr>
        <p:txBody>
          <a:bodyPr wrap="none" lIns="45720" rIns="45720" rtlCol="0">
            <a:spAutoFit/>
          </a:bodyPr>
          <a:lstStyle/>
          <a:p>
            <a:pPr algn="l"/>
            <a:r>
              <a:rPr lang="en-US">
                <a:latin typeface="Helvetica Neue Light" panose="02000403000000020004" pitchFamily="2" charset="0"/>
                <a:ea typeface="Helvetica Neue Light" panose="02000403000000020004" pitchFamily="2" charset="0"/>
              </a:rPr>
              <a:t>increasing detail</a:t>
            </a:r>
          </a:p>
        </p:txBody>
      </p:sp>
      <p:sp>
        <p:nvSpPr>
          <p:cNvPr id="15" name="Rectangle 14">
            <a:extLst>
              <a:ext uri="{FF2B5EF4-FFF2-40B4-BE49-F238E27FC236}">
                <a16:creationId xmlns:a16="http://schemas.microsoft.com/office/drawing/2014/main" id="{244BD8CD-7803-8B4A-BE2A-70E6D2C27CEB}"/>
              </a:ext>
            </a:extLst>
          </p:cNvPr>
          <p:cNvSpPr/>
          <p:nvPr/>
        </p:nvSpPr>
        <p:spPr>
          <a:xfrm>
            <a:off x="3871912" y="1766172"/>
            <a:ext cx="5372101" cy="220592"/>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AD61200-C720-254D-BF94-3A3BDF6A3186}"/>
              </a:ext>
            </a:extLst>
          </p:cNvPr>
          <p:cNvSpPr/>
          <p:nvPr/>
        </p:nvSpPr>
        <p:spPr>
          <a:xfrm>
            <a:off x="3901648" y="3926475"/>
            <a:ext cx="5372101" cy="239059"/>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2CE59AD0-3E0E-B44B-8C1F-2D7E159C4825}"/>
              </a:ext>
            </a:extLst>
          </p:cNvPr>
          <p:cNvCxnSpPr>
            <a:cxnSpLocks/>
            <a:stCxn id="9" idx="1"/>
          </p:cNvCxnSpPr>
          <p:nvPr/>
        </p:nvCxnSpPr>
        <p:spPr>
          <a:xfrm flipH="1" flipV="1">
            <a:off x="9417271" y="1852555"/>
            <a:ext cx="836772" cy="471008"/>
          </a:xfrm>
          <a:prstGeom prst="straightConnector1">
            <a:avLst/>
          </a:prstGeom>
          <a:ln w="57150">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7905FAB-FB88-174C-94ED-B1495E9EA9EE}"/>
              </a:ext>
            </a:extLst>
          </p:cNvPr>
          <p:cNvCxnSpPr>
            <a:cxnSpLocks/>
            <a:stCxn id="9" idx="1"/>
          </p:cNvCxnSpPr>
          <p:nvPr/>
        </p:nvCxnSpPr>
        <p:spPr>
          <a:xfrm flipH="1">
            <a:off x="9417271" y="2323563"/>
            <a:ext cx="836772" cy="460763"/>
          </a:xfrm>
          <a:prstGeom prst="straightConnector1">
            <a:avLst/>
          </a:prstGeom>
          <a:ln w="57150">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FB57684-94D0-2643-B3CE-19A751DFD0BD}"/>
              </a:ext>
            </a:extLst>
          </p:cNvPr>
          <p:cNvCxnSpPr>
            <a:cxnSpLocks/>
            <a:stCxn id="9" idx="1"/>
          </p:cNvCxnSpPr>
          <p:nvPr/>
        </p:nvCxnSpPr>
        <p:spPr>
          <a:xfrm flipH="1">
            <a:off x="9417271" y="2323563"/>
            <a:ext cx="836772" cy="1695194"/>
          </a:xfrm>
          <a:prstGeom prst="straightConnector1">
            <a:avLst/>
          </a:prstGeom>
          <a:ln w="5715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3E87-0CFE-0844-B6E4-FF14FC96A63E}"/>
              </a:ext>
            </a:extLst>
          </p:cNvPr>
          <p:cNvSpPr>
            <a:spLocks noGrp="1"/>
          </p:cNvSpPr>
          <p:nvPr>
            <p:ph type="title"/>
          </p:nvPr>
        </p:nvSpPr>
        <p:spPr/>
        <p:txBody>
          <a:bodyPr/>
          <a:lstStyle/>
          <a:p>
            <a:r>
              <a:rPr lang="en-US"/>
              <a:t>Use Case - Overall thinking</a:t>
            </a:r>
          </a:p>
        </p:txBody>
      </p:sp>
      <p:sp>
        <p:nvSpPr>
          <p:cNvPr id="3" name="Content Placeholder 2">
            <a:extLst>
              <a:ext uri="{FF2B5EF4-FFF2-40B4-BE49-F238E27FC236}">
                <a16:creationId xmlns:a16="http://schemas.microsoft.com/office/drawing/2014/main" id="{EAC08EAE-1B8C-8F4D-98B0-A9431BF9910A}"/>
              </a:ext>
            </a:extLst>
          </p:cNvPr>
          <p:cNvSpPr>
            <a:spLocks noGrp="1"/>
          </p:cNvSpPr>
          <p:nvPr>
            <p:ph idx="1"/>
          </p:nvPr>
        </p:nvSpPr>
        <p:spPr/>
        <p:txBody>
          <a:bodyPr/>
          <a:lstStyle/>
          <a:p>
            <a:endParaRPr lang="en-US"/>
          </a:p>
          <a:p>
            <a:r>
              <a:rPr lang="en-US" b="1"/>
              <a:t>Scope focus</a:t>
            </a:r>
          </a:p>
          <a:p>
            <a:pPr lvl="1"/>
            <a:r>
              <a:rPr lang="en-US"/>
              <a:t>Split into two types – </a:t>
            </a:r>
            <a:r>
              <a:rPr lang="en-US" b="1"/>
              <a:t>tumor markers</a:t>
            </a:r>
            <a:r>
              <a:rPr lang="en-US"/>
              <a:t>, and </a:t>
            </a:r>
            <a:r>
              <a:rPr lang="en-US" b="1"/>
              <a:t>genetics markers</a:t>
            </a:r>
            <a:r>
              <a:rPr lang="en-US"/>
              <a:t> </a:t>
            </a:r>
          </a:p>
          <a:p>
            <a:pPr lvl="1"/>
            <a:r>
              <a:rPr lang="en-US"/>
              <a:t>Level 1 and 2 FHIR Clinical Genomics adoption</a:t>
            </a:r>
          </a:p>
          <a:p>
            <a:pPr lvl="2"/>
            <a:r>
              <a:rPr lang="en-US"/>
              <a:t>A reference to a diagnostic report</a:t>
            </a:r>
          </a:p>
          <a:p>
            <a:pPr lvl="2"/>
            <a:r>
              <a:rPr lang="en-US"/>
              <a:t>Simple discrete variants and interpretations</a:t>
            </a:r>
          </a:p>
          <a:p>
            <a:r>
              <a:rPr lang="en-US" b="1"/>
              <a:t>Out of scope</a:t>
            </a:r>
          </a:p>
          <a:p>
            <a:pPr lvl="1"/>
            <a:r>
              <a:rPr lang="en-US"/>
              <a:t>Molecular sequencing data</a:t>
            </a:r>
          </a:p>
          <a:p>
            <a:pPr lvl="1"/>
            <a:r>
              <a:rPr lang="en-US"/>
              <a:t>Pharmacogenomics</a:t>
            </a:r>
          </a:p>
          <a:p>
            <a:pPr lvl="1"/>
            <a:endParaRPr lang="en-US"/>
          </a:p>
          <a:p>
            <a:pPr lvl="1"/>
            <a:endParaRPr lang="en-US"/>
          </a:p>
          <a:p>
            <a:endParaRPr lang="en-US"/>
          </a:p>
        </p:txBody>
      </p:sp>
      <p:sp>
        <p:nvSpPr>
          <p:cNvPr id="4" name="Footer Placeholder 3">
            <a:extLst>
              <a:ext uri="{FF2B5EF4-FFF2-40B4-BE49-F238E27FC236}">
                <a16:creationId xmlns:a16="http://schemas.microsoft.com/office/drawing/2014/main" id="{DB1C197B-669E-A74C-974B-F5660D1A7BF0}"/>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Approved for Public Release. Distribution Unlimited. Case Number 16-1988.</a:t>
            </a:r>
            <a:endParaRPr lang="en-US">
              <a:solidFill>
                <a:schemeClr val="tx1">
                  <a:lumMod val="50000"/>
                  <a:lumOff val="50000"/>
                </a:schemeClr>
              </a:solidFill>
              <a:latin typeface="Arial" pitchFamily="34" charset="0"/>
              <a:cs typeface="Arial" pitchFamily="34" charset="0"/>
            </a:endParaRPr>
          </a:p>
        </p:txBody>
      </p:sp>
      <p:sp>
        <p:nvSpPr>
          <p:cNvPr id="5" name="Slide Number Placeholder 4">
            <a:extLst>
              <a:ext uri="{FF2B5EF4-FFF2-40B4-BE49-F238E27FC236}">
                <a16:creationId xmlns:a16="http://schemas.microsoft.com/office/drawing/2014/main" id="{CE9E1E15-0B5D-DF44-B4B9-6E87F0CA36A8}"/>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6</a:t>
            </a:fld>
            <a:r>
              <a:rPr lang="en-US">
                <a:latin typeface="Arial" pitchFamily="34" charset="0"/>
              </a:rPr>
              <a:t> |</a:t>
            </a:r>
            <a:r>
              <a:rPr lang="en-US">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4100193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4042-B045-9B4E-B49E-C1AD7A7B3AAC}"/>
              </a:ext>
            </a:extLst>
          </p:cNvPr>
          <p:cNvSpPr>
            <a:spLocks noGrp="1"/>
          </p:cNvSpPr>
          <p:nvPr>
            <p:ph type="title"/>
          </p:nvPr>
        </p:nvSpPr>
        <p:spPr/>
        <p:txBody>
          <a:bodyPr/>
          <a:lstStyle/>
          <a:p>
            <a:r>
              <a:rPr lang="en-US" dirty="0"/>
              <a:t>For Discussion</a:t>
            </a:r>
          </a:p>
        </p:txBody>
      </p:sp>
      <p:sp>
        <p:nvSpPr>
          <p:cNvPr id="3" name="Content Placeholder 2">
            <a:extLst>
              <a:ext uri="{FF2B5EF4-FFF2-40B4-BE49-F238E27FC236}">
                <a16:creationId xmlns:a16="http://schemas.microsoft.com/office/drawing/2014/main" id="{31F59BAD-C585-7F4D-B75B-FDC123D8E1F6}"/>
              </a:ext>
            </a:extLst>
          </p:cNvPr>
          <p:cNvSpPr>
            <a:spLocks noGrp="1"/>
          </p:cNvSpPr>
          <p:nvPr>
            <p:ph idx="1"/>
          </p:nvPr>
        </p:nvSpPr>
        <p:spPr/>
        <p:txBody>
          <a:bodyPr/>
          <a:lstStyle/>
          <a:p>
            <a:pPr marL="0" indent="0">
              <a:buNone/>
            </a:pPr>
            <a:r>
              <a:rPr lang="en-US" b="1" dirty="0"/>
              <a:t>These are 2 options - we’re looking for how complete and stable is R4 to enable us to persue option 2?</a:t>
            </a:r>
          </a:p>
          <a:p>
            <a:pPr marL="0" indent="0">
              <a:buNone/>
            </a:pPr>
            <a:endParaRPr lang="en-US" b="1" dirty="0"/>
          </a:p>
          <a:p>
            <a:r>
              <a:rPr lang="en-US" b="1" dirty="0"/>
              <a:t>Option 1</a:t>
            </a:r>
            <a:r>
              <a:rPr lang="en-US" dirty="0"/>
              <a:t>: The DSTU2-based CG profile what we have now in mCODE and we’re looking for guidance on the best direction for future releases.</a:t>
            </a:r>
          </a:p>
          <a:p>
            <a:endParaRPr lang="en-US" dirty="0"/>
          </a:p>
          <a:p>
            <a:r>
              <a:rPr lang="en-US" b="1" dirty="0"/>
              <a:t>Option 2:</a:t>
            </a:r>
            <a:r>
              <a:rPr lang="en-US" dirty="0"/>
              <a:t> We’re re-creating DSTU2 DiagnosticReport and Observation genetics translation of the R4 CG DiagnosticReport and Observation-genetics profiles where possible, creating extensions and constraints as needed.</a:t>
            </a:r>
          </a:p>
        </p:txBody>
      </p:sp>
      <p:sp>
        <p:nvSpPr>
          <p:cNvPr id="4" name="Footer Placeholder 3">
            <a:extLst>
              <a:ext uri="{FF2B5EF4-FFF2-40B4-BE49-F238E27FC236}">
                <a16:creationId xmlns:a16="http://schemas.microsoft.com/office/drawing/2014/main" id="{2DA3C80E-53CD-C74F-9B2A-3455C0F5891F}"/>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Approved for Public Release. Distribution Unlimited. Case Number 16-1988.</a:t>
            </a:r>
            <a:endParaRPr lang="en-US" dirty="0">
              <a:solidFill>
                <a:schemeClr val="tx1">
                  <a:lumMod val="50000"/>
                  <a:lumOff val="50000"/>
                </a:schemeClr>
              </a:solidFill>
              <a:latin typeface="Arial" pitchFamily="34" charset="0"/>
              <a:cs typeface="Arial" pitchFamily="34" charset="0"/>
            </a:endParaRPr>
          </a:p>
        </p:txBody>
      </p:sp>
      <p:sp>
        <p:nvSpPr>
          <p:cNvPr id="5" name="Slide Number Placeholder 4">
            <a:extLst>
              <a:ext uri="{FF2B5EF4-FFF2-40B4-BE49-F238E27FC236}">
                <a16:creationId xmlns:a16="http://schemas.microsoft.com/office/drawing/2014/main" id="{F93AF84A-3984-0349-BAC5-41B599581A11}"/>
              </a:ext>
            </a:extLst>
          </p:cNvPr>
          <p:cNvSpPr>
            <a:spLocks noGrp="1"/>
          </p:cNvSpPr>
          <p:nvPr>
            <p:ph type="sldNum" sz="quarter" idx="12"/>
          </p:nvPr>
        </p:nvSpPr>
        <p:spPr/>
        <p:txBody>
          <a:bodyPr/>
          <a:lstStyle/>
          <a:p>
            <a:r>
              <a:rPr lang="en-US" dirty="0">
                <a:latin typeface="Arial" pitchFamily="34" charset="0"/>
              </a:rPr>
              <a:t>| </a:t>
            </a:r>
            <a:fld id="{295008BC-DA31-4D19-837B-EFA4386B05F5}" type="slidenum">
              <a:rPr lang="en-US" smtClean="0">
                <a:latin typeface="Arial" pitchFamily="34" charset="0"/>
              </a:rPr>
              <a:pPr/>
              <a:t>7</a:t>
            </a:fld>
            <a:r>
              <a:rPr lang="en-US" dirty="0">
                <a:latin typeface="Arial" pitchFamily="34" charset="0"/>
              </a:rPr>
              <a:t> |</a:t>
            </a:r>
            <a:r>
              <a:rPr lang="en-US" dirty="0">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2088637270"/>
      </p:ext>
    </p:extLst>
  </p:cSld>
  <p:clrMapOvr>
    <a:masterClrMapping/>
  </p:clrMapOvr>
</p:sld>
</file>

<file path=ppt/theme/theme1.xml><?xml version="1.0" encoding="utf-8"?>
<a:theme xmlns:a="http://schemas.openxmlformats.org/drawingml/2006/main" name="mitre-2018">
  <a:themeElements>
    <a:clrScheme name="MITRE">
      <a:dk1>
        <a:sysClr val="windowText" lastClr="000000"/>
      </a:dk1>
      <a:lt1>
        <a:sysClr val="window" lastClr="FFFFFF"/>
      </a:lt1>
      <a:dk2>
        <a:srgbClr val="005F9E"/>
      </a:dk2>
      <a:lt2>
        <a:srgbClr val="EEECE1"/>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45720" rIns="45720" rtlCol="0">
        <a:spAutoFit/>
      </a:bodyPr>
      <a:lstStyle>
        <a:defPPr algn="l">
          <a:defRPr smtClean="0">
            <a:latin typeface="Helvetica Neue Light" panose="02000403000000020004" pitchFamily="2" charset="0"/>
            <a:ea typeface="Helvetica Neue Light" panose="02000403000000020004" pitchFamily="2" charset="0"/>
          </a:defRPr>
        </a:defPPr>
      </a:lstStyle>
    </a:txDef>
  </a:objectDefaults>
  <a:extraClrSchemeLst/>
  <a:extLst>
    <a:ext uri="{05A4C25C-085E-4340-85A3-A5531E510DB2}">
      <thm15:themeFamily xmlns:thm15="http://schemas.microsoft.com/office/thememl/2012/main" name="MITRE_Briefing_Template_16x9_alternate.pptx" id="{AE1F2642-A272-49A3-89EF-E05972CDA201}" vid="{141734E2-9322-43C6-8568-34A30BEB04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MITRE Work" ma:contentTypeID="0x0101001EAE5F8AE92E0443B0635AEF5BFC9F76004C6CC03BF5DC804FBBC33E4E55C06EE9" ma:contentTypeVersion="6" ma:contentTypeDescription="Materials and documents that contain MITRE authored content and other content directly attributable to MITRE and its work" ma:contentTypeScope="" ma:versionID="e8429a4ef0cd6a0905ec9041da35bdd8">
  <xsd:schema xmlns:xsd="http://www.w3.org/2001/XMLSchema" xmlns:xs="http://www.w3.org/2001/XMLSchema" xmlns:p="http://schemas.microsoft.com/office/2006/metadata/properties" xmlns:ns1="http://schemas.microsoft.com/sharepoint/v3" xmlns:ns2="http://schemas.microsoft.com/sharepoint/v3/fields" xmlns:ns3="45d44e74-5c87-4253-a1a6-fb7a2a9835a8" xmlns:ns4="http://schemas.microsoft.com/sharepoint/v4" xmlns:ns5="d6dad062-3ecc-4c2a-98eb-3d03c2389ab6" targetNamespace="http://schemas.microsoft.com/office/2006/metadata/properties" ma:root="true" ma:fieldsID="d4be5a15e899d1941129a2c5e869f0c8" ns1:_="" ns2:_="" ns3:_="" ns4:_="" ns5:_="">
    <xsd:import namespace="http://schemas.microsoft.com/sharepoint/v3"/>
    <xsd:import namespace="http://schemas.microsoft.com/sharepoint/v3/fields"/>
    <xsd:import namespace="45d44e74-5c87-4253-a1a6-fb7a2a9835a8"/>
    <xsd:import namespace="http://schemas.microsoft.com/sharepoint/v4"/>
    <xsd:import namespace="d6dad062-3ecc-4c2a-98eb-3d03c2389ab6"/>
    <xsd:element name="properties">
      <xsd:complexType>
        <xsd:sequence>
          <xsd:element name="documentManagement">
            <xsd:complexType>
              <xsd:all>
                <xsd:element ref="ns2:_Contributor" minOccurs="0"/>
                <xsd:element ref="ns1:MITRE_x0020_Sensitivity"/>
                <xsd:element ref="ns1:Release_x0020_Statement"/>
                <xsd:element ref="ns3:DocType" minOccurs="0"/>
                <xsd:element ref="ns3:SortOrder" minOccurs="0"/>
                <xsd:element ref="ns3:Site_x0020_Page" minOccurs="0"/>
                <xsd:element ref="ns4:IconOverlay" minOccurs="0"/>
                <xsd:element ref="ns5:SharedWithUser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MITRE_x0020_Sensitivity" ma:index="10" ma:displayName="Sensitivity" ma:default="Internal MITRE Information" ma:internalName="MITRE_x0020_Sensitivity">
      <xsd:simpleType>
        <xsd:restriction base="dms:Choice">
          <xsd:enumeration value="Public Information"/>
          <xsd:enumeration value="Internal MITRE Information"/>
          <xsd:enumeration value="Sensitive Information"/>
          <xsd:enumeration value="Highly Sensitive Information"/>
        </xsd:restriction>
      </xsd:simpleType>
    </xsd:element>
    <xsd:element name="Release_x0020_Statement" ma:index="11" ma:displayName="Release Statement" ma:default="For Internal MITRE Use" ma:internalName="Release_x0020_Statement">
      <xsd:simpleType>
        <xsd:union memberTypes="dms:Text">
          <xsd:simpleType>
            <xsd:restriction base="dms:Choice">
              <xsd:enumeration value="Approved for Public Release"/>
              <xsd:enumeration value="For Internal MITRE Use"/>
              <xsd:enumeration value="For Release to All Sponsors"/>
              <xsd:enumeration value="For Limited Internal MITRE Use"/>
              <xsd:enumeration value="For Limited External Release"/>
              <xsd:enumeration value="Privileged: Sensitive Personal Information"/>
              <xsd:enumeration value="MITRE Proprietary"/>
              <xsd:enumeration value="Source Selection Sensitive"/>
              <xsd:enumeration value="Restricted: Highly Sensitive Personal Information"/>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9" nillable="true" ma:displayName="Contributor" ma:description="One or more people or organizations that contributed to this resource" ma:internalName="_Contributo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d44e74-5c87-4253-a1a6-fb7a2a9835a8" elementFormDefault="qualified">
    <xsd:import namespace="http://schemas.microsoft.com/office/2006/documentManagement/types"/>
    <xsd:import namespace="http://schemas.microsoft.com/office/infopath/2007/PartnerControls"/>
    <xsd:element name="DocType" ma:index="12" nillable="true" ma:displayName="DocType" ma:format="Dropdown" ma:internalName="DocType">
      <xsd:simpleType>
        <xsd:restriction base="dms:Choice">
          <xsd:enumeration value="Board of Trustee Bio"/>
          <xsd:enumeration value="Executive Bio"/>
          <xsd:enumeration value="Event Planning"/>
          <xsd:enumeration value="MPG Reference"/>
          <xsd:enumeration value="Template"/>
          <xsd:enumeration value="Other"/>
          <xsd:enumeration value="How-Tos"/>
          <xsd:enumeration value="BOT Program Highlights"/>
        </xsd:restriction>
      </xsd:simpleType>
    </xsd:element>
    <xsd:element name="SortOrder" ma:index="13" nillable="true" ma:displayName="SortOrder" ma:decimals="1" ma:internalName="SortOrder" ma:percentage="FALSE">
      <xsd:simpleType>
        <xsd:restriction base="dms:Number"/>
      </xsd:simpleType>
    </xsd:element>
    <xsd:element name="Site_x0020_Page" ma:index="14" nillable="true" ma:displayName="Site Pages" ma:description="On which pages of this site should this page appear as a &quot;related resource&quot; on the right." ma:list="{b7793db3-9feb-473e-8d7c-24c256e016ac}" ma:internalName="Site_x0020_Page" ma:showField="Title">
      <xsd:complexType>
        <xsd:complexContent>
          <xsd:extension base="dms:MultiChoiceLookup">
            <xsd:sequence>
              <xsd:element name="Value" type="dms:Lookup" maxOccurs="unbounded" minOccurs="0" nillable="true"/>
            </xsd:sequence>
          </xsd:extension>
        </xsd:complexContent>
      </xsd:complexType>
    </xsd:element>
    <xsd:element name="Date" ma:index="19" nillable="true" ma:displayName="Date" ma:description="Document date if applicabl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dad062-3ecc-4c2a-98eb-3d03c2389ab6" elementFormDefault="qualified">
    <xsd:import namespace="http://schemas.microsoft.com/office/2006/documentManagement/types"/>
    <xsd:import namespace="http://schemas.microsoft.com/office/infopath/2007/PartnerControls"/>
    <xsd:element name="SharedWithUsers" ma:index="1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TRE_x0020_Sensitivity xmlns="http://schemas.microsoft.com/sharepoint/v3">Internal MITRE Information</MITRE_x0020_Sensitivity>
    <SortOrder xmlns="45d44e74-5c87-4253-a1a6-fb7a2a9835a8">5</SortOrder>
    <_Contributor xmlns="http://schemas.microsoft.com/sharepoint/v3/fields" xsi:nil="true"/>
    <Release_x0020_Statement xmlns="http://schemas.microsoft.com/sharepoint/v3">For Internal MITRE Use</Release_x0020_Statement>
    <Site_x0020_Page xmlns="45d44e74-5c87-4253-a1a6-fb7a2a9835a8">
      <Value>47</Value>
    </Site_x0020_Page>
    <Date xmlns="45d44e74-5c87-4253-a1a6-fb7a2a9835a8" xsi:nil="true"/>
    <IconOverlay xmlns="http://schemas.microsoft.com/sharepoint/v4" xsi:nil="true"/>
    <DocType xmlns="45d44e74-5c87-4253-a1a6-fb7a2a9835a8">Template</DocTyp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9A4884-CA84-4BD3-BCA6-39AECD72E50D}">
  <ds:schemaRefs>
    <ds:schemaRef ds:uri="http://schemas.microsoft.com/office/2006/metadata/customXsn"/>
  </ds:schemaRefs>
</ds:datastoreItem>
</file>

<file path=customXml/itemProps2.xml><?xml version="1.0" encoding="utf-8"?>
<ds:datastoreItem xmlns:ds="http://schemas.openxmlformats.org/officeDocument/2006/customXml" ds:itemID="{E49BFECA-E305-4957-B4CB-DE1E9BFC5E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45d44e74-5c87-4253-a1a6-fb7a2a9835a8"/>
    <ds:schemaRef ds:uri="http://schemas.microsoft.com/sharepoint/v4"/>
    <ds:schemaRef ds:uri="d6dad062-3ecc-4c2a-98eb-3d03c2389a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50FCDD-08B1-48D8-BB50-7A17E590A5EE}">
  <ds:schemaRefs>
    <ds:schemaRef ds:uri="http://schemas.microsoft.com/sharepoint/v3"/>
    <ds:schemaRef ds:uri="http://schemas.microsoft.com/sharepoint/v4"/>
    <ds:schemaRef ds:uri="http://purl.org/dc/terms/"/>
    <ds:schemaRef ds:uri="http://schemas.openxmlformats.org/package/2006/metadata/core-properties"/>
    <ds:schemaRef ds:uri="45d44e74-5c87-4253-a1a6-fb7a2a9835a8"/>
    <ds:schemaRef ds:uri="http://schemas.microsoft.com/office/2006/documentManagement/types"/>
    <ds:schemaRef ds:uri="http://schemas.microsoft.com/office/infopath/2007/PartnerControls"/>
    <ds:schemaRef ds:uri="http://purl.org/dc/elements/1.1/"/>
    <ds:schemaRef ds:uri="http://schemas.microsoft.com/office/2006/metadata/properties"/>
    <ds:schemaRef ds:uri="d6dad062-3ecc-4c2a-98eb-3d03c2389ab6"/>
    <ds:schemaRef ds:uri="http://schemas.microsoft.com/sharepoint/v3/fields"/>
    <ds:schemaRef ds:uri="http://www.w3.org/XML/1998/namespace"/>
    <ds:schemaRef ds:uri="http://purl.org/dc/dcmitype/"/>
  </ds:schemaRefs>
</ds:datastoreItem>
</file>

<file path=customXml/itemProps4.xml><?xml version="1.0" encoding="utf-8"?>
<ds:datastoreItem xmlns:ds="http://schemas.openxmlformats.org/officeDocument/2006/customXml" ds:itemID="{416BA5C9-2D71-4B86-AE8A-8C0D9BC5FB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MITRE_Briefing_Template16x9_Alternate</Template>
  <TotalTime>76617</TotalTime>
  <Words>546</Words>
  <Application>Microsoft Macintosh PowerPoint</Application>
  <PresentationFormat>Widescreen</PresentationFormat>
  <Paragraphs>91</Paragraphs>
  <Slides>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Helvetica Neue</vt:lpstr>
      <vt:lpstr>Helvetica Neue Light</vt:lpstr>
      <vt:lpstr>Helvetica Neue Medium</vt:lpstr>
      <vt:lpstr>Helvetica Neue Thin</vt:lpstr>
      <vt:lpstr>Wingdings</vt:lpstr>
      <vt:lpstr>mitre-2018</vt:lpstr>
      <vt:lpstr>Core Cancer Data Model</vt:lpstr>
      <vt:lpstr>Minimal Common Oncology Data Elements (MCODE)</vt:lpstr>
      <vt:lpstr>Where does this fit with HL7 Cancer Interoperability and CIC</vt:lpstr>
      <vt:lpstr>ASCO NGS Use Case</vt:lpstr>
      <vt:lpstr>mCODE level of detail …is minimal</vt:lpstr>
      <vt:lpstr>Use Case - Overall thinking</vt:lpstr>
      <vt:lpstr>For 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Terry, May</dc:creator>
  <cp:keywords/>
  <dc:description/>
  <cp:lastModifiedBy>Terry, May</cp:lastModifiedBy>
  <cp:revision>298</cp:revision>
  <dcterms:created xsi:type="dcterms:W3CDTF">2018-05-06T18:55:56Z</dcterms:created>
  <dcterms:modified xsi:type="dcterms:W3CDTF">2019-03-18T23:24:35Z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0x0101001EAE5F8AE92E0443B0635AEF5BFC9F76004C6CC03BF5DC804FBBC33E4E55C06EE9</vt:lpwstr>
  </property>
</Properties>
</file>