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61" r:id="rId4"/>
    <p:sldId id="263" r:id="rId5"/>
    <p:sldId id="266" r:id="rId6"/>
    <p:sldId id="264" r:id="rId7"/>
    <p:sldId id="265" r:id="rId8"/>
    <p:sldId id="267" r:id="rId9"/>
    <p:sldId id="268" r:id="rId10"/>
    <p:sldId id="270" r:id="rId11"/>
    <p:sldId id="271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1"/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627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7AD536F-12DD-4047-A5E1-D0F79FE1E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005C5975-8789-48B8-B086-1A47F4D38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DBF50D1-8693-4891-9BB7-FBADA308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7194B379-A0D2-4382-AF7C-F5C2DF94165C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9/11/2020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9/11/2020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3588661-316C-42E7-A93E-9DF44255D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FHIR Connectathon 25</a:t>
            </a:r>
          </a:p>
        </p:txBody>
      </p:sp>
      <p:sp>
        <p:nvSpPr>
          <p:cNvPr id="11266" name="Subtitle 20">
            <a:extLst>
              <a:ext uri="{FF2B5EF4-FFF2-40B4-BE49-F238E27FC236}">
                <a16:creationId xmlns:a16="http://schemas.microsoft.com/office/drawing/2014/main" id="{3B36C9AB-D2CA-4C7B-ADE0-E7B7FE502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HRex/CDex/PCDE </a:t>
            </a:r>
          </a:p>
          <a:p>
            <a:r>
              <a:rPr lang="en-US" altLang="en-US" dirty="0"/>
              <a:t>Track Highlights</a:t>
            </a:r>
          </a:p>
        </p:txBody>
      </p:sp>
      <p:sp>
        <p:nvSpPr>
          <p:cNvPr id="11275" name="Text Placeholder 11274">
            <a:extLst>
              <a:ext uri="{FF2B5EF4-FFF2-40B4-BE49-F238E27FC236}">
                <a16:creationId xmlns:a16="http://schemas.microsoft.com/office/drawing/2014/main" id="{E1532812-243A-497D-85C8-F449F702B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Lloyd McKenzie/May Terry</a:t>
            </a:r>
          </a:p>
          <a:p>
            <a:r>
              <a:rPr lang="en-US" dirty="0"/>
              <a:t>(Joseph </a:t>
            </a:r>
            <a:r>
              <a:rPr lang="en-US" dirty="0" err="1"/>
              <a:t>Minieri</a:t>
            </a:r>
            <a:r>
              <a:rPr lang="en-US" dirty="0"/>
              <a:t>, Nikolai </a:t>
            </a:r>
            <a:r>
              <a:rPr lang="en-US" dirty="0" err="1"/>
              <a:t>Schwerter</a:t>
            </a:r>
            <a:endParaRPr lang="en-US" dirty="0"/>
          </a:p>
        </p:txBody>
      </p:sp>
      <p:sp>
        <p:nvSpPr>
          <p:cNvPr id="11268" name="Footer Placeholder 22">
            <a:extLst>
              <a:ext uri="{FF2B5EF4-FFF2-40B4-BE49-F238E27FC236}">
                <a16:creationId xmlns:a16="http://schemas.microsoft.com/office/drawing/2014/main" id="{E9F31111-C13D-4831-BE42-71ADFC4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1270" name="Date Placeholder 11269">
            <a:extLst>
              <a:ext uri="{FF2B5EF4-FFF2-40B4-BE49-F238E27FC236}">
                <a16:creationId xmlns:a16="http://schemas.microsoft.com/office/drawing/2014/main" id="{07B9A7B9-2084-46C8-8C3E-7896AEC7F1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dirty="0"/>
              <a:t>2020-09-11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DC40-5FE4-3047-BCDD-B5AA95D5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EAC33-3385-A048-9516-B01EAF344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Limited attendees made broader discussion about subscription harder – will take back to the broader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8F37F-5D20-0846-8851-C40A9C17C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469D-4FA8-6D4E-846C-08D8A8620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49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004E-34A6-564A-B5CE-B8AE3E58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CC76-A017-3F48-8CA3-829D67E13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 to explore with respect to Subscription:</a:t>
            </a:r>
          </a:p>
          <a:p>
            <a:pPr lvl="1"/>
            <a:r>
              <a:rPr lang="en-US" dirty="0"/>
              <a:t>Should we include subscription in </a:t>
            </a:r>
            <a:r>
              <a:rPr lang="en-US" dirty="0" err="1"/>
              <a:t>CDex</a:t>
            </a:r>
            <a:r>
              <a:rPr lang="en-US" dirty="0"/>
              <a:t> release 1?</a:t>
            </a:r>
          </a:p>
          <a:p>
            <a:pPr lvl="2"/>
            <a:r>
              <a:rPr lang="en-US" dirty="0"/>
              <a:t>seems that the R4 mechanism is 'ready enough'</a:t>
            </a:r>
          </a:p>
          <a:p>
            <a:pPr lvl="1"/>
            <a:r>
              <a:rPr lang="en-US" dirty="0"/>
              <a:t>rest-hook or </a:t>
            </a:r>
            <a:r>
              <a:rPr lang="en-US" dirty="0" err="1"/>
              <a:t>websocket</a:t>
            </a:r>
            <a:endParaRPr lang="en-US" dirty="0"/>
          </a:p>
          <a:p>
            <a:pPr lvl="2"/>
            <a:r>
              <a:rPr lang="en-US" dirty="0"/>
              <a:t>presume email &amp; messaging are off the table</a:t>
            </a:r>
          </a:p>
          <a:p>
            <a:pPr lvl="1"/>
            <a:r>
              <a:rPr lang="en-US" dirty="0"/>
              <a:t>Full resource vs. identifier vs. either (presume ping is off the table)</a:t>
            </a:r>
          </a:p>
          <a:p>
            <a:pPr lvl="2"/>
            <a:r>
              <a:rPr lang="en-US" dirty="0"/>
              <a:t>With full resource, include outputs in bundle?  If so, what?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6F5C2-B206-1244-B6C0-7A29103FDF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4D369-0C5A-7F4C-8871-FADFEC00B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0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9DA1-E48F-6448-9704-7581DD5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Attendees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84B1D-22A0-5B4F-B51E-520A072A1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3" y="1706337"/>
            <a:ext cx="2643188" cy="1519592"/>
          </a:xfrm>
        </p:spPr>
        <p:txBody>
          <a:bodyPr/>
          <a:lstStyle/>
          <a:p>
            <a:r>
              <a:rPr lang="en-US" sz="2000" dirty="0"/>
              <a:t>Anthem</a:t>
            </a:r>
          </a:p>
          <a:p>
            <a:r>
              <a:rPr lang="en-US" sz="2000" dirty="0"/>
              <a:t>Cerner</a:t>
            </a:r>
          </a:p>
          <a:p>
            <a:r>
              <a:rPr lang="en-US" sz="2000" dirty="0"/>
              <a:t>Gevity</a:t>
            </a:r>
          </a:p>
          <a:p>
            <a:r>
              <a:rPr lang="en-US" sz="2000" dirty="0"/>
              <a:t>Humana</a:t>
            </a:r>
          </a:p>
          <a:p>
            <a:pPr lvl="1"/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C8910-1875-0247-B37C-DEAAB62384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9722-FC74-4340-8F0A-A3D3F1E40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AE12C-D436-7E4B-A07A-9A47554E2032}"/>
              </a:ext>
            </a:extLst>
          </p:cNvPr>
          <p:cNvSpPr/>
          <p:nvPr/>
        </p:nvSpPr>
        <p:spPr>
          <a:xfrm>
            <a:off x="508346" y="844034"/>
            <a:ext cx="3517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Participants and Observers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E23109-195C-5648-9AAB-6C739BC0336B}"/>
              </a:ext>
            </a:extLst>
          </p:cNvPr>
          <p:cNvSpPr txBox="1">
            <a:spLocks/>
          </p:cNvSpPr>
          <p:nvPr/>
        </p:nvSpPr>
        <p:spPr bwMode="auto">
          <a:xfrm>
            <a:off x="4408034" y="1703616"/>
            <a:ext cx="2643188" cy="17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82880" indent="-182880" algn="l" defTabSz="457200" rtl="0" eaLnBrk="1" fontAlgn="base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ヒラギノ角ゴ Pro W3" pitchFamily="-126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pitchFamily="-126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26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ヒラギノ角ゴ Pro W3" pitchFamily="-126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ヒラギノ角ゴ Pro W3" pitchFamily="-126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Interoperion</a:t>
            </a:r>
            <a:endParaRPr lang="en-US" sz="2200" dirty="0"/>
          </a:p>
          <a:p>
            <a:r>
              <a:rPr lang="en-US" sz="2000" dirty="0"/>
              <a:t>Mettles Solutions</a:t>
            </a:r>
          </a:p>
          <a:p>
            <a:r>
              <a:rPr lang="en-US" sz="2000" dirty="0"/>
              <a:t>MITRE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32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FF79-EA6F-4810-9B6E-7A6470C8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PCDE Highlights</a:t>
            </a:r>
          </a:p>
        </p:txBody>
      </p:sp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0A56FC41-1855-4357-A6DB-68BD42303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CA937834-6DB0-4CC8-B206-77B1A5C3C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230949B8-3E91-4418-885E-05B520FEBC2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97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6BA4-2A81-BA4D-BED6-D19E30C7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5EE22-D974-4848-B5AD-C994CA534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/>
              <a:t>Presented a PCDE Walkthrough with a client demo that can be tested by payer subject matter experts to review PCDE content.</a:t>
            </a:r>
          </a:p>
          <a:p>
            <a:r>
              <a:rPr lang="en-US" sz="2000"/>
              <a:t>Implemented and tested new </a:t>
            </a:r>
            <a:r>
              <a:rPr lang="en-US" sz="2000">
                <a:solidFill>
                  <a:srgbClr val="7F0001"/>
                </a:solidFill>
              </a:rPr>
              <a:t>Task</a:t>
            </a:r>
            <a:r>
              <a:rPr lang="en-US" sz="2000"/>
              <a:t> resource changes.</a:t>
            </a:r>
          </a:p>
          <a:p>
            <a:r>
              <a:rPr lang="en-US" sz="2000"/>
              <a:t>Participant review and pressure-test of the IG with a PCDE Bundle example, resulting in identifying two JIRA issues: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/>
              <a:t>Missing reference from PCDEBundle profile to PCDEComposition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/>
              <a:t>Adding invariant to improve conformance of ActiveTreatment sections within a PCDEComposition</a:t>
            </a:r>
          </a:p>
          <a:p>
            <a:pPr marL="239713" indent="-231775"/>
            <a:r>
              <a:rPr lang="en-US" sz="2000"/>
              <a:t>Fixed PCDE Bundle example which incorrectly had multiple treatments under one ActiveTreatment.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FC071-89B6-9F47-9BB9-4DB7846BF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5F698-1312-CE40-B7DD-84505D045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313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3F66-CF62-CB40-968A-4FB5AE7D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PCDE Client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F59A6-BE1A-0243-89AF-E6716EA22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298121"/>
            <a:ext cx="3410631" cy="3212823"/>
          </a:xfrm>
        </p:spPr>
        <p:txBody>
          <a:bodyPr/>
          <a:lstStyle/>
          <a:p>
            <a:r>
              <a:rPr lang="en-US" sz="1200" dirty="0">
                <a:hlinkClick r:id="rId2"/>
              </a:rPr>
              <a:t>https://davinci-pcde-client.logicahealth.org/</a:t>
            </a:r>
            <a:endParaRPr lang="en-US" sz="1200" dirty="0"/>
          </a:p>
          <a:p>
            <a:endParaRPr lang="en-US" dirty="0">
              <a:solidFill>
                <a:srgbClr val="5A2A09"/>
              </a:solidFill>
            </a:endParaRP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D88E0-D700-0B41-9E2F-57E0AD8A9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99C51-942D-5549-9078-F5774A729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5</a:t>
            </a:fld>
            <a:endParaRPr lang="en-US" alt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075B66-C48E-3B4B-B551-DA8CDEC0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90" y="1257299"/>
            <a:ext cx="4083442" cy="32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7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DC40-5FE4-3047-BCDD-B5AA95D5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EAC33-3385-A048-9516-B01EAF344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PCDE IG still loose on how to best represent clinical data within a PCDE CarePlan</a:t>
            </a:r>
          </a:p>
          <a:p>
            <a:pPr lvl="1"/>
            <a:r>
              <a:rPr lang="en-US"/>
              <a:t>needs more active payer feedback on the PCDE Supplemental Guide to vet recommendations.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8F37F-5D20-0846-8851-C40A9C17C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0469D-4FA8-6D4E-846C-08D8A8620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01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004E-34A6-564A-B5CE-B8AE3E58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CC76-A017-3F48-8CA3-829D67E13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PCDE Testing Subscription/Notification use case over Polling Tasks</a:t>
            </a:r>
          </a:p>
          <a:p>
            <a:r>
              <a:rPr lang="en-US"/>
              <a:t>Support for embedded X12/EDI transactions to represent a prior authorization</a:t>
            </a:r>
          </a:p>
          <a:p>
            <a:pPr lvl="1"/>
            <a:r>
              <a:rPr lang="en-US"/>
              <a:t>as an alternative to referencing the PAS 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6F5C2-B206-1244-B6C0-7A29103FDF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4D369-0C5A-7F4C-8871-FADFEC00B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4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FF79-EA6F-4810-9B6E-7A6470C8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CDex</a:t>
            </a:r>
            <a:r>
              <a:rPr lang="en-US" dirty="0"/>
              <a:t> Highlights</a:t>
            </a:r>
          </a:p>
        </p:txBody>
      </p:sp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0A56FC41-1855-4357-A6DB-68BD42303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CA937834-6DB0-4CC8-B206-77B1A5C3C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230949B8-3E91-4418-885E-05B520FEBC2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6BA4-2A81-BA4D-BED6-D19E30C7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5EE22-D974-4848-B5AD-C994CA534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Reference implementation updated to reflect new Task-based approach</a:t>
            </a:r>
          </a:p>
          <a:p>
            <a:r>
              <a:rPr lang="en-US" sz="2000" dirty="0"/>
              <a:t>Were able to test the new approach between one payer and one EHR</a:t>
            </a:r>
          </a:p>
          <a:p>
            <a:r>
              <a:rPr lang="en-US" sz="2000" dirty="0"/>
              <a:t>Identified a bit of clean-up to the HRex Task profile</a:t>
            </a:r>
          </a:p>
          <a:p>
            <a:r>
              <a:rPr lang="en-US" sz="2000" dirty="0"/>
              <a:t>Good discussion on the use of Subscription and created some examples for what subscription might look like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FC071-89B6-9F47-9BB9-4DB7846BF1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5F698-1312-CE40-B7DD-84505D045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49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1709</TotalTime>
  <Words>834</Words>
  <Application>Microsoft Office PowerPoint</Application>
  <PresentationFormat>On-screen Show (16:9)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FHIR Connectathon 25</vt:lpstr>
      <vt:lpstr>Attendees</vt:lpstr>
      <vt:lpstr>PCDE Highlights</vt:lpstr>
      <vt:lpstr>Successes</vt:lpstr>
      <vt:lpstr>PCDE Client Demo</vt:lpstr>
      <vt:lpstr>Challenges</vt:lpstr>
      <vt:lpstr>Future Work</vt:lpstr>
      <vt:lpstr>CDex Highlights</vt:lpstr>
      <vt:lpstr>Successes</vt:lpstr>
      <vt:lpstr>Challenges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Lloyd McKenzie</cp:lastModifiedBy>
  <cp:revision>53</cp:revision>
  <dcterms:created xsi:type="dcterms:W3CDTF">2019-03-22T18:05:01Z</dcterms:created>
  <dcterms:modified xsi:type="dcterms:W3CDTF">2020-09-11T18:28:45Z</dcterms:modified>
</cp:coreProperties>
</file>