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Lst>
  <p:notesMasterIdLst>
    <p:notesMasterId r:id="rId12"/>
  </p:notesMasterIdLst>
  <p:sldIdLst>
    <p:sldId id="256" r:id="rId5"/>
    <p:sldId id="302" r:id="rId6"/>
    <p:sldId id="299" r:id="rId7"/>
    <p:sldId id="301" r:id="rId8"/>
    <p:sldId id="300" r:id="rId9"/>
    <p:sldId id="303"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8C25AC-CC08-2C48-9000-B4FE1C2F0585}">
          <p14:sldIdLst>
            <p14:sldId id="256"/>
            <p14:sldId id="302"/>
            <p14:sldId id="299"/>
            <p14:sldId id="301"/>
            <p14:sldId id="300"/>
            <p14:sldId id="303"/>
            <p14:sldId id="298"/>
          </p14:sldIdLst>
        </p14:section>
      </p14:sectionLst>
    </p:ext>
    <p:ext uri="{EFAFB233-063F-42B5-8137-9DF3F51BA10A}">
      <p15:sldGuideLst xmlns:p15="http://schemas.microsoft.com/office/powerpoint/2012/main">
        <p15:guide id="1" orient="horz" pos="2160" userDrawn="1">
          <p15:clr>
            <a:srgbClr val="A4A3A4"/>
          </p15:clr>
        </p15:guide>
        <p15:guide id="2" pos="56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Jeffrey" initials="NJ" lastIdx="8" clrIdx="0">
    <p:extLst>
      <p:ext uri="{19B8F6BF-5375-455C-9EA6-DF929625EA0E}">
        <p15:presenceInfo xmlns:p15="http://schemas.microsoft.com/office/powerpoint/2012/main" userId="S::NOLANJ@MITRE.ORG::3a9ff959-b030-4154-836b-be5245f30935" providerId="AD"/>
      </p:ext>
    </p:extLst>
  </p:cmAuthor>
  <p:cmAuthor id="2" name="Danan, Risa A" initials="DRA" lastIdx="1" clrIdx="1">
    <p:extLst>
      <p:ext uri="{19B8F6BF-5375-455C-9EA6-DF929625EA0E}">
        <p15:presenceInfo xmlns:p15="http://schemas.microsoft.com/office/powerpoint/2012/main" userId="S::RMAYAN@MITRE.ORG::9ea83a93-9ad8-45db-9eaf-770e694c35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6D07"/>
    <a:srgbClr val="99DCFF"/>
    <a:srgbClr val="17AF98"/>
    <a:srgbClr val="009955"/>
    <a:srgbClr val="00FA00"/>
    <a:srgbClr val="007844"/>
    <a:srgbClr val="942092"/>
    <a:srgbClr val="449881"/>
    <a:srgbClr val="9FB048"/>
    <a:srgbClr val="C7CC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69" autoAdjust="0"/>
    <p:restoredTop sz="95581" autoAdjust="0"/>
  </p:normalViewPr>
  <p:slideViewPr>
    <p:cSldViewPr snapToGrid="0">
      <p:cViewPr>
        <p:scale>
          <a:sx n="117" d="100"/>
          <a:sy n="117" d="100"/>
        </p:scale>
        <p:origin x="256" y="152"/>
      </p:cViewPr>
      <p:guideLst>
        <p:guide orient="horz" pos="2160"/>
        <p:guide pos="56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0841A-55C9-4CB9-BF39-10CBD830FF58}" type="datetimeFigureOut">
              <a:rPr lang="en-US" smtClean="0"/>
              <a:t>7/28/20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67679-5F33-418A-8777-9F241701AC39}" type="slidenum">
              <a:rPr lang="en-US" smtClean="0"/>
              <a:t>‹#›</a:t>
            </a:fld>
            <a:endParaRPr lang="en-US"/>
          </a:p>
        </p:txBody>
      </p:sp>
    </p:spTree>
    <p:extLst>
      <p:ext uri="{BB962C8B-B14F-4D97-AF65-F5344CB8AC3E}">
        <p14:creationId xmlns:p14="http://schemas.microsoft.com/office/powerpoint/2010/main" val="48788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the things that are shared, are they in parity 1) structurally, 2) semantically?</a:t>
            </a:r>
          </a:p>
          <a:p>
            <a:r>
              <a:rPr lang="en-US"/>
              <a:t>Scope of the analysis:</a:t>
            </a:r>
          </a:p>
          <a:p>
            <a:r>
              <a:rPr lang="en-US"/>
              <a:t>* gap analysis not comprehensive – just the changes between CG Reporting IG STU2 to mCODE STU1 covered profiles. Other STU1 discrepancies will be noted if they happen to be caught during the analysis.</a:t>
            </a:r>
          </a:p>
        </p:txBody>
      </p:sp>
      <p:sp>
        <p:nvSpPr>
          <p:cNvPr id="4" name="Slide Number Placeholder 3"/>
          <p:cNvSpPr>
            <a:spLocks noGrp="1"/>
          </p:cNvSpPr>
          <p:nvPr>
            <p:ph type="sldNum" sz="quarter" idx="5"/>
          </p:nvPr>
        </p:nvSpPr>
        <p:spPr/>
        <p:txBody>
          <a:bodyPr/>
          <a:lstStyle/>
          <a:p>
            <a:fld id="{3C267679-5F33-418A-8777-9F241701AC39}" type="slidenum">
              <a:rPr lang="en-US" smtClean="0"/>
              <a:t>4</a:t>
            </a:fld>
            <a:endParaRPr lang="en-US"/>
          </a:p>
        </p:txBody>
      </p:sp>
    </p:spTree>
    <p:extLst>
      <p:ext uri="{BB962C8B-B14F-4D97-AF65-F5344CB8AC3E}">
        <p14:creationId xmlns:p14="http://schemas.microsoft.com/office/powerpoint/2010/main" val="4102910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cxnSp>
        <p:nvCxnSpPr>
          <p:cNvPr id="15" name="Straight Connector 14"/>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22" name="Straight Connector 21"/>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24" name="Footer Placeholder 4">
            <a:extLst>
              <a:ext uri="{FF2B5EF4-FFF2-40B4-BE49-F238E27FC236}">
                <a16:creationId xmlns:a16="http://schemas.microsoft.com/office/drawing/2014/main" id="{A6F8C1D3-B223-45F7-8AB1-F8F23D05F8D9}"/>
              </a:ext>
            </a:extLst>
          </p:cNvPr>
          <p:cNvSpPr txBox="1">
            <a:spLocks/>
          </p:cNvSpPr>
          <p:nvPr userDrawn="1"/>
        </p:nvSpPr>
        <p:spPr>
          <a:xfrm>
            <a:off x="1116457" y="6568103"/>
            <a:ext cx="4382305" cy="149220"/>
          </a:xfrm>
          <a:prstGeom prst="rect">
            <a:avLst/>
          </a:prstGeom>
        </p:spPr>
        <p:txBody>
          <a:bodyPr vert="horz" lIns="0" tIns="0" rIns="0" bIns="0" rtlCol="0" anchor="ctr"/>
          <a:lstStyle>
            <a:defPPr>
              <a:defRPr lang="en-US"/>
            </a:defPPr>
            <a:lvl1pPr marL="0" algn="l"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2019</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spTree>
    <p:extLst>
      <p:ext uri="{BB962C8B-B14F-4D97-AF65-F5344CB8AC3E}">
        <p14:creationId xmlns:p14="http://schemas.microsoft.com/office/powerpoint/2010/main" val="412648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515815" y="1162058"/>
            <a:ext cx="11333285" cy="303327"/>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nvGrpSpPr>
          <p:cNvPr id="4" name="Group 3"/>
          <p:cNvGrpSpPr/>
          <p:nvPr/>
        </p:nvGrpSpPr>
        <p:grpSpPr>
          <a:xfrm>
            <a:off x="4180109" y="4759342"/>
            <a:ext cx="3732451" cy="687607"/>
            <a:chOff x="2659017" y="4816914"/>
            <a:chExt cx="3732451" cy="687607"/>
          </a:xfrm>
        </p:grpSpPr>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7" name="Picture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8" name="Picture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9" name="Picture 8">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10" name="TextBox 9"/>
          <p:cNvSpPr txBox="1"/>
          <p:nvPr/>
        </p:nvSpPr>
        <p:spPr>
          <a:xfrm>
            <a:off x="3153845" y="2396381"/>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81600" y="1295400"/>
            <a:ext cx="1729468" cy="791415"/>
          </a:xfrm>
          <a:prstGeom prst="rect">
            <a:avLst/>
          </a:prstGeom>
        </p:spPr>
      </p:pic>
    </p:spTree>
    <p:extLst>
      <p:ext uri="{BB962C8B-B14F-4D97-AF65-F5344CB8AC3E}">
        <p14:creationId xmlns:p14="http://schemas.microsoft.com/office/powerpoint/2010/main" val="12173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hasCustomPrompt="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0" i="0" kern="1200" dirty="0" smtClean="0">
                <a:solidFill>
                  <a:schemeClr val="tx1"/>
                </a:solidFill>
                <a:latin typeface="Helvetica Neue Light" panose="02000403000000020004" pitchFamily="2" charset="0"/>
                <a:ea typeface="Helvetica Neue Light" panose="02000403000000020004" pitchFamily="2"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000" b="0" i="0" kern="1200">
                <a:solidFill>
                  <a:schemeClr val="tx1"/>
                </a:solidFill>
                <a:latin typeface="Helvetica Neue Light" panose="02000403000000020004" pitchFamily="2" charset="0"/>
                <a:ea typeface="Helvetica Neue Light" panose="02000403000000020004" pitchFamily="2" charset="0"/>
                <a:cs typeface="Arial"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000" b="0" i="0" kern="1200" smtClean="0">
                <a:solidFill>
                  <a:schemeClr val="tx1"/>
                </a:solidFill>
                <a:latin typeface="Helvetica Neue Light" panose="02000403000000020004" pitchFamily="2" charset="0"/>
                <a:ea typeface="Helvetica Neue Light" panose="02000403000000020004" pitchFamily="2" charset="0"/>
                <a:cs typeface="Arial" pitchFamily="34" charset="0"/>
              </a:defRPr>
            </a:lvl3pPr>
            <a:lvl4pPr algn="l" defTabSz="1216185" rtl="0" eaLnBrk="1" latinLnBrk="0" hangingPunct="1">
              <a:spcBef>
                <a:spcPts val="0"/>
              </a:spcBef>
              <a:spcAft>
                <a:spcPts val="798"/>
              </a:spcAft>
              <a:buClr>
                <a:schemeClr val="tx2"/>
              </a:buClr>
              <a:defRPr lang="en-US" sz="2660" b="1" kern="1200" smtClean="0">
                <a:solidFill>
                  <a:schemeClr val="tx1"/>
                </a:solidFill>
                <a:latin typeface="Arial" pitchFamily="34" charset="0"/>
                <a:ea typeface="Verdana" pitchFamily="34" charset="0"/>
                <a:cs typeface="Arial"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a:p>
            <a:pPr marL="308269" lvl="2" indent="-308269" defTabSz="1216185">
              <a:spcBef>
                <a:spcPts val="0"/>
              </a:spcBef>
              <a:spcAft>
                <a:spcPts val="798"/>
              </a:spcAft>
              <a:buClr>
                <a:schemeClr val="tx2"/>
              </a:buClr>
              <a:buSzPct val="120000"/>
              <a:buFont typeface="Wingdings" pitchFamily="2" charset="2"/>
              <a:buChar char="§"/>
            </a:pPr>
            <a:r>
              <a:rPr lang="en-US"/>
              <a:t>Fourth level</a:t>
            </a:r>
          </a:p>
        </p:txBody>
      </p:sp>
    </p:spTree>
    <p:extLst>
      <p:ext uri="{BB962C8B-B14F-4D97-AF65-F5344CB8AC3E}">
        <p14:creationId xmlns:p14="http://schemas.microsoft.com/office/powerpoint/2010/main" val="281189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0" i="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13" name="TextBox 12">
            <a:extLst>
              <a:ext uri="{FF2B5EF4-FFF2-40B4-BE49-F238E27FC236}">
                <a16:creationId xmlns:a16="http://schemas.microsoft.com/office/drawing/2014/main" id="{BF1D9E33-DF0A-4F22-A776-BD2A738E4ABE}"/>
              </a:ext>
            </a:extLst>
          </p:cNvPr>
          <p:cNvSpPr txBox="1"/>
          <p:nvPr userDrawn="1"/>
        </p:nvSpPr>
        <p:spPr>
          <a:xfrm>
            <a:off x="984152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14" name="Picture 13">
            <a:extLst>
              <a:ext uri="{FF2B5EF4-FFF2-40B4-BE49-F238E27FC236}">
                <a16:creationId xmlns:a16="http://schemas.microsoft.com/office/drawing/2014/main" id="{A241DE5F-970E-4BD9-80BB-E93A31140F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1152494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660075" y="1469365"/>
            <a:ext cx="5336963"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445331" y="1469365"/>
            <a:ext cx="5336963"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660075" y="1469365"/>
            <a:ext cx="5469792"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Tree>
    <p:extLst>
      <p:ext uri="{BB962C8B-B14F-4D97-AF65-F5344CB8AC3E}">
        <p14:creationId xmlns:p14="http://schemas.microsoft.com/office/powerpoint/2010/main" val="165105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6265335" y="1456267"/>
            <a:ext cx="5505752" cy="4449103"/>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Tree>
    <p:extLst>
      <p:ext uri="{BB962C8B-B14F-4D97-AF65-F5344CB8AC3E}">
        <p14:creationId xmlns:p14="http://schemas.microsoft.com/office/powerpoint/2010/main" val="193717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3FB44-F24E-DB4A-AEFE-FCABAC963B3B}"/>
              </a:ext>
            </a:extLst>
          </p:cNvPr>
          <p:cNvSpPr>
            <a:spLocks noGrp="1"/>
          </p:cNvSpPr>
          <p:nvPr>
            <p:ph type="title"/>
          </p:nvPr>
        </p:nvSpPr>
        <p:spPr>
          <a:xfrm>
            <a:off x="616448" y="365760"/>
            <a:ext cx="11236721" cy="750253"/>
          </a:xfrm>
        </p:spPr>
        <p:txBody>
          <a:bodyPr/>
          <a:lstStyle/>
          <a:p>
            <a:r>
              <a:rPr lang="en-US"/>
              <a:t>Click to edit Master title style</a:t>
            </a:r>
          </a:p>
        </p:txBody>
      </p:sp>
    </p:spTree>
    <p:extLst>
      <p:ext uri="{BB962C8B-B14F-4D97-AF65-F5344CB8AC3E}">
        <p14:creationId xmlns:p14="http://schemas.microsoft.com/office/powerpoint/2010/main" val="416028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457200" y="1162058"/>
            <a:ext cx="11391900" cy="244711"/>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Tree>
    <p:extLst>
      <p:ext uri="{BB962C8B-B14F-4D97-AF65-F5344CB8AC3E}">
        <p14:creationId xmlns:p14="http://schemas.microsoft.com/office/powerpoint/2010/main" val="83869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8697079-05C2-487B-BD8F-373075246ED9}"/>
              </a:ext>
            </a:extLst>
          </p:cNvPr>
          <p:cNvSpPr txBox="1"/>
          <p:nvPr userDrawn="1"/>
        </p:nvSpPr>
        <p:spPr>
          <a:xfrm>
            <a:off x="1005305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spTree>
    <p:extLst>
      <p:ext uri="{BB962C8B-B14F-4D97-AF65-F5344CB8AC3E}">
        <p14:creationId xmlns:p14="http://schemas.microsoft.com/office/powerpoint/2010/main" val="423412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a:t>Third level</a:t>
            </a:r>
          </a:p>
          <a:p>
            <a:pPr marL="1451685" lvl="3" indent="-308269" defTabSz="1216185">
              <a:spcBef>
                <a:spcPts val="0"/>
              </a:spcBef>
              <a:spcAft>
                <a:spcPts val="798"/>
              </a:spcAft>
              <a:buClr>
                <a:schemeClr val="tx2"/>
              </a:buClr>
              <a:buSzPct val="110000"/>
              <a:buFont typeface="Wingdings" pitchFamily="2" charset="2"/>
              <a:buChar char="§"/>
            </a:pPr>
            <a:r>
              <a:rPr lang="en-US"/>
              <a:t>Fourth level</a:t>
            </a:r>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2" name="Straight Connector 11" descr="Artifact">
            <a:extLst>
              <a:ext uri="{FF2B5EF4-FFF2-40B4-BE49-F238E27FC236}">
                <a16:creationId xmlns:a16="http://schemas.microsoft.com/office/drawing/2014/main" id="{DC069472-29C7-4CEC-83B3-DFDBE2BD327E}"/>
              </a:ext>
            </a:extLst>
          </p:cNvPr>
          <p:cNvCxnSpPr>
            <a:cxnSpLocks/>
          </p:cNvCxnSpPr>
          <p:nvPr/>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7"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FFD758E3-BDA8-483C-A1E5-AE458E56D991}"/>
              </a:ext>
            </a:extLst>
          </p:cNvPr>
          <p:cNvSpPr txBox="1"/>
          <p:nvPr userDrawn="1"/>
        </p:nvSpPr>
        <p:spPr>
          <a:xfrm>
            <a:off x="9947031"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cxnSp>
        <p:nvCxnSpPr>
          <p:cNvPr id="15" name="Straight Connector 14">
            <a:extLst>
              <a:ext uri="{FF2B5EF4-FFF2-40B4-BE49-F238E27FC236}">
                <a16:creationId xmlns:a16="http://schemas.microsoft.com/office/drawing/2014/main" id="{00A189E8-9E96-46BD-9782-0EBE15F991B1}"/>
              </a:ext>
            </a:extLst>
          </p:cNvPr>
          <p:cNvCxnSpPr>
            <a:cxnSpLocks/>
          </p:cNvCxnSpPr>
          <p:nvPr userDrawn="1"/>
        </p:nvCxnSpPr>
        <p:spPr bwMode="auto">
          <a:xfrm flipV="1">
            <a:off x="616447" y="6534227"/>
            <a:ext cx="11237976" cy="33876"/>
          </a:xfrm>
          <a:prstGeom prst="line">
            <a:avLst/>
          </a:prstGeom>
          <a:solidFill>
            <a:srgbClr val="FFCC99"/>
          </a:solidFill>
          <a:ln w="12700" cap="flat" cmpd="sng" algn="ctr">
            <a:solidFill>
              <a:srgbClr val="C1CD23"/>
            </a:solidFill>
            <a:prstDash val="solid"/>
            <a:round/>
            <a:headEnd type="none" w="med" len="med"/>
            <a:tailEnd type="none" w="med" len="med"/>
          </a:ln>
          <a:effectLst/>
        </p:spPr>
      </p:cxnSp>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58" r:id="rId2"/>
    <p:sldLayoutId id="2147483665" r:id="rId3"/>
    <p:sldLayoutId id="2147483660" r:id="rId4"/>
    <p:sldLayoutId id="2147483667" r:id="rId5"/>
    <p:sldLayoutId id="2147483668" r:id="rId6"/>
    <p:sldLayoutId id="2147483661" r:id="rId7"/>
    <p:sldLayoutId id="2147483662" r:id="rId8"/>
    <p:sldLayoutId id="2147483663" r:id="rId9"/>
    <p:sldLayoutId id="2147483664" r:id="rId10"/>
  </p:sldLayoutIdLst>
  <p:hf hdr="0" dt="0"/>
  <p:txStyles>
    <p:titleStyle>
      <a:lvl1pPr algn="l" defTabSz="914400" rtl="0" eaLnBrk="1" latinLnBrk="0" hangingPunct="1">
        <a:lnSpc>
          <a:spcPct val="90000"/>
        </a:lnSpc>
        <a:spcBef>
          <a:spcPct val="0"/>
        </a:spcBef>
        <a:buNone/>
        <a:defRPr lang="en-US" sz="3200" b="0" i="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0" i="0" kern="1200" smtClean="0">
          <a:solidFill>
            <a:schemeClr val="tx1"/>
          </a:solidFill>
          <a:latin typeface="Helvetica Neue Light" panose="02000403000000020004" pitchFamily="2" charset="0"/>
          <a:ea typeface="Helvetica Neue Light" panose="02000403000000020004" pitchFamily="2" charset="0"/>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b="0" i="0" kern="1200" smtClean="0">
          <a:solidFill>
            <a:schemeClr val="tx1"/>
          </a:solidFill>
          <a:latin typeface="Helvetica Neue Light" panose="02000403000000020004" pitchFamily="2" charset="0"/>
          <a:ea typeface="Helvetica Neue Light" panose="02000403000000020004" pitchFamily="2" charset="0"/>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b="0" i="0" kern="1200" smtClean="0">
          <a:solidFill>
            <a:schemeClr val="tx1"/>
          </a:solidFill>
          <a:latin typeface="Helvetica Neue Light" panose="02000403000000020004" pitchFamily="2" charset="0"/>
          <a:ea typeface="Helvetica Neue Light" panose="02000403000000020004" pitchFamily="2" charset="0"/>
          <a:cs typeface="Arial" pitchFamily="34" charset="0"/>
        </a:defRPr>
      </a:lvl3pPr>
      <a:lvl4pPr marL="1257300" indent="-314325" algn="l" defTabSz="914400" rtl="0" eaLnBrk="1" latinLnBrk="0" hangingPunct="1">
        <a:lnSpc>
          <a:spcPct val="90000"/>
        </a:lnSpc>
        <a:spcBef>
          <a:spcPts val="500"/>
        </a:spcBef>
        <a:buFont typeface="Arial" panose="020B0604020202020204" pitchFamily="34" charset="0"/>
        <a:buChar char="–"/>
        <a:tabLst/>
        <a:defRPr lang="en-US" sz="1800" b="0" i="0" kern="1200" smtClean="0">
          <a:solidFill>
            <a:schemeClr val="tx1"/>
          </a:solidFill>
          <a:latin typeface="Helvetica Neue Light" panose="02000403000000020004" pitchFamily="2" charset="0"/>
          <a:ea typeface="Helvetica Neue Light" panose="02000403000000020004" pitchFamily="2" charset="0"/>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b="0" i="0" kern="1200">
          <a:solidFill>
            <a:schemeClr val="tx1"/>
          </a:solidFill>
          <a:latin typeface="Helvetica Neue Light" panose="02000403000000020004" pitchFamily="2" charset="0"/>
          <a:ea typeface="Helvetica Neue Light" panose="02000403000000020004" pitchFamily="2" charset="0"/>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uild.fhir.org/ig/HL7/genomics-reporting/genomics-base.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495207-35DE-46E2-B7DB-F31265C44A28}"/>
              </a:ext>
            </a:extLst>
          </p:cNvPr>
          <p:cNvSpPr>
            <a:spLocks noGrp="1"/>
          </p:cNvSpPr>
          <p:nvPr>
            <p:ph type="ctrTitle" sz="quarter" idx="4294967295"/>
          </p:nvPr>
        </p:nvSpPr>
        <p:spPr>
          <a:xfrm>
            <a:off x="1044164" y="416066"/>
            <a:ext cx="10125860" cy="1981200"/>
          </a:xfrm>
        </p:spPr>
        <p:txBody>
          <a:bodyPr>
            <a:normAutofit/>
          </a:bodyPr>
          <a:lstStyle/>
          <a:p>
            <a:br>
              <a:rPr lang="en-US" sz="3600" dirty="0"/>
            </a:br>
            <a:r>
              <a:rPr lang="en-US" dirty="0"/>
              <a:t>Clinical Genomics Reporting IG STU2 Alignment</a:t>
            </a:r>
            <a:endParaRPr lang="en-US" sz="3600" dirty="0"/>
          </a:p>
        </p:txBody>
      </p:sp>
      <p:sp>
        <p:nvSpPr>
          <p:cNvPr id="7" name="Subtitle 6">
            <a:extLst>
              <a:ext uri="{FF2B5EF4-FFF2-40B4-BE49-F238E27FC236}">
                <a16:creationId xmlns:a16="http://schemas.microsoft.com/office/drawing/2014/main" id="{EC64448E-58F0-47AA-B058-D0CEF188B231}"/>
              </a:ext>
            </a:extLst>
          </p:cNvPr>
          <p:cNvSpPr>
            <a:spLocks noGrp="1"/>
          </p:cNvSpPr>
          <p:nvPr>
            <p:ph type="subTitle" idx="1"/>
          </p:nvPr>
        </p:nvSpPr>
        <p:spPr>
          <a:xfrm>
            <a:off x="1044164" y="2568943"/>
            <a:ext cx="7655345" cy="389923"/>
          </a:xfrm>
        </p:spPr>
        <p:txBody>
          <a:bodyPr/>
          <a:lstStyle/>
          <a:p>
            <a:r>
              <a:rPr lang="en-US" dirty="0"/>
              <a:t>July 28, 2020</a:t>
            </a:r>
          </a:p>
        </p:txBody>
      </p:sp>
      <p:pic>
        <p:nvPicPr>
          <p:cNvPr id="3" name="Picture 2">
            <a:extLst>
              <a:ext uri="{FF2B5EF4-FFF2-40B4-BE49-F238E27FC236}">
                <a16:creationId xmlns:a16="http://schemas.microsoft.com/office/drawing/2014/main" id="{B90CF718-DDC4-AB4C-B0A1-F06D47ECA1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164" y="416066"/>
            <a:ext cx="2641600" cy="800100"/>
          </a:xfrm>
          <a:prstGeom prst="rect">
            <a:avLst/>
          </a:prstGeom>
        </p:spPr>
      </p:pic>
    </p:spTree>
    <p:extLst>
      <p:ext uri="{BB962C8B-B14F-4D97-AF65-F5344CB8AC3E}">
        <p14:creationId xmlns:p14="http://schemas.microsoft.com/office/powerpoint/2010/main" val="246246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70F20F-F394-4D4C-B3DC-1B784AE5ED16}"/>
              </a:ext>
            </a:extLst>
          </p:cNvPr>
          <p:cNvSpPr>
            <a:spLocks noGrp="1"/>
          </p:cNvSpPr>
          <p:nvPr>
            <p:ph type="title"/>
          </p:nvPr>
        </p:nvSpPr>
        <p:spPr/>
        <p:txBody>
          <a:bodyPr/>
          <a:lstStyle/>
          <a:p>
            <a:r>
              <a:rPr lang="en-US"/>
              <a:t>Status and Focus for mCODE STU2</a:t>
            </a:r>
          </a:p>
        </p:txBody>
      </p:sp>
      <p:sp>
        <p:nvSpPr>
          <p:cNvPr id="5" name="Content Placeholder 4">
            <a:extLst>
              <a:ext uri="{FF2B5EF4-FFF2-40B4-BE49-F238E27FC236}">
                <a16:creationId xmlns:a16="http://schemas.microsoft.com/office/drawing/2014/main" id="{33539F40-B751-E941-A95A-1A80E78DA43C}"/>
              </a:ext>
            </a:extLst>
          </p:cNvPr>
          <p:cNvSpPr>
            <a:spLocks noGrp="1"/>
          </p:cNvSpPr>
          <p:nvPr>
            <p:ph sz="half" idx="1"/>
          </p:nvPr>
        </p:nvSpPr>
        <p:spPr>
          <a:xfrm>
            <a:off x="660075" y="1469365"/>
            <a:ext cx="9769800" cy="5017160"/>
          </a:xfrm>
        </p:spPr>
        <p:txBody>
          <a:bodyPr/>
          <a:lstStyle/>
          <a:p>
            <a:r>
              <a:rPr lang="en-US" b="1"/>
              <a:t>Status</a:t>
            </a:r>
          </a:p>
          <a:p>
            <a:pPr lvl="1"/>
            <a:r>
              <a:rPr lang="en-US"/>
              <a:t>mCODE STU1 released on March 18</a:t>
            </a:r>
          </a:p>
          <a:p>
            <a:pPr lvl="1"/>
            <a:r>
              <a:rPr lang="en-US"/>
              <a:t>Post-STU1 work and pilot discussions are mostly on the core mCODE elements + TumorMarkerTest profile</a:t>
            </a:r>
          </a:p>
          <a:p>
            <a:pPr lvl="2"/>
            <a:r>
              <a:rPr lang="en-US"/>
              <a:t>Genomics-related profiles are not being actively used in active pilot work – most feedback so far are questions about its content.</a:t>
            </a:r>
          </a:p>
          <a:p>
            <a:endParaRPr lang="en-US"/>
          </a:p>
          <a:p>
            <a:r>
              <a:rPr lang="en-US" b="1"/>
              <a:t>Focus</a:t>
            </a:r>
          </a:p>
          <a:p>
            <a:pPr lvl="1"/>
            <a:r>
              <a:rPr lang="en-US"/>
              <a:t>Stability</a:t>
            </a:r>
          </a:p>
          <a:p>
            <a:pPr lvl="2"/>
            <a:r>
              <a:rPr lang="en-US"/>
              <a:t>no breaking changes unless absolutely necessary</a:t>
            </a:r>
          </a:p>
          <a:p>
            <a:pPr lvl="1"/>
            <a:r>
              <a:rPr lang="en-US"/>
              <a:t>Illustrative examples and guidance</a:t>
            </a:r>
          </a:p>
          <a:p>
            <a:pPr lvl="2"/>
            <a:r>
              <a:rPr lang="en-US"/>
              <a:t>mCODE Genomics Supplemental Guide</a:t>
            </a:r>
          </a:p>
          <a:p>
            <a:pPr lvl="2"/>
            <a:r>
              <a:rPr lang="en-US"/>
              <a:t>work transcribing CG Genomics Report examples, applied to mCODE conforming examples.</a:t>
            </a:r>
          </a:p>
          <a:p>
            <a:pPr lvl="1"/>
            <a:endParaRPr lang="en-US"/>
          </a:p>
        </p:txBody>
      </p:sp>
    </p:spTree>
    <p:extLst>
      <p:ext uri="{BB962C8B-B14F-4D97-AF65-F5344CB8AC3E}">
        <p14:creationId xmlns:p14="http://schemas.microsoft.com/office/powerpoint/2010/main" val="149758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77230-1750-054D-A25B-BF19870D2ED9}"/>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59C48451-3E49-7F4F-AEBF-15566B9A6254}"/>
              </a:ext>
            </a:extLst>
          </p:cNvPr>
          <p:cNvSpPr>
            <a:spLocks noGrp="1"/>
          </p:cNvSpPr>
          <p:nvPr>
            <p:ph idx="1"/>
          </p:nvPr>
        </p:nvSpPr>
        <p:spPr>
          <a:xfrm>
            <a:off x="616449" y="1371601"/>
            <a:ext cx="11236720" cy="2687781"/>
          </a:xfrm>
        </p:spPr>
        <p:txBody>
          <a:bodyPr/>
          <a:lstStyle/>
          <a:p>
            <a:r>
              <a:rPr lang="en-US" b="1"/>
              <a:t>mCODE</a:t>
            </a:r>
            <a:r>
              <a:rPr lang="en-US"/>
              <a:t> working with EHR vendors, registries, and other provider apps for data capture</a:t>
            </a:r>
            <a:endParaRPr lang="en-US" b="1"/>
          </a:p>
          <a:p>
            <a:r>
              <a:rPr lang="en-US" b="1"/>
              <a:t>CG WG </a:t>
            </a:r>
            <a:r>
              <a:rPr lang="en-US"/>
              <a:t>working with EHR vendors, providers, genomic reference labs for data transmission.</a:t>
            </a:r>
          </a:p>
          <a:p>
            <a:pPr marL="0" indent="0">
              <a:buNone/>
            </a:pPr>
            <a:endParaRPr lang="en-US" b="1"/>
          </a:p>
          <a:p>
            <a:pPr marL="0" indent="0">
              <a:buNone/>
            </a:pPr>
            <a:r>
              <a:rPr lang="en-US" b="1"/>
              <a:t>Goal</a:t>
            </a:r>
            <a:r>
              <a:rPr lang="en-US"/>
              <a:t>: mCODE IG aligns with CG Reporting IG to exchange a common set of genomics elements that can be processed by mCODE stakeholders</a:t>
            </a:r>
          </a:p>
          <a:p>
            <a:endParaRPr lang="en-US"/>
          </a:p>
        </p:txBody>
      </p:sp>
      <p:sp>
        <p:nvSpPr>
          <p:cNvPr id="4" name="Rounded Rectangle 3">
            <a:extLst>
              <a:ext uri="{FF2B5EF4-FFF2-40B4-BE49-F238E27FC236}">
                <a16:creationId xmlns:a16="http://schemas.microsoft.com/office/drawing/2014/main" id="{BD2601D5-5390-1F45-95F2-AAC3CED1CE83}"/>
              </a:ext>
            </a:extLst>
          </p:cNvPr>
          <p:cNvSpPr/>
          <p:nvPr/>
        </p:nvSpPr>
        <p:spPr>
          <a:xfrm>
            <a:off x="1086948" y="4664651"/>
            <a:ext cx="1406939" cy="10212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latin typeface="Arial" panose="020B0604020202020204" pitchFamily="34" charset="0"/>
                <a:cs typeface="Arial" panose="020B0604020202020204" pitchFamily="34" charset="0"/>
              </a:rPr>
              <a:t>Genomics Reference Lab</a:t>
            </a:r>
          </a:p>
        </p:txBody>
      </p:sp>
      <p:sp>
        <p:nvSpPr>
          <p:cNvPr id="7" name="Rounded Rectangle 6">
            <a:extLst>
              <a:ext uri="{FF2B5EF4-FFF2-40B4-BE49-F238E27FC236}">
                <a16:creationId xmlns:a16="http://schemas.microsoft.com/office/drawing/2014/main" id="{D1D37503-77A9-104F-8371-208C82C1FB97}"/>
              </a:ext>
            </a:extLst>
          </p:cNvPr>
          <p:cNvSpPr/>
          <p:nvPr/>
        </p:nvSpPr>
        <p:spPr>
          <a:xfrm>
            <a:off x="9428588" y="4662144"/>
            <a:ext cx="1500809" cy="47956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mCODE receivers</a:t>
            </a:r>
          </a:p>
        </p:txBody>
      </p:sp>
      <p:sp>
        <p:nvSpPr>
          <p:cNvPr id="9" name="Rectangle 8">
            <a:extLst>
              <a:ext uri="{FF2B5EF4-FFF2-40B4-BE49-F238E27FC236}">
                <a16:creationId xmlns:a16="http://schemas.microsoft.com/office/drawing/2014/main" id="{92BA9451-2194-A248-B1BF-06AFC4408E7B}"/>
              </a:ext>
            </a:extLst>
          </p:cNvPr>
          <p:cNvSpPr/>
          <p:nvPr/>
        </p:nvSpPr>
        <p:spPr>
          <a:xfrm>
            <a:off x="3116892" y="4697505"/>
            <a:ext cx="1404730" cy="45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a:latin typeface="Arial" panose="020B0604020202020204" pitchFamily="34" charset="0"/>
                <a:cs typeface="Arial" panose="020B0604020202020204" pitchFamily="34" charset="0"/>
              </a:rPr>
              <a:t>Unstructured report</a:t>
            </a:r>
          </a:p>
        </p:txBody>
      </p:sp>
      <p:sp>
        <p:nvSpPr>
          <p:cNvPr id="10" name="Rectangle 9">
            <a:extLst>
              <a:ext uri="{FF2B5EF4-FFF2-40B4-BE49-F238E27FC236}">
                <a16:creationId xmlns:a16="http://schemas.microsoft.com/office/drawing/2014/main" id="{E81A82F4-824F-334A-B915-45D7633B038C}"/>
              </a:ext>
            </a:extLst>
          </p:cNvPr>
          <p:cNvSpPr/>
          <p:nvPr/>
        </p:nvSpPr>
        <p:spPr>
          <a:xfrm>
            <a:off x="3123518" y="5277991"/>
            <a:ext cx="1404730" cy="45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a:latin typeface="Arial" panose="020B0604020202020204" pitchFamily="34" charset="0"/>
                <a:cs typeface="Arial" panose="020B0604020202020204" pitchFamily="34" charset="0"/>
              </a:rPr>
              <a:t>structured data</a:t>
            </a:r>
          </a:p>
        </p:txBody>
      </p:sp>
      <p:cxnSp>
        <p:nvCxnSpPr>
          <p:cNvPr id="13" name="Straight Connector 12">
            <a:extLst>
              <a:ext uri="{FF2B5EF4-FFF2-40B4-BE49-F238E27FC236}">
                <a16:creationId xmlns:a16="http://schemas.microsoft.com/office/drawing/2014/main" id="{61498456-EF75-6C47-AFBC-33FF9751B1D8}"/>
              </a:ext>
            </a:extLst>
          </p:cNvPr>
          <p:cNvCxnSpPr>
            <a:stCxn id="4" idx="3"/>
            <a:endCxn id="9" idx="1"/>
          </p:cNvCxnSpPr>
          <p:nvPr/>
        </p:nvCxnSpPr>
        <p:spPr>
          <a:xfrm flipV="1">
            <a:off x="2493887" y="4922792"/>
            <a:ext cx="623005" cy="2524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D0846CC-0FBC-674F-820B-610DABA56438}"/>
              </a:ext>
            </a:extLst>
          </p:cNvPr>
          <p:cNvCxnSpPr>
            <a:stCxn id="4" idx="3"/>
            <a:endCxn id="10" idx="1"/>
          </p:cNvCxnSpPr>
          <p:nvPr/>
        </p:nvCxnSpPr>
        <p:spPr>
          <a:xfrm>
            <a:off x="2493887" y="5175274"/>
            <a:ext cx="629631" cy="32800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C532F5B7-B0E2-2F42-AA92-AD9801BC3720}"/>
              </a:ext>
            </a:extLst>
          </p:cNvPr>
          <p:cNvSpPr/>
          <p:nvPr/>
        </p:nvSpPr>
        <p:spPr>
          <a:xfrm>
            <a:off x="6246737" y="4276197"/>
            <a:ext cx="2546350" cy="1270000"/>
          </a:xfrm>
          <a:prstGeom prst="ellipse">
            <a:avLst/>
          </a:prstGeom>
          <a:solidFill>
            <a:schemeClr val="accent4">
              <a:alpha val="5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a:solidFill>
                  <a:schemeClr val="tx1"/>
                </a:solidFill>
                <a:latin typeface="Arial" panose="020B0604020202020204" pitchFamily="34" charset="0"/>
                <a:cs typeface="Arial" panose="020B0604020202020204" pitchFamily="34" charset="0"/>
              </a:rPr>
              <a:t>FHIR mCODE elements</a:t>
            </a:r>
          </a:p>
        </p:txBody>
      </p:sp>
      <p:sp>
        <p:nvSpPr>
          <p:cNvPr id="17" name="Oval 16">
            <a:extLst>
              <a:ext uri="{FF2B5EF4-FFF2-40B4-BE49-F238E27FC236}">
                <a16:creationId xmlns:a16="http://schemas.microsoft.com/office/drawing/2014/main" id="{F48617FB-5264-3742-BD1E-DE06A0BB0E14}"/>
              </a:ext>
            </a:extLst>
          </p:cNvPr>
          <p:cNvSpPr/>
          <p:nvPr/>
        </p:nvSpPr>
        <p:spPr>
          <a:xfrm>
            <a:off x="6262901" y="4975852"/>
            <a:ext cx="2546350" cy="1281545"/>
          </a:xfrm>
          <a:prstGeom prst="ellipse">
            <a:avLst/>
          </a:prstGeom>
          <a:solidFill>
            <a:schemeClr val="accent2">
              <a:lumMod val="60000"/>
              <a:lumOff val="40000"/>
              <a:alpha val="50196"/>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400">
                <a:solidFill>
                  <a:schemeClr val="tx1"/>
                </a:solidFill>
                <a:latin typeface="Arial" panose="020B0604020202020204" pitchFamily="34" charset="0"/>
                <a:cs typeface="Arial" panose="020B0604020202020204" pitchFamily="34" charset="0"/>
              </a:rPr>
              <a:t>FHIR CG Reporting elements</a:t>
            </a:r>
          </a:p>
        </p:txBody>
      </p:sp>
      <p:grpSp>
        <p:nvGrpSpPr>
          <p:cNvPr id="94" name="Group 93">
            <a:extLst>
              <a:ext uri="{FF2B5EF4-FFF2-40B4-BE49-F238E27FC236}">
                <a16:creationId xmlns:a16="http://schemas.microsoft.com/office/drawing/2014/main" id="{1821E034-6EB8-6141-96BB-D7B1A968426E}"/>
              </a:ext>
            </a:extLst>
          </p:cNvPr>
          <p:cNvGrpSpPr/>
          <p:nvPr/>
        </p:nvGrpSpPr>
        <p:grpSpPr>
          <a:xfrm>
            <a:off x="4521622" y="4708478"/>
            <a:ext cx="1824587" cy="908147"/>
            <a:chOff x="4521622" y="4708478"/>
            <a:chExt cx="1824587" cy="908147"/>
          </a:xfrm>
        </p:grpSpPr>
        <p:cxnSp>
          <p:nvCxnSpPr>
            <p:cNvPr id="32" name="Straight Connector 31">
              <a:extLst>
                <a:ext uri="{FF2B5EF4-FFF2-40B4-BE49-F238E27FC236}">
                  <a16:creationId xmlns:a16="http://schemas.microsoft.com/office/drawing/2014/main" id="{A8895692-9B34-8D4D-B661-D54C33691FBB}"/>
                </a:ext>
              </a:extLst>
            </p:cNvPr>
            <p:cNvCxnSpPr>
              <a:cxnSpLocks/>
              <a:stCxn id="9" idx="3"/>
            </p:cNvCxnSpPr>
            <p:nvPr/>
          </p:nvCxnSpPr>
          <p:spPr>
            <a:xfrm>
              <a:off x="4521622" y="4992066"/>
              <a:ext cx="1061829" cy="0"/>
            </a:xfrm>
            <a:prstGeom prst="line">
              <a:avLst/>
            </a:prstGeom>
            <a:ln w="28575">
              <a:solidFill>
                <a:schemeClr val="accent4">
                  <a:lumMod val="75000"/>
                </a:schemeClr>
              </a:solidFill>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4F4E7DFC-960F-7F48-A9E5-354229A87C0B}"/>
                </a:ext>
              </a:extLst>
            </p:cNvPr>
            <p:cNvCxnSpPr>
              <a:cxnSpLocks/>
            </p:cNvCxnSpPr>
            <p:nvPr/>
          </p:nvCxnSpPr>
          <p:spPr>
            <a:xfrm flipH="1">
              <a:off x="5577911" y="4708478"/>
              <a:ext cx="768298" cy="286770"/>
            </a:xfrm>
            <a:prstGeom prst="line">
              <a:avLst/>
            </a:prstGeom>
            <a:ln w="28575">
              <a:solidFill>
                <a:schemeClr val="accent4">
                  <a:lumMod val="75000"/>
                </a:schemeClr>
              </a:solidFill>
              <a:headEnd type="triangle"/>
            </a:ln>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5415978E-1361-6D48-8497-15CA0B4234F5}"/>
                </a:ext>
              </a:extLst>
            </p:cNvPr>
            <p:cNvCxnSpPr>
              <a:cxnSpLocks/>
              <a:stCxn id="17" idx="2"/>
            </p:cNvCxnSpPr>
            <p:nvPr/>
          </p:nvCxnSpPr>
          <p:spPr>
            <a:xfrm flipH="1" flipV="1">
              <a:off x="5603770" y="4992476"/>
              <a:ext cx="659131" cy="624149"/>
            </a:xfrm>
            <a:prstGeom prst="line">
              <a:avLst/>
            </a:prstGeom>
            <a:ln w="28575">
              <a:solidFill>
                <a:schemeClr val="accent4">
                  <a:lumMod val="75000"/>
                </a:schemeClr>
              </a:solidFill>
              <a:headEnd type="triangle"/>
            </a:ln>
          </p:spPr>
          <p:style>
            <a:lnRef idx="1">
              <a:schemeClr val="dk1"/>
            </a:lnRef>
            <a:fillRef idx="0">
              <a:schemeClr val="dk1"/>
            </a:fillRef>
            <a:effectRef idx="0">
              <a:schemeClr val="dk1"/>
            </a:effectRef>
            <a:fontRef idx="minor">
              <a:schemeClr val="tx1"/>
            </a:fontRef>
          </p:style>
        </p:cxnSp>
      </p:grpSp>
      <p:grpSp>
        <p:nvGrpSpPr>
          <p:cNvPr id="93" name="Group 92">
            <a:extLst>
              <a:ext uri="{FF2B5EF4-FFF2-40B4-BE49-F238E27FC236}">
                <a16:creationId xmlns:a16="http://schemas.microsoft.com/office/drawing/2014/main" id="{5426C200-39F6-EA4B-A819-A3A1E096324D}"/>
              </a:ext>
            </a:extLst>
          </p:cNvPr>
          <p:cNvGrpSpPr/>
          <p:nvPr/>
        </p:nvGrpSpPr>
        <p:grpSpPr>
          <a:xfrm>
            <a:off x="4528248" y="4914185"/>
            <a:ext cx="1831609" cy="954352"/>
            <a:chOff x="4528248" y="5050662"/>
            <a:chExt cx="1831609" cy="954352"/>
          </a:xfrm>
        </p:grpSpPr>
        <p:cxnSp>
          <p:nvCxnSpPr>
            <p:cNvPr id="34" name="Straight Connector 33">
              <a:extLst>
                <a:ext uri="{FF2B5EF4-FFF2-40B4-BE49-F238E27FC236}">
                  <a16:creationId xmlns:a16="http://schemas.microsoft.com/office/drawing/2014/main" id="{C03E1080-4ABC-B148-9645-41C7795E2715}"/>
                </a:ext>
              </a:extLst>
            </p:cNvPr>
            <p:cNvCxnSpPr>
              <a:cxnSpLocks/>
              <a:stCxn id="10" idx="3"/>
            </p:cNvCxnSpPr>
            <p:nvPr/>
          </p:nvCxnSpPr>
          <p:spPr>
            <a:xfrm>
              <a:off x="4528248" y="5503278"/>
              <a:ext cx="1073675" cy="0"/>
            </a:xfrm>
            <a:prstGeom prst="line">
              <a:avLst/>
            </a:prstGeom>
            <a:ln w="28575">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7FE36AE8-8E91-7B47-8F29-406AD0DC0E2E}"/>
                </a:ext>
              </a:extLst>
            </p:cNvPr>
            <p:cNvCxnSpPr>
              <a:cxnSpLocks/>
            </p:cNvCxnSpPr>
            <p:nvPr/>
          </p:nvCxnSpPr>
          <p:spPr>
            <a:xfrm flipH="1" flipV="1">
              <a:off x="5617421" y="5491236"/>
              <a:ext cx="742436" cy="513778"/>
            </a:xfrm>
            <a:prstGeom prst="line">
              <a:avLst/>
            </a:prstGeom>
            <a:ln w="28575">
              <a:solidFill>
                <a:schemeClr val="accent2">
                  <a:lumMod val="50000"/>
                </a:schemeClr>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92AE79FC-F803-8B4A-B669-15994B7BC1DC}"/>
                </a:ext>
              </a:extLst>
            </p:cNvPr>
            <p:cNvCxnSpPr>
              <a:cxnSpLocks/>
            </p:cNvCxnSpPr>
            <p:nvPr/>
          </p:nvCxnSpPr>
          <p:spPr>
            <a:xfrm flipH="1">
              <a:off x="5615573" y="5050662"/>
              <a:ext cx="675178" cy="447042"/>
            </a:xfrm>
            <a:prstGeom prst="line">
              <a:avLst/>
            </a:prstGeom>
            <a:ln w="28575">
              <a:solidFill>
                <a:schemeClr val="accent2">
                  <a:lumMod val="50000"/>
                </a:schemeClr>
              </a:solidFill>
              <a:headEnd type="triangle" w="med" len="med"/>
              <a:tailEnd type="none" w="med" len="med"/>
            </a:ln>
          </p:spPr>
          <p:style>
            <a:lnRef idx="1">
              <a:schemeClr val="dk1"/>
            </a:lnRef>
            <a:fillRef idx="0">
              <a:schemeClr val="dk1"/>
            </a:fillRef>
            <a:effectRef idx="0">
              <a:schemeClr val="dk1"/>
            </a:effectRef>
            <a:fontRef idx="minor">
              <a:schemeClr val="tx1"/>
            </a:fontRef>
          </p:style>
        </p:cxnSp>
      </p:grpSp>
      <p:sp>
        <p:nvSpPr>
          <p:cNvPr id="57" name="TextBox 56">
            <a:extLst>
              <a:ext uri="{FF2B5EF4-FFF2-40B4-BE49-F238E27FC236}">
                <a16:creationId xmlns:a16="http://schemas.microsoft.com/office/drawing/2014/main" id="{83815F49-E923-8448-AA3F-2DC280368DCE}"/>
              </a:ext>
            </a:extLst>
          </p:cNvPr>
          <p:cNvSpPr txBox="1"/>
          <p:nvPr/>
        </p:nvSpPr>
        <p:spPr>
          <a:xfrm>
            <a:off x="4548979" y="4680288"/>
            <a:ext cx="928459" cy="276999"/>
          </a:xfrm>
          <a:prstGeom prst="rect">
            <a:avLst/>
          </a:prstGeom>
          <a:noFill/>
        </p:spPr>
        <p:txBody>
          <a:bodyPr wrap="none" rtlCol="0">
            <a:spAutoFit/>
          </a:bodyPr>
          <a:lstStyle/>
          <a:p>
            <a:pPr algn="l"/>
            <a:r>
              <a:rPr lang="en-US" sz="1200" i="1">
                <a:latin typeface="Helvetica Neue Light" panose="02000403000000020004" pitchFamily="2" charset="0"/>
                <a:ea typeface="Helvetica Neue Light" panose="02000403000000020004" pitchFamily="2" charset="0"/>
              </a:rPr>
              <a:t>transcribed</a:t>
            </a:r>
          </a:p>
        </p:txBody>
      </p:sp>
      <p:sp>
        <p:nvSpPr>
          <p:cNvPr id="63" name="TextBox 62">
            <a:extLst>
              <a:ext uri="{FF2B5EF4-FFF2-40B4-BE49-F238E27FC236}">
                <a16:creationId xmlns:a16="http://schemas.microsoft.com/office/drawing/2014/main" id="{EDECD952-4EBE-4548-98FC-8E468DA50965}"/>
              </a:ext>
            </a:extLst>
          </p:cNvPr>
          <p:cNvSpPr txBox="1"/>
          <p:nvPr/>
        </p:nvSpPr>
        <p:spPr>
          <a:xfrm>
            <a:off x="4558009" y="5116671"/>
            <a:ext cx="837089" cy="276999"/>
          </a:xfrm>
          <a:prstGeom prst="rect">
            <a:avLst/>
          </a:prstGeom>
          <a:noFill/>
        </p:spPr>
        <p:txBody>
          <a:bodyPr wrap="none" rtlCol="0">
            <a:spAutoFit/>
          </a:bodyPr>
          <a:lstStyle/>
          <a:p>
            <a:pPr algn="l"/>
            <a:r>
              <a:rPr lang="en-US" sz="1200" i="1">
                <a:latin typeface="Helvetica Neue Light" panose="02000403000000020004" pitchFamily="2" charset="0"/>
                <a:ea typeface="Helvetica Neue Light" panose="02000403000000020004" pitchFamily="2" charset="0"/>
              </a:rPr>
              <a:t>translated</a:t>
            </a:r>
          </a:p>
        </p:txBody>
      </p:sp>
      <p:cxnSp>
        <p:nvCxnSpPr>
          <p:cNvPr id="65" name="Straight Arrow Connector 64">
            <a:extLst>
              <a:ext uri="{FF2B5EF4-FFF2-40B4-BE49-F238E27FC236}">
                <a16:creationId xmlns:a16="http://schemas.microsoft.com/office/drawing/2014/main" id="{501A833A-786D-2943-8EB4-53663FC73907}"/>
              </a:ext>
            </a:extLst>
          </p:cNvPr>
          <p:cNvCxnSpPr>
            <a:cxnSpLocks/>
            <a:stCxn id="17" idx="0"/>
          </p:cNvCxnSpPr>
          <p:nvPr/>
        </p:nvCxnSpPr>
        <p:spPr>
          <a:xfrm>
            <a:off x="7536076" y="4975852"/>
            <a:ext cx="0" cy="591127"/>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89C65CE8-A255-F542-BC3F-66A58464EBF4}"/>
              </a:ext>
            </a:extLst>
          </p:cNvPr>
          <p:cNvSpPr txBox="1"/>
          <p:nvPr/>
        </p:nvSpPr>
        <p:spPr>
          <a:xfrm>
            <a:off x="6754737" y="5113819"/>
            <a:ext cx="1617751" cy="307777"/>
          </a:xfrm>
          <a:prstGeom prst="rect">
            <a:avLst/>
          </a:prstGeom>
          <a:noFill/>
        </p:spPr>
        <p:txBody>
          <a:bodyPr wrap="none" rtlCol="0">
            <a:spAutoFit/>
          </a:bodyPr>
          <a:lstStyle/>
          <a:p>
            <a:pPr algn="l"/>
            <a:r>
              <a:rPr lang="en-US" sz="1400" b="1" i="1">
                <a:solidFill>
                  <a:srgbClr val="C00000"/>
                </a:solidFill>
                <a:highlight>
                  <a:srgbClr val="FFFF00"/>
                </a:highlight>
                <a:latin typeface="Helvetica Neue Light" panose="02000403000000020004" pitchFamily="2" charset="0"/>
                <a:ea typeface="Helvetica Neue Light" panose="02000403000000020004" pitchFamily="2" charset="0"/>
              </a:rPr>
              <a:t>common elements</a:t>
            </a:r>
          </a:p>
        </p:txBody>
      </p:sp>
      <p:cxnSp>
        <p:nvCxnSpPr>
          <p:cNvPr id="74" name="Straight Arrow Connector 73">
            <a:extLst>
              <a:ext uri="{FF2B5EF4-FFF2-40B4-BE49-F238E27FC236}">
                <a16:creationId xmlns:a16="http://schemas.microsoft.com/office/drawing/2014/main" id="{8E219C42-24C1-604D-B1DC-7F5ADCA5D747}"/>
              </a:ext>
            </a:extLst>
          </p:cNvPr>
          <p:cNvCxnSpPr>
            <a:stCxn id="16" idx="6"/>
            <a:endCxn id="7" idx="1"/>
          </p:cNvCxnSpPr>
          <p:nvPr/>
        </p:nvCxnSpPr>
        <p:spPr>
          <a:xfrm flipV="1">
            <a:off x="8793087" y="4901926"/>
            <a:ext cx="635501" cy="9271"/>
          </a:xfrm>
          <a:prstGeom prst="straightConnector1">
            <a:avLst/>
          </a:prstGeom>
          <a:ln w="317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Rounded Rectangle 96">
            <a:extLst>
              <a:ext uri="{FF2B5EF4-FFF2-40B4-BE49-F238E27FC236}">
                <a16:creationId xmlns:a16="http://schemas.microsoft.com/office/drawing/2014/main" id="{9D6D260C-7C17-E147-BE7A-B8450BA63406}"/>
              </a:ext>
            </a:extLst>
          </p:cNvPr>
          <p:cNvSpPr/>
          <p:nvPr/>
        </p:nvSpPr>
        <p:spPr>
          <a:xfrm>
            <a:off x="9430862" y="5360455"/>
            <a:ext cx="1500809" cy="47956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CG Reporting</a:t>
            </a:r>
          </a:p>
          <a:p>
            <a:pPr algn="ctr"/>
            <a:r>
              <a:rPr lang="en-US" sz="1400" b="1">
                <a:latin typeface="Arial" panose="020B0604020202020204" pitchFamily="34" charset="0"/>
                <a:cs typeface="Arial" panose="020B0604020202020204" pitchFamily="34" charset="0"/>
              </a:rPr>
              <a:t>receivers</a:t>
            </a:r>
          </a:p>
        </p:txBody>
      </p:sp>
      <p:cxnSp>
        <p:nvCxnSpPr>
          <p:cNvPr id="98" name="Straight Arrow Connector 97">
            <a:extLst>
              <a:ext uri="{FF2B5EF4-FFF2-40B4-BE49-F238E27FC236}">
                <a16:creationId xmlns:a16="http://schemas.microsoft.com/office/drawing/2014/main" id="{8BFFCE10-DA15-A241-A6BF-7F7F229E00A1}"/>
              </a:ext>
            </a:extLst>
          </p:cNvPr>
          <p:cNvCxnSpPr>
            <a:cxnSpLocks/>
            <a:stCxn id="17" idx="6"/>
            <a:endCxn id="97" idx="1"/>
          </p:cNvCxnSpPr>
          <p:nvPr/>
        </p:nvCxnSpPr>
        <p:spPr>
          <a:xfrm flipV="1">
            <a:off x="8809251" y="5600237"/>
            <a:ext cx="621611" cy="16388"/>
          </a:xfrm>
          <a:prstGeom prst="straightConnector1">
            <a:avLst/>
          </a:prstGeom>
          <a:ln w="31750">
            <a:solidFill>
              <a:srgbClr val="C96D07"/>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4208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AE0E-5224-8F4E-B817-899C6D5DDF0B}"/>
              </a:ext>
            </a:extLst>
          </p:cNvPr>
          <p:cNvSpPr>
            <a:spLocks noGrp="1"/>
          </p:cNvSpPr>
          <p:nvPr>
            <p:ph type="title"/>
          </p:nvPr>
        </p:nvSpPr>
        <p:spPr/>
        <p:txBody>
          <a:bodyPr/>
          <a:lstStyle/>
          <a:p>
            <a:r>
              <a:rPr lang="en-US"/>
              <a:t>Current Support Gap Analysis</a:t>
            </a:r>
          </a:p>
        </p:txBody>
      </p:sp>
      <p:graphicFrame>
        <p:nvGraphicFramePr>
          <p:cNvPr id="3" name="Table 2">
            <a:extLst>
              <a:ext uri="{FF2B5EF4-FFF2-40B4-BE49-F238E27FC236}">
                <a16:creationId xmlns:a16="http://schemas.microsoft.com/office/drawing/2014/main" id="{70B59142-4600-7349-A73E-DFB1BCEBE2EF}"/>
              </a:ext>
            </a:extLst>
          </p:cNvPr>
          <p:cNvGraphicFramePr>
            <a:graphicFrameLocks noGrp="1"/>
          </p:cNvGraphicFramePr>
          <p:nvPr>
            <p:extLst>
              <p:ext uri="{D42A27DB-BD31-4B8C-83A1-F6EECF244321}">
                <p14:modId xmlns:p14="http://schemas.microsoft.com/office/powerpoint/2010/main" val="3146312449"/>
              </p:ext>
            </p:extLst>
          </p:nvPr>
        </p:nvGraphicFramePr>
        <p:xfrm>
          <a:off x="346302" y="1262667"/>
          <a:ext cx="11615738" cy="5486400"/>
        </p:xfrm>
        <a:graphic>
          <a:graphicData uri="http://schemas.openxmlformats.org/drawingml/2006/table">
            <a:tbl>
              <a:tblPr firstRow="1" bandRow="1">
                <a:tableStyleId>{5C22544A-7EE6-4342-B048-85BDC9FD1C3A}</a:tableStyleId>
              </a:tblPr>
              <a:tblGrid>
                <a:gridCol w="1904090">
                  <a:extLst>
                    <a:ext uri="{9D8B030D-6E8A-4147-A177-3AD203B41FA5}">
                      <a16:colId xmlns:a16="http://schemas.microsoft.com/office/drawing/2014/main" val="735783130"/>
                    </a:ext>
                  </a:extLst>
                </a:gridCol>
                <a:gridCol w="1511993">
                  <a:extLst>
                    <a:ext uri="{9D8B030D-6E8A-4147-A177-3AD203B41FA5}">
                      <a16:colId xmlns:a16="http://schemas.microsoft.com/office/drawing/2014/main" val="23174623"/>
                    </a:ext>
                  </a:extLst>
                </a:gridCol>
                <a:gridCol w="2464243">
                  <a:extLst>
                    <a:ext uri="{9D8B030D-6E8A-4147-A177-3AD203B41FA5}">
                      <a16:colId xmlns:a16="http://schemas.microsoft.com/office/drawing/2014/main" val="2314838086"/>
                    </a:ext>
                  </a:extLst>
                </a:gridCol>
                <a:gridCol w="2812648">
                  <a:extLst>
                    <a:ext uri="{9D8B030D-6E8A-4147-A177-3AD203B41FA5}">
                      <a16:colId xmlns:a16="http://schemas.microsoft.com/office/drawing/2014/main" val="2324099610"/>
                    </a:ext>
                  </a:extLst>
                </a:gridCol>
                <a:gridCol w="2922764">
                  <a:extLst>
                    <a:ext uri="{9D8B030D-6E8A-4147-A177-3AD203B41FA5}">
                      <a16:colId xmlns:a16="http://schemas.microsoft.com/office/drawing/2014/main" val="193276794"/>
                    </a:ext>
                  </a:extLst>
                </a:gridCol>
              </a:tblGrid>
              <a:tr h="154934">
                <a:tc>
                  <a:txBody>
                    <a:bodyPr/>
                    <a:lstStyle/>
                    <a:p>
                      <a:r>
                        <a:rPr lang="en-US"/>
                        <a:t>mCODE STU1 Profile</a:t>
                      </a:r>
                    </a:p>
                  </a:txBody>
                  <a:tcPr/>
                </a:tc>
                <a:tc>
                  <a:txBody>
                    <a:bodyPr/>
                    <a:lstStyle/>
                    <a:p>
                      <a:r>
                        <a:rPr lang="en-US"/>
                        <a:t>CG STU2 Profile</a:t>
                      </a:r>
                    </a:p>
                  </a:txBody>
                  <a:tcPr/>
                </a:tc>
                <a:tc>
                  <a:txBody>
                    <a:bodyPr/>
                    <a:lstStyle/>
                    <a:p>
                      <a:r>
                        <a:rPr lang="en-US"/>
                        <a:t>mCODE to CG relevant compatibility issues</a:t>
                      </a:r>
                    </a:p>
                  </a:txBody>
                  <a:tcPr/>
                </a:tc>
                <a:tc>
                  <a:txBody>
                    <a:bodyPr/>
                    <a:lstStyle/>
                    <a:p>
                      <a:r>
                        <a:rPr lang="en-US"/>
                        <a:t>CG to mCODE relevant compatibility issues</a:t>
                      </a:r>
                    </a:p>
                  </a:txBody>
                  <a:tcPr/>
                </a:tc>
                <a:tc>
                  <a:txBody>
                    <a:bodyPr/>
                    <a:lstStyle/>
                    <a:p>
                      <a:r>
                        <a:rPr lang="en-US"/>
                        <a:t>Additional Comments</a:t>
                      </a:r>
                    </a:p>
                  </a:txBody>
                  <a:tcPr/>
                </a:tc>
                <a:extLst>
                  <a:ext uri="{0D108BD9-81ED-4DB2-BD59-A6C34878D82A}">
                    <a16:rowId xmlns:a16="http://schemas.microsoft.com/office/drawing/2014/main" val="1654959071"/>
                  </a:ext>
                </a:extLst>
              </a:tr>
              <a:tr h="154934">
                <a:tc>
                  <a:txBody>
                    <a:bodyPr/>
                    <a:lstStyle/>
                    <a:p>
                      <a:r>
                        <a:rPr lang="en-US" sz="1400"/>
                        <a:t>CancerGenomicsReport</a:t>
                      </a:r>
                    </a:p>
                  </a:txBody>
                  <a:tcPr/>
                </a:tc>
                <a:tc>
                  <a:txBody>
                    <a:bodyPr/>
                    <a:lstStyle/>
                    <a:p>
                      <a:r>
                        <a:rPr lang="en-US" sz="1400"/>
                        <a:t>GenomicsReport</a:t>
                      </a:r>
                    </a:p>
                  </a:txBody>
                  <a:tcPr/>
                </a:tc>
                <a:tc>
                  <a:txBody>
                    <a:bodyPr/>
                    <a:lstStyle/>
                    <a:p>
                      <a:pPr marL="0" indent="0">
                        <a:buFont typeface="Arial" panose="020B0604020202020204" pitchFamily="34" charset="0"/>
                        <a:buNone/>
                      </a:pPr>
                      <a:r>
                        <a:rPr lang="en-US" sz="1400"/>
                        <a:t>None</a:t>
                      </a:r>
                    </a:p>
                  </a:txBody>
                  <a:tcPr/>
                </a:tc>
                <a:tc>
                  <a:txBody>
                    <a:bodyPr/>
                    <a:lstStyle/>
                    <a:p>
                      <a:r>
                        <a:rPr lang="en-US" sz="1400"/>
                        <a:t>mCODE fails validation against CG instance "out of box" due to </a:t>
                      </a:r>
                    </a:p>
                    <a:p>
                      <a:pPr marL="285750" indent="-285750">
                        <a:buFont typeface="Arial" panose="020B0604020202020204" pitchFamily="34" charset="0"/>
                        <a:buChar char="•"/>
                      </a:pPr>
                      <a:r>
                        <a:rPr lang="en-US" sz="1400"/>
                        <a:t>if missing category = </a:t>
                      </a:r>
                      <a:r>
                        <a:rPr lang="en-US" sz="1400" i="1"/>
                        <a:t>lab</a:t>
                      </a:r>
                      <a:r>
                        <a:rPr lang="en-US" sz="1400"/>
                        <a:t> (added for US Core conformance)</a:t>
                      </a:r>
                    </a:p>
                    <a:p>
                      <a:pPr marL="285750" indent="-285750">
                        <a:buFont typeface="Arial" panose="020B0604020202020204" pitchFamily="34" charset="0"/>
                        <a:buChar char="•"/>
                      </a:pPr>
                      <a:r>
                        <a:rPr lang="en-US" sz="1400"/>
                        <a:t>performer(Reference CareTeam)</a:t>
                      </a:r>
                    </a:p>
                  </a:txBody>
                  <a:tcPr/>
                </a:tc>
                <a:tc>
                  <a:txBody>
                    <a:bodyPr/>
                    <a:lstStyle/>
                    <a:p>
                      <a:pPr marL="0" indent="0">
                        <a:buFont typeface="Arial" panose="020B0604020202020204" pitchFamily="34" charset="0"/>
                        <a:buNone/>
                      </a:pPr>
                      <a:r>
                        <a:rPr lang="en-US" sz="1400"/>
                        <a:t>Should CG consider slicing DiagnosticReportCategory to include lab?</a:t>
                      </a:r>
                    </a:p>
                    <a:p>
                      <a:pPr marL="0" indent="0">
                        <a:buFont typeface="Arial" panose="020B0604020202020204" pitchFamily="34" charset="0"/>
                        <a:buNone/>
                      </a:pPr>
                      <a:r>
                        <a:rPr lang="en-US" sz="1400"/>
                        <a:t>Other simple workaround is to document in mCODE Genomics Supplemental Guide that translation to add lab will be required.</a:t>
                      </a:r>
                    </a:p>
                  </a:txBody>
                  <a:tcPr/>
                </a:tc>
                <a:extLst>
                  <a:ext uri="{0D108BD9-81ED-4DB2-BD59-A6C34878D82A}">
                    <a16:rowId xmlns:a16="http://schemas.microsoft.com/office/drawing/2014/main" val="2628227936"/>
                  </a:ext>
                </a:extLst>
              </a:tr>
              <a:tr h="154934">
                <a:tc>
                  <a:txBody>
                    <a:bodyPr/>
                    <a:lstStyle/>
                    <a:p>
                      <a:r>
                        <a:rPr lang="en-US" sz="1400"/>
                        <a:t>GenomicRegionStudied</a:t>
                      </a:r>
                    </a:p>
                  </a:txBody>
                  <a:tcPr/>
                </a:tc>
                <a:tc>
                  <a:txBody>
                    <a:bodyPr/>
                    <a:lstStyle/>
                    <a:p>
                      <a:r>
                        <a:rPr lang="en-US" sz="1400"/>
                        <a:t>RegionStudied</a:t>
                      </a:r>
                    </a:p>
                  </a:txBody>
                  <a:tcPr/>
                </a:tc>
                <a:tc>
                  <a:txBody>
                    <a:bodyPr/>
                    <a:lstStyle/>
                    <a:p>
                      <a:r>
                        <a:rPr lang="en-US" sz="1400"/>
                        <a:t>None</a:t>
                      </a:r>
                    </a:p>
                  </a:txBody>
                  <a:tcPr/>
                </a:tc>
                <a:tc>
                  <a:txBody>
                    <a:bodyPr/>
                    <a:lstStyle/>
                    <a:p>
                      <a:r>
                        <a:rPr lang="en-US" sz="1400"/>
                        <a:t>None</a:t>
                      </a:r>
                    </a:p>
                  </a:txBody>
                  <a:tcPr/>
                </a:tc>
                <a:tc>
                  <a:txBody>
                    <a:bodyPr/>
                    <a:lstStyle/>
                    <a:p>
                      <a:endParaRPr lang="en-US" sz="1400"/>
                    </a:p>
                  </a:txBody>
                  <a:tcPr/>
                </a:tc>
                <a:extLst>
                  <a:ext uri="{0D108BD9-81ED-4DB2-BD59-A6C34878D82A}">
                    <a16:rowId xmlns:a16="http://schemas.microsoft.com/office/drawing/2014/main" val="2876522580"/>
                  </a:ext>
                </a:extLst>
              </a:tr>
              <a:tr h="154934">
                <a:tc>
                  <a:txBody>
                    <a:bodyPr/>
                    <a:lstStyle/>
                    <a:p>
                      <a:r>
                        <a:rPr lang="en-US" sz="1400"/>
                        <a:t>GeneticSpecimen</a:t>
                      </a:r>
                    </a:p>
                  </a:txBody>
                  <a:tcPr/>
                </a:tc>
                <a:tc>
                  <a:txBody>
                    <a:bodyPr/>
                    <a:lstStyle/>
                    <a:p>
                      <a:r>
                        <a:rPr lang="en-US" sz="1400"/>
                        <a:t>Specimen</a:t>
                      </a:r>
                    </a:p>
                  </a:txBody>
                  <a:tcPr/>
                </a:tc>
                <a:tc>
                  <a:txBody>
                    <a:bodyPr/>
                    <a:lstStyle/>
                    <a:p>
                      <a:r>
                        <a:rPr lang="en-US" sz="1400"/>
                        <a:t>CG fails validation mCODE if subject = Reference(Device|Substance)</a:t>
                      </a:r>
                    </a:p>
                  </a:txBody>
                  <a:tcPr/>
                </a:tc>
                <a:tc>
                  <a:txBody>
                    <a:bodyPr/>
                    <a:lstStyle/>
                    <a:p>
                      <a:r>
                        <a:rPr lang="en-US" sz="1400"/>
                        <a:t>None</a:t>
                      </a:r>
                    </a:p>
                  </a:txBody>
                  <a:tcPr/>
                </a:tc>
                <a:tc>
                  <a:txBody>
                    <a:bodyPr/>
                    <a:lstStyle/>
                    <a:p>
                      <a:r>
                        <a:rPr lang="en-US" sz="1400"/>
                        <a:t>mCODE changes: remove extraneoous subject references and constrain to CancerPatient|Encounter|Location</a:t>
                      </a:r>
                    </a:p>
                  </a:txBody>
                  <a:tcPr/>
                </a:tc>
                <a:extLst>
                  <a:ext uri="{0D108BD9-81ED-4DB2-BD59-A6C34878D82A}">
                    <a16:rowId xmlns:a16="http://schemas.microsoft.com/office/drawing/2014/main" val="2099552527"/>
                  </a:ext>
                </a:extLst>
              </a:tr>
              <a:tr h="154934">
                <a:tc>
                  <a:txBody>
                    <a:bodyPr/>
                    <a:lstStyle/>
                    <a:p>
                      <a:r>
                        <a:rPr lang="en-US" sz="1400"/>
                        <a:t>CancerGeneticVariant</a:t>
                      </a:r>
                    </a:p>
                  </a:txBody>
                  <a:tcPr/>
                </a:tc>
                <a:tc>
                  <a:txBody>
                    <a:bodyPr/>
                    <a:lstStyle/>
                    <a:p>
                      <a:r>
                        <a:rPr lang="en-US" sz="1400"/>
                        <a:t>Variant</a:t>
                      </a:r>
                    </a:p>
                  </a:txBody>
                  <a:tcPr/>
                </a:tc>
                <a:tc>
                  <a:txBody>
                    <a:bodyPr/>
                    <a:lstStyle/>
                    <a:p>
                      <a:r>
                        <a:rPr lang="en-US" sz="1400"/>
                        <a:t>CG fails validation mCODE if Observation.performer &gt; 1.</a:t>
                      </a:r>
                    </a:p>
                  </a:txBody>
                  <a:tcPr/>
                </a:tc>
                <a:tc>
                  <a:txBody>
                    <a:bodyPr/>
                    <a:lstStyle/>
                    <a:p>
                      <a:r>
                        <a:rPr lang="en-US" sz="1400"/>
                        <a:t>mCODE fails validation of CG instance due to:</a:t>
                      </a:r>
                    </a:p>
                    <a:p>
                      <a:pPr marL="285750" indent="-285750">
                        <a:buFont typeface="Arial" panose="020B0604020202020204" pitchFamily="34" charset="0"/>
                        <a:buChar char="•"/>
                      </a:pPr>
                      <a:r>
                        <a:rPr lang="en-US" sz="1400"/>
                        <a:t>subject(Group | Location)</a:t>
                      </a:r>
                    </a:p>
                  </a:txBody>
                  <a:tcPr/>
                </a:tc>
                <a:tc>
                  <a:txBody>
                    <a:bodyPr/>
                    <a:lstStyle/>
                    <a:p>
                      <a:r>
                        <a:rPr lang="en-US" sz="1400"/>
                        <a:t>mCODE enforces US Core Patient Profile.</a:t>
                      </a:r>
                    </a:p>
                    <a:p>
                      <a:r>
                        <a:rPr lang="en-US" sz="1400"/>
                        <a:t>potential mCODE change: bind subject to CancerPatient.</a:t>
                      </a:r>
                    </a:p>
                    <a:p>
                      <a:endParaRPr lang="en-US" sz="1400"/>
                    </a:p>
                    <a:p>
                      <a:r>
                        <a:rPr lang="en-US" sz="1400"/>
                        <a:t>mCODE Observation.performer is 0..* and CG Observation.performer is 0..1. CG constrained this cardinality in the  </a:t>
                      </a:r>
                      <a:r>
                        <a:rPr lang="en-US" sz="1400">
                          <a:hlinkClick r:id="rId3"/>
                        </a:rPr>
                        <a:t>GenomicsBase</a:t>
                      </a:r>
                      <a:r>
                        <a:rPr lang="en-US" sz="1400"/>
                        <a:t> profile.</a:t>
                      </a:r>
                    </a:p>
                  </a:txBody>
                  <a:tcPr/>
                </a:tc>
                <a:extLst>
                  <a:ext uri="{0D108BD9-81ED-4DB2-BD59-A6C34878D82A}">
                    <a16:rowId xmlns:a16="http://schemas.microsoft.com/office/drawing/2014/main" val="3318308927"/>
                  </a:ext>
                </a:extLst>
              </a:tr>
            </a:tbl>
          </a:graphicData>
        </a:graphic>
      </p:graphicFrame>
    </p:spTree>
    <p:extLst>
      <p:ext uri="{BB962C8B-B14F-4D97-AF65-F5344CB8AC3E}">
        <p14:creationId xmlns:p14="http://schemas.microsoft.com/office/powerpoint/2010/main" val="114649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70F20F-F394-4D4C-B3DC-1B784AE5ED16}"/>
              </a:ext>
            </a:extLst>
          </p:cNvPr>
          <p:cNvSpPr>
            <a:spLocks noGrp="1"/>
          </p:cNvSpPr>
          <p:nvPr>
            <p:ph type="title"/>
          </p:nvPr>
        </p:nvSpPr>
        <p:spPr/>
        <p:txBody>
          <a:bodyPr/>
          <a:lstStyle/>
          <a:p>
            <a:r>
              <a:rPr lang="en-US"/>
              <a:t>Potential new areas of alignment for mCODE STU2</a:t>
            </a:r>
          </a:p>
        </p:txBody>
      </p:sp>
      <p:sp>
        <p:nvSpPr>
          <p:cNvPr id="5" name="Content Placeholder 4">
            <a:extLst>
              <a:ext uri="{FF2B5EF4-FFF2-40B4-BE49-F238E27FC236}">
                <a16:creationId xmlns:a16="http://schemas.microsoft.com/office/drawing/2014/main" id="{33539F40-B751-E941-A95A-1A80E78DA43C}"/>
              </a:ext>
            </a:extLst>
          </p:cNvPr>
          <p:cNvSpPr>
            <a:spLocks noGrp="1"/>
          </p:cNvSpPr>
          <p:nvPr>
            <p:ph sz="half" idx="1"/>
          </p:nvPr>
        </p:nvSpPr>
        <p:spPr>
          <a:xfrm>
            <a:off x="660075" y="1469364"/>
            <a:ext cx="9769800" cy="4931435"/>
          </a:xfrm>
        </p:spPr>
        <p:txBody>
          <a:bodyPr/>
          <a:lstStyle/>
          <a:p>
            <a:r>
              <a:rPr lang="en-US"/>
              <a:t>CG Reporting IG STU2 – attributes of interest</a:t>
            </a:r>
          </a:p>
          <a:p>
            <a:pPr lvl="1"/>
            <a:r>
              <a:rPr lang="en-US" b="1"/>
              <a:t>clinical significance</a:t>
            </a:r>
            <a:r>
              <a:rPr lang="en-US"/>
              <a:t> (diagnostic implications)</a:t>
            </a:r>
          </a:p>
          <a:p>
            <a:pPr lvl="1"/>
            <a:r>
              <a:rPr lang="en-US"/>
              <a:t>microsatellite instability (MSI)</a:t>
            </a:r>
          </a:p>
          <a:p>
            <a:pPr lvl="1"/>
            <a:r>
              <a:rPr lang="en-US"/>
              <a:t>handling tumor normal – stretch goal if model changes are significant</a:t>
            </a:r>
          </a:p>
          <a:p>
            <a:pPr lvl="1"/>
            <a:endParaRPr lang="en-US"/>
          </a:p>
          <a:p>
            <a:r>
              <a:rPr lang="en-US"/>
              <a:t>All new enhancements require review and approval by the mCODE Technical Review Group (TRG)</a:t>
            </a:r>
          </a:p>
          <a:p>
            <a:endParaRPr lang="en-US"/>
          </a:p>
          <a:p>
            <a:r>
              <a:rPr lang="en-US" b="1">
                <a:solidFill>
                  <a:schemeClr val="tx2"/>
                </a:solidFill>
                <a:latin typeface="Arial" panose="020B0604020202020204" pitchFamily="34" charset="0"/>
              </a:rPr>
              <a:t>Q_Feedback</a:t>
            </a:r>
            <a:r>
              <a:rPr lang="en-US">
                <a:solidFill>
                  <a:schemeClr val="tx2"/>
                </a:solidFill>
                <a:latin typeface="Arial" panose="020B0604020202020204" pitchFamily="34" charset="0"/>
              </a:rPr>
              <a:t>:</a:t>
            </a:r>
            <a:r>
              <a:rPr lang="en-US"/>
              <a:t> Are there any other new critical additions that we should be adding to be aligned with CG Reporting IG?</a:t>
            </a:r>
          </a:p>
          <a:p>
            <a:pPr lvl="1"/>
            <a:r>
              <a:rPr lang="en-US"/>
              <a:t>mCODE acceptance criteria: </a:t>
            </a:r>
          </a:p>
          <a:p>
            <a:pPr lvl="2"/>
            <a:r>
              <a:rPr lang="en-US"/>
              <a:t>1) there is a use case/active work on processing the new data, </a:t>
            </a:r>
          </a:p>
          <a:p>
            <a:pPr lvl="2"/>
            <a:r>
              <a:rPr lang="en-US"/>
              <a:t>2) there is a genomics reference lab that commits to implementing it</a:t>
            </a:r>
          </a:p>
        </p:txBody>
      </p:sp>
    </p:spTree>
    <p:extLst>
      <p:ext uri="{BB962C8B-B14F-4D97-AF65-F5344CB8AC3E}">
        <p14:creationId xmlns:p14="http://schemas.microsoft.com/office/powerpoint/2010/main" val="257116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0D0F8-0317-744A-8FA0-49F2E86B0293}"/>
              </a:ext>
            </a:extLst>
          </p:cNvPr>
          <p:cNvSpPr>
            <a:spLocks noGrp="1"/>
          </p:cNvSpPr>
          <p:nvPr>
            <p:ph type="title"/>
          </p:nvPr>
        </p:nvSpPr>
        <p:spPr/>
        <p:txBody>
          <a:bodyPr/>
          <a:lstStyle/>
          <a:p>
            <a:r>
              <a:rPr lang="en-US"/>
              <a:t>Parking Lot Notes</a:t>
            </a:r>
          </a:p>
        </p:txBody>
      </p:sp>
      <p:sp>
        <p:nvSpPr>
          <p:cNvPr id="3" name="Content Placeholder 2">
            <a:extLst>
              <a:ext uri="{FF2B5EF4-FFF2-40B4-BE49-F238E27FC236}">
                <a16:creationId xmlns:a16="http://schemas.microsoft.com/office/drawing/2014/main" id="{9768A2EF-40EF-8B4F-883F-73AC3A2EBC24}"/>
              </a:ext>
            </a:extLst>
          </p:cNvPr>
          <p:cNvSpPr>
            <a:spLocks noGrp="1"/>
          </p:cNvSpPr>
          <p:nvPr>
            <p:ph idx="1"/>
          </p:nvPr>
        </p:nvSpPr>
        <p:spPr/>
        <p:txBody>
          <a:bodyPr/>
          <a:lstStyle/>
          <a:p>
            <a:r>
              <a:rPr lang="en-US"/>
              <a:t>TO DO: Create CG Reporting IG FHIR tracker re: Genomics Base performer and cardinality of 0..1</a:t>
            </a:r>
          </a:p>
        </p:txBody>
      </p:sp>
    </p:spTree>
    <p:extLst>
      <p:ext uri="{BB962C8B-B14F-4D97-AF65-F5344CB8AC3E}">
        <p14:creationId xmlns:p14="http://schemas.microsoft.com/office/powerpoint/2010/main" val="174570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A66C2-00E9-3140-8996-595BF5D3D62F}"/>
              </a:ext>
            </a:extLst>
          </p:cNvPr>
          <p:cNvSpPr>
            <a:spLocks noGrp="1"/>
          </p:cNvSpPr>
          <p:nvPr>
            <p:ph type="ctrTitle" sz="quarter"/>
          </p:nvPr>
        </p:nvSpPr>
        <p:spPr/>
        <p:txBody>
          <a:bodyPr/>
          <a:lstStyle/>
          <a:p>
            <a:r>
              <a:rPr lang="en-US"/>
              <a:t>Supplemental Slides</a:t>
            </a:r>
          </a:p>
        </p:txBody>
      </p:sp>
    </p:spTree>
    <p:extLst>
      <p:ext uri="{BB962C8B-B14F-4D97-AF65-F5344CB8AC3E}">
        <p14:creationId xmlns:p14="http://schemas.microsoft.com/office/powerpoint/2010/main" val="2292353977"/>
      </p:ext>
    </p:extLst>
  </p:cSld>
  <p:clrMapOvr>
    <a:masterClrMapping/>
  </p:clrMapOvr>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40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a:latin typeface="Helvetica Neue Light" panose="02000403000000020004" pitchFamily="2" charset="0"/>
            <a:ea typeface="Helvetica Neue Light" panose="02000403000000020004" pitchFamily="2" charset="0"/>
          </a:defRPr>
        </a:defPPr>
      </a:lstStyle>
    </a:txDef>
  </a:objectDefaults>
  <a:extraClrSchemeLst/>
  <a:extLst>
    <a:ext uri="{05A4C25C-085E-4340-85A3-A5531E510DB2}">
      <thm15:themeFamily xmlns:thm15="http://schemas.microsoft.com/office/thememl/2012/main" name="Presentation2" id="{CA49C851-BEEC-4FEF-A55F-117FAAA2D399}" vid="{9A5B2E87-EF48-4B7C-8020-B4E36F9B26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ITRE Work" ma:contentTypeID="0x010100823A99C636F7423283FB0D200866C61300B13FCA32C8539F4BB284A5FBA945D6F1" ma:contentTypeVersion="3" ma:contentTypeDescription="Materials and documents that contain MITRE authored content and other content directly attributable to MITRE and its work" ma:contentTypeScope="" ma:versionID="e96870f5e40a3a57fff41bc04bbb1180">
  <xsd:schema xmlns:xsd="http://www.w3.org/2001/XMLSchema" xmlns:xs="http://www.w3.org/2001/XMLSchema" xmlns:p="http://schemas.microsoft.com/office/2006/metadata/properties" xmlns:ns1="http://schemas.microsoft.com/sharepoint/v3" xmlns:ns2="http://schemas.microsoft.com/sharepoint/v3/fields" xmlns:ns3="http://schemas.microsoft.com/sharepoint/v4" xmlns:ns4="c587dd35-d575-49a4-8ca2-525c482d6452" targetNamespace="http://schemas.microsoft.com/office/2006/metadata/properties" ma:root="true" ma:fieldsID="0fcd4662f44a2b3f15b0ef5f2aab60df" ns1:_="" ns2:_="" ns3:_="" ns4:_="">
    <xsd:import namespace="http://schemas.microsoft.com/sharepoint/v3"/>
    <xsd:import namespace="http://schemas.microsoft.com/sharepoint/v3/fields"/>
    <xsd:import namespace="http://schemas.microsoft.com/sharepoint/v4"/>
    <xsd:import namespace="c587dd35-d575-49a4-8ca2-525c482d6452"/>
    <xsd:element name="properties">
      <xsd:complexType>
        <xsd:sequence>
          <xsd:element name="documentManagement">
            <xsd:complexType>
              <xsd:all>
                <xsd:element ref="ns2:_Contributor" minOccurs="0"/>
                <xsd:element ref="ns1:MITRE_x0020_Sensitivity"/>
                <xsd:element ref="ns1:Release_x0020_Statement"/>
                <xsd:element ref="ns3:IconOverla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87dd35-d575-49a4-8ca2-525c482d6452"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_Contributor xmlns="http://schemas.microsoft.com/sharepoint/v3/fields" xsi:nil="true"/>
    <Release_x0020_Statement xmlns="http://schemas.microsoft.com/sharepoint/v3">For Internal MITRE Use</Release_x0020_Statement>
    <IconOverlay xmlns="http://schemas.microsoft.com/sharepoint/v4" xsi:nil="true"/>
  </documentManagement>
</p:properties>
</file>

<file path=customXml/itemProps1.xml><?xml version="1.0" encoding="utf-8"?>
<ds:datastoreItem xmlns:ds="http://schemas.openxmlformats.org/officeDocument/2006/customXml" ds:itemID="{C8763D85-0CBE-4A05-81D6-D1B370E3DC82}">
  <ds:schemaRefs>
    <ds:schemaRef ds:uri="http://schemas.microsoft.com/sharepoint/v3/contenttype/forms"/>
  </ds:schemaRefs>
</ds:datastoreItem>
</file>

<file path=customXml/itemProps2.xml><?xml version="1.0" encoding="utf-8"?>
<ds:datastoreItem xmlns:ds="http://schemas.openxmlformats.org/officeDocument/2006/customXml" ds:itemID="{2E0BE491-5213-40BE-A365-46E4E23F2A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sharepoint/v4"/>
    <ds:schemaRef ds:uri="c587dd35-d575-49a4-8ca2-525c482d64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115952-705A-47C2-AF98-EE347D400751}">
  <ds:schemaRefs>
    <ds:schemaRef ds:uri="http://schemas.openxmlformats.org/package/2006/metadata/core-properties"/>
    <ds:schemaRef ds:uri="http://purl.org/dc/terms/"/>
    <ds:schemaRef ds:uri="http://schemas.microsoft.com/office/2006/documentManagement/types"/>
    <ds:schemaRef ds:uri="c587dd35-d575-49a4-8ca2-525c482d6452"/>
    <ds:schemaRef ds:uri="http://schemas.microsoft.com/office/infopath/2007/PartnerControls"/>
    <ds:schemaRef ds:uri="http://purl.org/dc/elements/1.1/"/>
    <ds:schemaRef ds:uri="http://schemas.microsoft.com/sharepoint/v3/fields"/>
    <ds:schemaRef ds:uri="http://purl.org/dc/dcmitype/"/>
    <ds:schemaRef ds:uri="http://schemas.microsoft.com/office/2006/metadata/properties"/>
    <ds:schemaRef ds:uri="http://www.w3.org/XML/1998/namespace"/>
    <ds:schemaRef ds:uri="http://schemas.microsoft.com/sharepoint/v4"/>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CAMH_FFRDC_Template_508_regular</Template>
  <TotalTime>60792</TotalTime>
  <Words>557</Words>
  <Application>Microsoft Macintosh PowerPoint</Application>
  <PresentationFormat>Widescreen</PresentationFormat>
  <Paragraphs>81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Helvetica Neue</vt:lpstr>
      <vt:lpstr>Helvetica Neue Light</vt:lpstr>
      <vt:lpstr>Wingdings</vt:lpstr>
      <vt:lpstr>mitre-2018</vt:lpstr>
      <vt:lpstr> Clinical Genomics Reporting IG STU2 Alignment</vt:lpstr>
      <vt:lpstr>Status and Focus for mCODE STU2</vt:lpstr>
      <vt:lpstr>Background</vt:lpstr>
      <vt:lpstr>Current Support Gap Analysis</vt:lpstr>
      <vt:lpstr>Potential new areas of alignment for mCODE STU2</vt:lpstr>
      <vt:lpstr>Parking Lot Notes</vt:lpstr>
      <vt:lpstr>Supplemental Slides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mCODE Ballot Reconciliation Status</dc:title>
  <dc:subject/>
  <dc:creator>Terry, May</dc:creator>
  <cp:keywords/>
  <dc:description/>
  <cp:lastModifiedBy>May Terry</cp:lastModifiedBy>
  <cp:revision>606</cp:revision>
  <dcterms:created xsi:type="dcterms:W3CDTF">2019-02-22T18:49:23Z</dcterms:created>
  <dcterms:modified xsi:type="dcterms:W3CDTF">2020-07-28T16:08:35Z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28200</vt:r8>
  </property>
  <property fmtid="{D5CDD505-2E9C-101B-9397-08002B2CF9AE}" pid="3" name="URL">
    <vt:lpwstr/>
  </property>
  <property fmtid="{D5CDD505-2E9C-101B-9397-08002B2CF9AE}" pid="4" name="xd_ProgID">
    <vt:lpwstr/>
  </property>
  <property fmtid="{D5CDD505-2E9C-101B-9397-08002B2CF9AE}" pid="5" name="ContentTypeId">
    <vt:lpwstr>0x010100823A99C636F7423283FB0D200866C61300B13FCA32C8539F4BB284A5FBA945D6F1</vt:lpwstr>
  </property>
  <property fmtid="{D5CDD505-2E9C-101B-9397-08002B2CF9AE}" pid="6" name="Date0">
    <vt:filetime>2017-01-01T10:00:00Z</vt:filetime>
  </property>
  <property fmtid="{D5CDD505-2E9C-101B-9397-08002B2CF9AE}" pid="7" name="TemplateUrl">
    <vt:lpwstr/>
  </property>
  <property fmtid="{D5CDD505-2E9C-101B-9397-08002B2CF9AE}" pid="8" name="_dlc_DocIdItemGuid">
    <vt:lpwstr>ef5dd932-165f-4f33-bc20-5c4dae3a2e7e</vt:lpwstr>
  </property>
  <property fmtid="{D5CDD505-2E9C-101B-9397-08002B2CF9AE}" pid="9" name="Document Category">
    <vt:lpwstr>1</vt:lpwstr>
  </property>
  <property fmtid="{D5CDD505-2E9C-101B-9397-08002B2CF9AE}" pid="10" name="Document Category0">
    <vt:lpwstr>29</vt:lpwstr>
  </property>
</Properties>
</file>