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Lst>
  <p:notesMasterIdLst>
    <p:notesMasterId r:id="rId12"/>
  </p:notesMasterIdLst>
  <p:sldIdLst>
    <p:sldId id="256" r:id="rId5"/>
    <p:sldId id="302" r:id="rId6"/>
    <p:sldId id="299" r:id="rId7"/>
    <p:sldId id="301" r:id="rId8"/>
    <p:sldId id="300" r:id="rId9"/>
    <p:sldId id="303"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8C25AC-CC08-2C48-9000-B4FE1C2F0585}">
          <p14:sldIdLst>
            <p14:sldId id="256"/>
            <p14:sldId id="302"/>
            <p14:sldId id="299"/>
            <p14:sldId id="301"/>
            <p14:sldId id="300"/>
            <p14:sldId id="303"/>
            <p14:sldId id="298"/>
          </p14:sldIdLst>
        </p14:section>
      </p14:sectionLst>
    </p:ext>
    <p:ext uri="{EFAFB233-063F-42B5-8137-9DF3F51BA10A}">
      <p15:sldGuideLst xmlns:p15="http://schemas.microsoft.com/office/powerpoint/2012/main">
        <p15:guide id="1" orient="horz" pos="2160" userDrawn="1">
          <p15:clr>
            <a:srgbClr val="A4A3A4"/>
          </p15:clr>
        </p15:guide>
        <p15:guide id="2" pos="56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Jeffrey" initials="NJ" lastIdx="8" clrIdx="0">
    <p:extLst>
      <p:ext uri="{19B8F6BF-5375-455C-9EA6-DF929625EA0E}">
        <p15:presenceInfo xmlns:p15="http://schemas.microsoft.com/office/powerpoint/2012/main" userId="S::NOLANJ@MITRE.ORG::3a9ff959-b030-4154-836b-be5245f30935" providerId="AD"/>
      </p:ext>
    </p:extLst>
  </p:cmAuthor>
  <p:cmAuthor id="2" name="Danan, Risa A" initials="DRA" lastIdx="1" clrIdx="1">
    <p:extLst>
      <p:ext uri="{19B8F6BF-5375-455C-9EA6-DF929625EA0E}">
        <p15:presenceInfo xmlns:p15="http://schemas.microsoft.com/office/powerpoint/2012/main" userId="S::RMAYAN@MITRE.ORG::9ea83a93-9ad8-45db-9eaf-770e694c35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6D07"/>
    <a:srgbClr val="99DCFF"/>
    <a:srgbClr val="17AF98"/>
    <a:srgbClr val="009955"/>
    <a:srgbClr val="00FA00"/>
    <a:srgbClr val="007844"/>
    <a:srgbClr val="942092"/>
    <a:srgbClr val="449881"/>
    <a:srgbClr val="9FB048"/>
    <a:srgbClr val="C7CC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69" autoAdjust="0"/>
    <p:restoredTop sz="95581" autoAdjust="0"/>
  </p:normalViewPr>
  <p:slideViewPr>
    <p:cSldViewPr snapToGrid="0">
      <p:cViewPr>
        <p:scale>
          <a:sx n="117" d="100"/>
          <a:sy n="117" d="100"/>
        </p:scale>
        <p:origin x="256" y="152"/>
      </p:cViewPr>
      <p:guideLst>
        <p:guide orient="horz" pos="2160"/>
        <p:guide pos="56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0841A-55C9-4CB9-BF39-10CBD830FF58}" type="datetimeFigureOut">
              <a:rPr lang="en-US" smtClean="0"/>
              <a:t>7/28/20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67679-5F33-418A-8777-9F241701AC39}" type="slidenum">
              <a:rPr lang="en-US" smtClean="0"/>
              <a:t>‹#›</a:t>
            </a:fld>
            <a:endParaRPr lang="en-US"/>
          </a:p>
        </p:txBody>
      </p:sp>
    </p:spTree>
    <p:extLst>
      <p:ext uri="{BB962C8B-B14F-4D97-AF65-F5344CB8AC3E}">
        <p14:creationId xmlns:p14="http://schemas.microsoft.com/office/powerpoint/2010/main" val="48788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the things that are shared, are they in parity 1) structurally, 2) semantically?</a:t>
            </a:r>
          </a:p>
          <a:p>
            <a:r>
              <a:rPr lang="en-US"/>
              <a:t>Scope of the analysis:</a:t>
            </a:r>
          </a:p>
          <a:p>
            <a:r>
              <a:rPr lang="en-US"/>
              <a:t>* gap analysis not comprehensive – just the changes between CG Reporting IG STU2 to mCODE STU1 covered profiles. Other STU1 discrepancies will be noted if they happen to be caught during the analysis.</a:t>
            </a:r>
          </a:p>
        </p:txBody>
      </p:sp>
      <p:sp>
        <p:nvSpPr>
          <p:cNvPr id="4" name="Slide Number Placeholder 3"/>
          <p:cNvSpPr>
            <a:spLocks noGrp="1"/>
          </p:cNvSpPr>
          <p:nvPr>
            <p:ph type="sldNum" sz="quarter" idx="5"/>
          </p:nvPr>
        </p:nvSpPr>
        <p:spPr/>
        <p:txBody>
          <a:bodyPr/>
          <a:lstStyle/>
          <a:p>
            <a:fld id="{3C267679-5F33-418A-8777-9F241701AC39}" type="slidenum">
              <a:rPr lang="en-US" smtClean="0"/>
              <a:t>4</a:t>
            </a:fld>
            <a:endParaRPr lang="en-US"/>
          </a:p>
        </p:txBody>
      </p:sp>
    </p:spTree>
    <p:extLst>
      <p:ext uri="{BB962C8B-B14F-4D97-AF65-F5344CB8AC3E}">
        <p14:creationId xmlns:p14="http://schemas.microsoft.com/office/powerpoint/2010/main" val="4102910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hyperlink" Target="http://www.youtube.com/mitrecorp" TargetMode="Externa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hyperlink" Target="http://www.mitre.org/" TargetMode="External"/><Relationship Id="rId2" Type="http://schemas.openxmlformats.org/officeDocument/2006/relationships/hyperlink" Target="http://twitter.com/MITREcorp" TargetMode="External"/><Relationship Id="rId1" Type="http://schemas.openxmlformats.org/officeDocument/2006/relationships/slideMaster" Target="../slideMasters/slideMaster1.xml"/><Relationship Id="rId6" Type="http://schemas.openxmlformats.org/officeDocument/2006/relationships/hyperlink" Target="http://www.linkedin.com/company/mitre"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plus.google.com/+MitreOrgFFRDCs/posts" TargetMode="External"/><Relationship Id="rId4" Type="http://schemas.openxmlformats.org/officeDocument/2006/relationships/hyperlink" Target="http://www.facebook.com/MITREcorp" TargetMode="External"/><Relationship Id="rId9"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cxnSp>
        <p:nvCxnSpPr>
          <p:cNvPr id="15" name="Straight Connector 14"/>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16" name="Straight Connector 15"/>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22" name="Straight Connector 21"/>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24" name="Footer Placeholder 4">
            <a:extLst>
              <a:ext uri="{FF2B5EF4-FFF2-40B4-BE49-F238E27FC236}">
                <a16:creationId xmlns:a16="http://schemas.microsoft.com/office/drawing/2014/main" id="{A6F8C1D3-B223-45F7-8AB1-F8F23D05F8D9}"/>
              </a:ext>
            </a:extLst>
          </p:cNvPr>
          <p:cNvSpPr txBox="1">
            <a:spLocks/>
          </p:cNvSpPr>
          <p:nvPr userDrawn="1"/>
        </p:nvSpPr>
        <p:spPr>
          <a:xfrm>
            <a:off x="1116457" y="656810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dirty="0">
                <a:solidFill>
                  <a:schemeClr val="tx1">
                    <a:lumMod val="50000"/>
                    <a:lumOff val="50000"/>
                  </a:schemeClr>
                </a:solidFill>
                <a:latin typeface="Arial" pitchFamily="34" charset="0"/>
                <a:cs typeface="Arial" pitchFamily="34" charset="0"/>
              </a:rPr>
              <a:t>© 2019</a:t>
            </a:r>
            <a:r>
              <a:rPr lang="en-US" altLang="en-US" sz="800" b="0" baseline="0" dirty="0">
                <a:solidFill>
                  <a:schemeClr val="tx1">
                    <a:lumMod val="50000"/>
                    <a:lumOff val="50000"/>
                  </a:schemeClr>
                </a:solidFill>
                <a:latin typeface="Arial" pitchFamily="34" charset="0"/>
                <a:cs typeface="Arial" pitchFamily="34" charset="0"/>
              </a:rPr>
              <a:t> </a:t>
            </a:r>
            <a:r>
              <a:rPr lang="en-US" altLang="en-US" sz="800" b="0" dirty="0">
                <a:solidFill>
                  <a:schemeClr val="tx1">
                    <a:lumMod val="50000"/>
                    <a:lumOff val="50000"/>
                  </a:schemeClr>
                </a:solidFill>
                <a:latin typeface="Arial" pitchFamily="34" charset="0"/>
                <a:cs typeface="Arial" pitchFamily="34" charset="0"/>
              </a:rPr>
              <a:t>The MITRE Corporation. All rights reserved.</a:t>
            </a:r>
          </a:p>
        </p:txBody>
      </p:sp>
    </p:spTree>
    <p:extLst>
      <p:ext uri="{BB962C8B-B14F-4D97-AF65-F5344CB8AC3E}">
        <p14:creationId xmlns:p14="http://schemas.microsoft.com/office/powerpoint/2010/main" val="412648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515815" y="1162058"/>
            <a:ext cx="11333285" cy="303327"/>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nvGrpSpPr>
          <p:cNvPr id="4" name="Group 3"/>
          <p:cNvGrpSpPr/>
          <p:nvPr/>
        </p:nvGrpSpPr>
        <p:grpSpPr>
          <a:xfrm>
            <a:off x="4180109" y="4759342"/>
            <a:ext cx="3732451" cy="687607"/>
            <a:chOff x="2659017" y="4816914"/>
            <a:chExt cx="3732451" cy="687607"/>
          </a:xfrm>
        </p:grpSpPr>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9017" y="4940349"/>
              <a:ext cx="443605" cy="443605"/>
            </a:xfrm>
            <a:prstGeom prst="rect">
              <a:avLst/>
            </a:prstGeom>
          </p:spPr>
        </p:pic>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4271" y="4982267"/>
              <a:ext cx="377994" cy="377994"/>
            </a:xfrm>
            <a:prstGeom prst="rect">
              <a:avLst/>
            </a:prstGeom>
          </p:spPr>
        </p:pic>
        <p:pic>
          <p:nvPicPr>
            <p:cNvPr id="7" name="Picture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90385" y="4959899"/>
              <a:ext cx="1114344" cy="413237"/>
            </a:xfrm>
            <a:prstGeom prst="rect">
              <a:avLst/>
            </a:prstGeom>
          </p:spPr>
        </p:pic>
        <p:pic>
          <p:nvPicPr>
            <p:cNvPr id="8" name="Picture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1766" y="4816914"/>
              <a:ext cx="972527" cy="687607"/>
            </a:xfrm>
            <a:prstGeom prst="rect">
              <a:avLst/>
            </a:prstGeom>
          </p:spPr>
        </p:pic>
        <p:pic>
          <p:nvPicPr>
            <p:cNvPr id="9" name="Picture 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05535" y="4973550"/>
              <a:ext cx="385933" cy="385933"/>
            </a:xfrm>
            <a:prstGeom prst="rect">
              <a:avLst/>
            </a:prstGeom>
          </p:spPr>
        </p:pic>
      </p:grpSp>
      <p:sp>
        <p:nvSpPr>
          <p:cNvPr id="10" name="TextBox 9"/>
          <p:cNvSpPr txBox="1"/>
          <p:nvPr/>
        </p:nvSpPr>
        <p:spPr>
          <a:xfrm>
            <a:off x="3153845" y="2396381"/>
            <a:ext cx="5784978" cy="2277547"/>
          </a:xfrm>
          <a:prstGeom prst="rect">
            <a:avLst/>
          </a:prstGeom>
          <a:noFill/>
        </p:spPr>
        <p:txBody>
          <a:bodyPr wrap="square" rtlCol="0">
            <a:spAutoFit/>
          </a:bodyPr>
          <a:lstStyle/>
          <a:p>
            <a:pPr algn="ctr">
              <a:spcAft>
                <a:spcPts val="600"/>
              </a:spcAft>
            </a:pPr>
            <a:r>
              <a:rPr lang="en-US" sz="1600" dirty="0">
                <a:solidFill>
                  <a:schemeClr val="tx1">
                    <a:lumMod val="50000"/>
                    <a:lumOff val="50000"/>
                  </a:schemeClr>
                </a:solidFill>
              </a:rPr>
              <a:t>MITRE is a not-for-profit organization whose sole focus is to operate federally funded research and development centers, or FFRDCs. Independent and objective, we take on some of our nation's—and the world’s—most critical challenges and provide innovative, practical solutions.</a:t>
            </a:r>
          </a:p>
          <a:p>
            <a:pPr marL="0" lvl="1" algn="ctr">
              <a:spcAft>
                <a:spcPts val="600"/>
              </a:spcAft>
            </a:pPr>
            <a:r>
              <a:rPr lang="en-US" dirty="0">
                <a:solidFill>
                  <a:schemeClr val="tx1">
                    <a:lumMod val="50000"/>
                    <a:lumOff val="50000"/>
                  </a:schemeClr>
                </a:solidFill>
              </a:rPr>
              <a:t>Learn and share more about MITRE, FFRDCs,</a:t>
            </a:r>
            <a:br>
              <a:rPr lang="en-US" dirty="0">
                <a:solidFill>
                  <a:schemeClr val="tx1">
                    <a:lumMod val="50000"/>
                    <a:lumOff val="50000"/>
                  </a:schemeClr>
                </a:solidFill>
              </a:rPr>
            </a:br>
            <a:r>
              <a:rPr lang="en-US" dirty="0">
                <a:solidFill>
                  <a:schemeClr val="tx1">
                    <a:lumMod val="50000"/>
                    <a:lumOff val="50000"/>
                  </a:schemeClr>
                </a:solidFill>
              </a:rPr>
              <a:t>and our unique value at </a:t>
            </a:r>
            <a:r>
              <a:rPr lang="en-US" u="sng" dirty="0">
                <a:solidFill>
                  <a:schemeClr val="tx1">
                    <a:lumMod val="50000"/>
                    <a:lumOff val="50000"/>
                  </a:schemeClr>
                </a:solidFill>
                <a:hlinkClick r:id="rId12"/>
              </a:rPr>
              <a:t>www.mitre.org</a:t>
            </a:r>
            <a:r>
              <a:rPr lang="en-US" dirty="0">
                <a:solidFill>
                  <a:schemeClr val="tx1">
                    <a:lumMod val="50000"/>
                    <a:lumOff val="50000"/>
                  </a:schemeClr>
                </a:solidFill>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11" name="Pictur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1600" y="1295400"/>
            <a:ext cx="1729468" cy="791415"/>
          </a:xfrm>
          <a:prstGeom prst="rect">
            <a:avLst/>
          </a:prstGeom>
        </p:spPr>
      </p:pic>
    </p:spTree>
    <p:extLst>
      <p:ext uri="{BB962C8B-B14F-4D97-AF65-F5344CB8AC3E}">
        <p14:creationId xmlns:p14="http://schemas.microsoft.com/office/powerpoint/2010/main" val="12173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hasCustomPrompt="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0" i="0" kern="1200" dirty="0" smtClean="0">
                <a:solidFill>
                  <a:schemeClr val="tx1"/>
                </a:solidFill>
                <a:latin typeface="Helvetica Neue Light" panose="02000403000000020004" pitchFamily="2" charset="0"/>
                <a:ea typeface="Helvetica Neue Light" panose="02000403000000020004" pitchFamily="2" charset="0"/>
                <a:cs typeface="Arial"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000" b="0" i="0" kern="1200">
                <a:solidFill>
                  <a:schemeClr val="tx1"/>
                </a:solidFill>
                <a:latin typeface="Helvetica Neue Light" panose="02000403000000020004" pitchFamily="2" charset="0"/>
                <a:ea typeface="Helvetica Neue Light" panose="02000403000000020004" pitchFamily="2" charset="0"/>
                <a:cs typeface="Arial"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000" b="0" i="0" kern="1200" smtClean="0">
                <a:solidFill>
                  <a:schemeClr val="tx1"/>
                </a:solidFill>
                <a:latin typeface="Helvetica Neue Light" panose="02000403000000020004" pitchFamily="2" charset="0"/>
                <a:ea typeface="Helvetica Neue Light" panose="02000403000000020004" pitchFamily="2" charset="0"/>
                <a:cs typeface="Arial" pitchFamily="34" charset="0"/>
              </a:defRPr>
            </a:lvl3pPr>
            <a:lvl4pPr algn="l" defTabSz="1216185" rtl="0" eaLnBrk="1" latinLnBrk="0" hangingPunct="1">
              <a:spcBef>
                <a:spcPts val="0"/>
              </a:spcBef>
              <a:spcAft>
                <a:spcPts val="798"/>
              </a:spcAft>
              <a:buClr>
                <a:schemeClr val="tx2"/>
              </a:buClr>
              <a:defRPr lang="en-US" sz="2660" b="1" kern="1200" smtClean="0">
                <a:solidFill>
                  <a:schemeClr val="tx1"/>
                </a:solidFill>
                <a:latin typeface="Arial" pitchFamily="34" charset="0"/>
                <a:ea typeface="Verdana" pitchFamily="34" charset="0"/>
                <a:cs typeface="Arial"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a:p>
            <a:pPr marL="308269" lvl="2" indent="-308269" defTabSz="1216185">
              <a:spcBef>
                <a:spcPts val="0"/>
              </a:spcBef>
              <a:spcAft>
                <a:spcPts val="798"/>
              </a:spcAft>
              <a:buClr>
                <a:schemeClr val="tx2"/>
              </a:buClr>
              <a:buSzPct val="120000"/>
              <a:buFont typeface="Wingdings" pitchFamily="2" charset="2"/>
              <a:buChar char="§"/>
            </a:pPr>
            <a:r>
              <a:rPr lang="en-US"/>
              <a:t>Fourth level</a:t>
            </a:r>
          </a:p>
        </p:txBody>
      </p:sp>
    </p:spTree>
    <p:extLst>
      <p:ext uri="{BB962C8B-B14F-4D97-AF65-F5344CB8AC3E}">
        <p14:creationId xmlns:p14="http://schemas.microsoft.com/office/powerpoint/2010/main" val="28118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0" i="0">
                <a:solidFill>
                  <a:schemeClr val="tx2"/>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13" name="TextBox 12">
            <a:extLst>
              <a:ext uri="{FF2B5EF4-FFF2-40B4-BE49-F238E27FC236}">
                <a16:creationId xmlns:a16="http://schemas.microsoft.com/office/drawing/2014/main" id="{BF1D9E33-DF0A-4F22-A776-BD2A738E4ABE}"/>
              </a:ext>
            </a:extLst>
          </p:cNvPr>
          <p:cNvSpPr txBox="1"/>
          <p:nvPr userDrawn="1"/>
        </p:nvSpPr>
        <p:spPr>
          <a:xfrm>
            <a:off x="984152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4" name="Picture 13">
            <a:extLst>
              <a:ext uri="{FF2B5EF4-FFF2-40B4-BE49-F238E27FC236}">
                <a16:creationId xmlns:a16="http://schemas.microsoft.com/office/drawing/2014/main" id="{A241DE5F-970E-4BD9-80BB-E93A31140F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1152494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660075" y="1469365"/>
            <a:ext cx="5336963"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445331" y="1469365"/>
            <a:ext cx="5336963"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660075" y="1469365"/>
            <a:ext cx="5469792"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Tree>
    <p:extLst>
      <p:ext uri="{BB962C8B-B14F-4D97-AF65-F5344CB8AC3E}">
        <p14:creationId xmlns:p14="http://schemas.microsoft.com/office/powerpoint/2010/main" val="165105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6265335" y="1456267"/>
            <a:ext cx="5505752" cy="4449103"/>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Tree>
    <p:extLst>
      <p:ext uri="{BB962C8B-B14F-4D97-AF65-F5344CB8AC3E}">
        <p14:creationId xmlns:p14="http://schemas.microsoft.com/office/powerpoint/2010/main" val="193717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3FB44-F24E-DB4A-AEFE-FCABAC963B3B}"/>
              </a:ext>
            </a:extLst>
          </p:cNvPr>
          <p:cNvSpPr>
            <a:spLocks noGrp="1"/>
          </p:cNvSpPr>
          <p:nvPr>
            <p:ph type="title"/>
          </p:nvPr>
        </p:nvSpPr>
        <p:spPr>
          <a:xfrm>
            <a:off x="616448" y="365760"/>
            <a:ext cx="11236721" cy="750253"/>
          </a:xfrm>
        </p:spPr>
        <p:txBody>
          <a:bodyPr/>
          <a:lstStyle/>
          <a:p>
            <a:r>
              <a:rPr lang="en-US"/>
              <a:t>Click to edit Master title style</a:t>
            </a:r>
          </a:p>
        </p:txBody>
      </p:sp>
    </p:spTree>
    <p:extLst>
      <p:ext uri="{BB962C8B-B14F-4D97-AF65-F5344CB8AC3E}">
        <p14:creationId xmlns:p14="http://schemas.microsoft.com/office/powerpoint/2010/main" val="4160288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457200" y="1162058"/>
            <a:ext cx="11391900" cy="244711"/>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Tree>
    <p:extLst>
      <p:ext uri="{BB962C8B-B14F-4D97-AF65-F5344CB8AC3E}">
        <p14:creationId xmlns:p14="http://schemas.microsoft.com/office/powerpoint/2010/main" val="838690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8697079-05C2-487B-BD8F-373075246ED9}"/>
              </a:ext>
            </a:extLst>
          </p:cNvPr>
          <p:cNvSpPr txBox="1"/>
          <p:nvPr userDrawn="1"/>
        </p:nvSpPr>
        <p:spPr>
          <a:xfrm>
            <a:off x="1005305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spTree>
    <p:extLst>
      <p:ext uri="{BB962C8B-B14F-4D97-AF65-F5344CB8AC3E}">
        <p14:creationId xmlns:p14="http://schemas.microsoft.com/office/powerpoint/2010/main" val="423412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a:t>Third level</a:t>
            </a:r>
          </a:p>
          <a:p>
            <a:pPr marL="1451685" lvl="3" indent="-308269" defTabSz="1216185">
              <a:spcBef>
                <a:spcPts val="0"/>
              </a:spcBef>
              <a:spcAft>
                <a:spcPts val="798"/>
              </a:spcAft>
              <a:buClr>
                <a:schemeClr val="tx2"/>
              </a:buClr>
              <a:buSzPct val="110000"/>
              <a:buFont typeface="Wingdings" pitchFamily="2" charset="2"/>
              <a:buChar char="§"/>
            </a:pPr>
            <a:r>
              <a:rPr lang="en-US"/>
              <a:t>Fourth level</a:t>
            </a:r>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2" name="Straight Connector 11" descr="Artifact">
            <a:extLst>
              <a:ext uri="{FF2B5EF4-FFF2-40B4-BE49-F238E27FC236}">
                <a16:creationId xmlns:a16="http://schemas.microsoft.com/office/drawing/2014/main" id="{DC069472-29C7-4CEC-83B3-DFDBE2BD327E}"/>
              </a:ext>
            </a:extLst>
          </p:cNvPr>
          <p:cNvCxnSpPr>
            <a:cxnSpLocks/>
          </p:cNvCxnSpPr>
          <p:nvPr/>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7"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FFD758E3-BDA8-483C-A1E5-AE458E56D991}"/>
              </a:ext>
            </a:extLst>
          </p:cNvPr>
          <p:cNvSpPr txBox="1"/>
          <p:nvPr userDrawn="1"/>
        </p:nvSpPr>
        <p:spPr>
          <a:xfrm>
            <a:off x="9947031"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cxnSp>
        <p:nvCxnSpPr>
          <p:cNvPr id="15" name="Straight Connector 14">
            <a:extLst>
              <a:ext uri="{FF2B5EF4-FFF2-40B4-BE49-F238E27FC236}">
                <a16:creationId xmlns:a16="http://schemas.microsoft.com/office/drawing/2014/main" id="{00A189E8-9E96-46BD-9782-0EBE15F991B1}"/>
              </a:ext>
            </a:extLst>
          </p:cNvPr>
          <p:cNvCxnSpPr>
            <a:cxnSpLocks/>
          </p:cNvCxnSpPr>
          <p:nvPr userDrawn="1"/>
        </p:nvCxnSpPr>
        <p:spPr bwMode="auto">
          <a:xfrm flipV="1">
            <a:off x="616447" y="6534227"/>
            <a:ext cx="11237976" cy="33876"/>
          </a:xfrm>
          <a:prstGeom prst="line">
            <a:avLst/>
          </a:prstGeom>
          <a:solidFill>
            <a:srgbClr val="FFCC99"/>
          </a:solidFill>
          <a:ln w="12700" cap="flat" cmpd="sng" algn="ctr">
            <a:solidFill>
              <a:srgbClr val="C1CD23"/>
            </a:solidFill>
            <a:prstDash val="solid"/>
            <a:round/>
            <a:headEnd type="none" w="med" len="med"/>
            <a:tailEnd type="none" w="med" len="med"/>
          </a:ln>
          <a:effectLst/>
        </p:spPr>
      </p:cxnSp>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58" r:id="rId2"/>
    <p:sldLayoutId id="2147483665" r:id="rId3"/>
    <p:sldLayoutId id="2147483660" r:id="rId4"/>
    <p:sldLayoutId id="2147483667" r:id="rId5"/>
    <p:sldLayoutId id="2147483668" r:id="rId6"/>
    <p:sldLayoutId id="2147483661" r:id="rId7"/>
    <p:sldLayoutId id="2147483662" r:id="rId8"/>
    <p:sldLayoutId id="2147483663" r:id="rId9"/>
    <p:sldLayoutId id="2147483664" r:id="rId10"/>
  </p:sldLayoutIdLst>
  <p:hf hdr="0" dt="0"/>
  <p:txStyles>
    <p:titleStyle>
      <a:lvl1pPr algn="l" defTabSz="914400" rtl="0" eaLnBrk="1" latinLnBrk="0" hangingPunct="1">
        <a:lnSpc>
          <a:spcPct val="90000"/>
        </a:lnSpc>
        <a:spcBef>
          <a:spcPct val="0"/>
        </a:spcBef>
        <a:buNone/>
        <a:defRPr lang="en-US" sz="3200" b="0" i="0" kern="1200">
          <a:solidFill>
            <a:schemeClr val="tx2"/>
          </a:solidFill>
          <a:latin typeface="Helvetica Neue" panose="02000503000000020004" pitchFamily="2" charset="0"/>
          <a:ea typeface="Helvetica Neue" panose="02000503000000020004" pitchFamily="2" charset="0"/>
          <a:cs typeface="Helvetica Neue" panose="02000503000000020004"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0" i="0" kern="1200" smtClean="0">
          <a:solidFill>
            <a:schemeClr val="tx1"/>
          </a:solidFill>
          <a:latin typeface="Helvetica Neue Light" panose="02000403000000020004" pitchFamily="2" charset="0"/>
          <a:ea typeface="Helvetica Neue Light" panose="02000403000000020004" pitchFamily="2" charset="0"/>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000" b="0" i="0" kern="1200" smtClean="0">
          <a:solidFill>
            <a:schemeClr val="tx1"/>
          </a:solidFill>
          <a:latin typeface="Helvetica Neue Light" panose="02000403000000020004" pitchFamily="2" charset="0"/>
          <a:ea typeface="Helvetica Neue Light" panose="02000403000000020004" pitchFamily="2" charset="0"/>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b="0" i="0" kern="1200" smtClean="0">
          <a:solidFill>
            <a:schemeClr val="tx1"/>
          </a:solidFill>
          <a:latin typeface="Helvetica Neue Light" panose="02000403000000020004" pitchFamily="2" charset="0"/>
          <a:ea typeface="Helvetica Neue Light" panose="02000403000000020004" pitchFamily="2" charset="0"/>
          <a:cs typeface="Arial" pitchFamily="34" charset="0"/>
        </a:defRPr>
      </a:lvl3pPr>
      <a:lvl4pPr marL="1257300" indent="-314325" algn="l" defTabSz="914400" rtl="0" eaLnBrk="1" latinLnBrk="0" hangingPunct="1">
        <a:lnSpc>
          <a:spcPct val="90000"/>
        </a:lnSpc>
        <a:spcBef>
          <a:spcPts val="500"/>
        </a:spcBef>
        <a:buFont typeface="Arial" panose="020B0604020202020204" pitchFamily="34" charset="0"/>
        <a:buChar char="–"/>
        <a:tabLst/>
        <a:defRPr lang="en-US" sz="1800" b="0" i="0" kern="1200" smtClean="0">
          <a:solidFill>
            <a:schemeClr val="tx1"/>
          </a:solidFill>
          <a:latin typeface="Helvetica Neue Light" panose="02000403000000020004" pitchFamily="2" charset="0"/>
          <a:ea typeface="Helvetica Neue Light" panose="02000403000000020004" pitchFamily="2" charset="0"/>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b="0" i="0" kern="1200">
          <a:solidFill>
            <a:schemeClr val="tx1"/>
          </a:solidFill>
          <a:latin typeface="Helvetica Neue Light" panose="02000403000000020004" pitchFamily="2" charset="0"/>
          <a:ea typeface="Helvetica Neue Light" panose="02000403000000020004" pitchFamily="2" charset="0"/>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build.fhir.org/ig/HL7/genomics-reporting/genomics-base.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495207-35DE-46E2-B7DB-F31265C44A28}"/>
              </a:ext>
            </a:extLst>
          </p:cNvPr>
          <p:cNvSpPr>
            <a:spLocks noGrp="1"/>
          </p:cNvSpPr>
          <p:nvPr>
            <p:ph type="ctrTitle" sz="quarter" idx="4294967295"/>
          </p:nvPr>
        </p:nvSpPr>
        <p:spPr>
          <a:xfrm>
            <a:off x="1044164" y="416066"/>
            <a:ext cx="10125860" cy="1981200"/>
          </a:xfrm>
        </p:spPr>
        <p:txBody>
          <a:bodyPr>
            <a:normAutofit/>
          </a:bodyPr>
          <a:lstStyle/>
          <a:p>
            <a:br>
              <a:rPr lang="en-US" sz="3600" dirty="0"/>
            </a:br>
            <a:r>
              <a:rPr lang="en-US" dirty="0"/>
              <a:t>Clinical Genomics Reporting IG STU2 Alignment</a:t>
            </a:r>
            <a:endParaRPr lang="en-US" sz="3600" dirty="0"/>
          </a:p>
        </p:txBody>
      </p:sp>
      <p:sp>
        <p:nvSpPr>
          <p:cNvPr id="7" name="Subtitle 6">
            <a:extLst>
              <a:ext uri="{FF2B5EF4-FFF2-40B4-BE49-F238E27FC236}">
                <a16:creationId xmlns:a16="http://schemas.microsoft.com/office/drawing/2014/main" id="{EC64448E-58F0-47AA-B058-D0CEF188B231}"/>
              </a:ext>
            </a:extLst>
          </p:cNvPr>
          <p:cNvSpPr>
            <a:spLocks noGrp="1"/>
          </p:cNvSpPr>
          <p:nvPr>
            <p:ph type="subTitle" idx="1"/>
          </p:nvPr>
        </p:nvSpPr>
        <p:spPr>
          <a:xfrm>
            <a:off x="1044164" y="2568943"/>
            <a:ext cx="7655345" cy="389923"/>
          </a:xfrm>
        </p:spPr>
        <p:txBody>
          <a:bodyPr/>
          <a:lstStyle/>
          <a:p>
            <a:r>
              <a:rPr lang="en-US" dirty="0"/>
              <a:t>July 28, 2020</a:t>
            </a:r>
          </a:p>
        </p:txBody>
      </p:sp>
      <p:pic>
        <p:nvPicPr>
          <p:cNvPr id="3" name="Picture 2">
            <a:extLst>
              <a:ext uri="{FF2B5EF4-FFF2-40B4-BE49-F238E27FC236}">
                <a16:creationId xmlns:a16="http://schemas.microsoft.com/office/drawing/2014/main" id="{B90CF718-DDC4-AB4C-B0A1-F06D47ECA1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164" y="416066"/>
            <a:ext cx="2641600" cy="800100"/>
          </a:xfrm>
          <a:prstGeom prst="rect">
            <a:avLst/>
          </a:prstGeom>
        </p:spPr>
      </p:pic>
    </p:spTree>
    <p:extLst>
      <p:ext uri="{BB962C8B-B14F-4D97-AF65-F5344CB8AC3E}">
        <p14:creationId xmlns:p14="http://schemas.microsoft.com/office/powerpoint/2010/main" val="2462469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70F20F-F394-4D4C-B3DC-1B784AE5ED16}"/>
              </a:ext>
            </a:extLst>
          </p:cNvPr>
          <p:cNvSpPr>
            <a:spLocks noGrp="1"/>
          </p:cNvSpPr>
          <p:nvPr>
            <p:ph type="title"/>
          </p:nvPr>
        </p:nvSpPr>
        <p:spPr/>
        <p:txBody>
          <a:bodyPr/>
          <a:lstStyle/>
          <a:p>
            <a:r>
              <a:rPr lang="en-US"/>
              <a:t>Status and Focus for mCODE STU2</a:t>
            </a:r>
          </a:p>
        </p:txBody>
      </p:sp>
      <p:sp>
        <p:nvSpPr>
          <p:cNvPr id="5" name="Content Placeholder 4">
            <a:extLst>
              <a:ext uri="{FF2B5EF4-FFF2-40B4-BE49-F238E27FC236}">
                <a16:creationId xmlns:a16="http://schemas.microsoft.com/office/drawing/2014/main" id="{33539F40-B751-E941-A95A-1A80E78DA43C}"/>
              </a:ext>
            </a:extLst>
          </p:cNvPr>
          <p:cNvSpPr>
            <a:spLocks noGrp="1"/>
          </p:cNvSpPr>
          <p:nvPr>
            <p:ph sz="half" idx="1"/>
          </p:nvPr>
        </p:nvSpPr>
        <p:spPr>
          <a:xfrm>
            <a:off x="660075" y="1469365"/>
            <a:ext cx="9769800" cy="5017160"/>
          </a:xfrm>
        </p:spPr>
        <p:txBody>
          <a:bodyPr/>
          <a:lstStyle/>
          <a:p>
            <a:r>
              <a:rPr lang="en-US" b="1"/>
              <a:t>Status</a:t>
            </a:r>
          </a:p>
          <a:p>
            <a:pPr lvl="1"/>
            <a:r>
              <a:rPr lang="en-US"/>
              <a:t>mCODE STU1 released on March 18</a:t>
            </a:r>
          </a:p>
          <a:p>
            <a:pPr lvl="1"/>
            <a:r>
              <a:rPr lang="en-US"/>
              <a:t>Post-STU1 work and pilot discussions are mostly on the core mCODE elements + TumorMarkerTest profile</a:t>
            </a:r>
          </a:p>
          <a:p>
            <a:pPr lvl="2"/>
            <a:r>
              <a:rPr lang="en-US"/>
              <a:t>Genomics-related profiles are not being actively used in active pilot work – most feedback so far are questions about its content.</a:t>
            </a:r>
          </a:p>
          <a:p>
            <a:endParaRPr lang="en-US"/>
          </a:p>
          <a:p>
            <a:r>
              <a:rPr lang="en-US" b="1"/>
              <a:t>Focus</a:t>
            </a:r>
          </a:p>
          <a:p>
            <a:pPr lvl="1"/>
            <a:r>
              <a:rPr lang="en-US"/>
              <a:t>Stability</a:t>
            </a:r>
          </a:p>
          <a:p>
            <a:pPr lvl="2"/>
            <a:r>
              <a:rPr lang="en-US"/>
              <a:t>no breaking changes unless absolutely necessary</a:t>
            </a:r>
          </a:p>
          <a:p>
            <a:pPr lvl="1"/>
            <a:r>
              <a:rPr lang="en-US"/>
              <a:t>Illustrative examples and guidance</a:t>
            </a:r>
          </a:p>
          <a:p>
            <a:pPr lvl="2"/>
            <a:r>
              <a:rPr lang="en-US"/>
              <a:t>mCODE Genomics Supplemental Guide</a:t>
            </a:r>
          </a:p>
          <a:p>
            <a:pPr lvl="2"/>
            <a:r>
              <a:rPr lang="en-US"/>
              <a:t>work transcribing CG Genomics Report examples, applied to mCODE conforming examples.</a:t>
            </a:r>
          </a:p>
          <a:p>
            <a:pPr lvl="1"/>
            <a:endParaRPr lang="en-US"/>
          </a:p>
        </p:txBody>
      </p:sp>
    </p:spTree>
    <p:extLst>
      <p:ext uri="{BB962C8B-B14F-4D97-AF65-F5344CB8AC3E}">
        <p14:creationId xmlns:p14="http://schemas.microsoft.com/office/powerpoint/2010/main" val="149758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77230-1750-054D-A25B-BF19870D2ED9}"/>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59C48451-3E49-7F4F-AEBF-15566B9A6254}"/>
              </a:ext>
            </a:extLst>
          </p:cNvPr>
          <p:cNvSpPr>
            <a:spLocks noGrp="1"/>
          </p:cNvSpPr>
          <p:nvPr>
            <p:ph idx="1"/>
          </p:nvPr>
        </p:nvSpPr>
        <p:spPr>
          <a:xfrm>
            <a:off x="616449" y="1371601"/>
            <a:ext cx="11236720" cy="2687781"/>
          </a:xfrm>
        </p:spPr>
        <p:txBody>
          <a:bodyPr/>
          <a:lstStyle/>
          <a:p>
            <a:r>
              <a:rPr lang="en-US" b="1"/>
              <a:t>mCODE</a:t>
            </a:r>
            <a:r>
              <a:rPr lang="en-US"/>
              <a:t> working with EHR vendors, registries, and other provider apps for data capture</a:t>
            </a:r>
            <a:endParaRPr lang="en-US" b="1"/>
          </a:p>
          <a:p>
            <a:r>
              <a:rPr lang="en-US" b="1"/>
              <a:t>CG WG </a:t>
            </a:r>
            <a:r>
              <a:rPr lang="en-US"/>
              <a:t>working with EHR vendors, providers, genomic reference labs for data transmission.</a:t>
            </a:r>
          </a:p>
          <a:p>
            <a:pPr marL="0" indent="0">
              <a:buNone/>
            </a:pPr>
            <a:endParaRPr lang="en-US" b="1"/>
          </a:p>
          <a:p>
            <a:pPr marL="0" indent="0">
              <a:buNone/>
            </a:pPr>
            <a:r>
              <a:rPr lang="en-US" b="1"/>
              <a:t>Goal</a:t>
            </a:r>
            <a:r>
              <a:rPr lang="en-US"/>
              <a:t>: mCODE IG aligns with CG Reporting IG to exchange a common set of genomics elements that can be processed by mCODE stakeholders</a:t>
            </a:r>
          </a:p>
          <a:p>
            <a:endParaRPr lang="en-US"/>
          </a:p>
        </p:txBody>
      </p:sp>
      <p:sp>
        <p:nvSpPr>
          <p:cNvPr id="4" name="Rounded Rectangle 3">
            <a:extLst>
              <a:ext uri="{FF2B5EF4-FFF2-40B4-BE49-F238E27FC236}">
                <a16:creationId xmlns:a16="http://schemas.microsoft.com/office/drawing/2014/main" id="{BD2601D5-5390-1F45-95F2-AAC3CED1CE83}"/>
              </a:ext>
            </a:extLst>
          </p:cNvPr>
          <p:cNvSpPr/>
          <p:nvPr/>
        </p:nvSpPr>
        <p:spPr>
          <a:xfrm>
            <a:off x="1086948" y="4664651"/>
            <a:ext cx="1406939" cy="10212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Arial" panose="020B0604020202020204" pitchFamily="34" charset="0"/>
                <a:cs typeface="Arial" panose="020B0604020202020204" pitchFamily="34" charset="0"/>
              </a:rPr>
              <a:t>Genomics Reference Lab</a:t>
            </a:r>
          </a:p>
        </p:txBody>
      </p:sp>
      <p:sp>
        <p:nvSpPr>
          <p:cNvPr id="7" name="Rounded Rectangle 6">
            <a:extLst>
              <a:ext uri="{FF2B5EF4-FFF2-40B4-BE49-F238E27FC236}">
                <a16:creationId xmlns:a16="http://schemas.microsoft.com/office/drawing/2014/main" id="{D1D37503-77A9-104F-8371-208C82C1FB97}"/>
              </a:ext>
            </a:extLst>
          </p:cNvPr>
          <p:cNvSpPr/>
          <p:nvPr/>
        </p:nvSpPr>
        <p:spPr>
          <a:xfrm>
            <a:off x="9428588" y="4662144"/>
            <a:ext cx="1500809" cy="47956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mCODE receivers</a:t>
            </a:r>
          </a:p>
        </p:txBody>
      </p:sp>
      <p:sp>
        <p:nvSpPr>
          <p:cNvPr id="9" name="Rectangle 8">
            <a:extLst>
              <a:ext uri="{FF2B5EF4-FFF2-40B4-BE49-F238E27FC236}">
                <a16:creationId xmlns:a16="http://schemas.microsoft.com/office/drawing/2014/main" id="{92BA9451-2194-A248-B1BF-06AFC4408E7B}"/>
              </a:ext>
            </a:extLst>
          </p:cNvPr>
          <p:cNvSpPr/>
          <p:nvPr/>
        </p:nvSpPr>
        <p:spPr>
          <a:xfrm>
            <a:off x="3116892" y="4697505"/>
            <a:ext cx="1404730" cy="450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a:latin typeface="Arial" panose="020B0604020202020204" pitchFamily="34" charset="0"/>
                <a:cs typeface="Arial" panose="020B0604020202020204" pitchFamily="34" charset="0"/>
              </a:rPr>
              <a:t>Unstructured report</a:t>
            </a:r>
          </a:p>
        </p:txBody>
      </p:sp>
      <p:sp>
        <p:nvSpPr>
          <p:cNvPr id="10" name="Rectangle 9">
            <a:extLst>
              <a:ext uri="{FF2B5EF4-FFF2-40B4-BE49-F238E27FC236}">
                <a16:creationId xmlns:a16="http://schemas.microsoft.com/office/drawing/2014/main" id="{E81A82F4-824F-334A-B915-45D7633B038C}"/>
              </a:ext>
            </a:extLst>
          </p:cNvPr>
          <p:cNvSpPr/>
          <p:nvPr/>
        </p:nvSpPr>
        <p:spPr>
          <a:xfrm>
            <a:off x="3123518" y="5277991"/>
            <a:ext cx="1404730" cy="450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a:latin typeface="Arial" panose="020B0604020202020204" pitchFamily="34" charset="0"/>
                <a:cs typeface="Arial" panose="020B0604020202020204" pitchFamily="34" charset="0"/>
              </a:rPr>
              <a:t>structured data</a:t>
            </a:r>
          </a:p>
        </p:txBody>
      </p:sp>
      <p:cxnSp>
        <p:nvCxnSpPr>
          <p:cNvPr id="13" name="Straight Connector 12">
            <a:extLst>
              <a:ext uri="{FF2B5EF4-FFF2-40B4-BE49-F238E27FC236}">
                <a16:creationId xmlns:a16="http://schemas.microsoft.com/office/drawing/2014/main" id="{61498456-EF75-6C47-AFBC-33FF9751B1D8}"/>
              </a:ext>
            </a:extLst>
          </p:cNvPr>
          <p:cNvCxnSpPr>
            <a:stCxn id="4" idx="3"/>
            <a:endCxn id="9" idx="1"/>
          </p:cNvCxnSpPr>
          <p:nvPr/>
        </p:nvCxnSpPr>
        <p:spPr>
          <a:xfrm flipV="1">
            <a:off x="2493887" y="4922792"/>
            <a:ext cx="623005" cy="25248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D0846CC-0FBC-674F-820B-610DABA56438}"/>
              </a:ext>
            </a:extLst>
          </p:cNvPr>
          <p:cNvCxnSpPr>
            <a:stCxn id="4" idx="3"/>
            <a:endCxn id="10" idx="1"/>
          </p:cNvCxnSpPr>
          <p:nvPr/>
        </p:nvCxnSpPr>
        <p:spPr>
          <a:xfrm>
            <a:off x="2493887" y="5175274"/>
            <a:ext cx="629631" cy="32800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C532F5B7-B0E2-2F42-AA92-AD9801BC3720}"/>
              </a:ext>
            </a:extLst>
          </p:cNvPr>
          <p:cNvSpPr/>
          <p:nvPr/>
        </p:nvSpPr>
        <p:spPr>
          <a:xfrm>
            <a:off x="6246737" y="4276197"/>
            <a:ext cx="2546350" cy="1270000"/>
          </a:xfrm>
          <a:prstGeom prst="ellipse">
            <a:avLst/>
          </a:prstGeom>
          <a:solidFill>
            <a:schemeClr val="accent4">
              <a:alpha val="50196"/>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a:solidFill>
                  <a:schemeClr val="tx1"/>
                </a:solidFill>
                <a:latin typeface="Arial" panose="020B0604020202020204" pitchFamily="34" charset="0"/>
                <a:cs typeface="Arial" panose="020B0604020202020204" pitchFamily="34" charset="0"/>
              </a:rPr>
              <a:t>FHIR mCODE elements</a:t>
            </a:r>
          </a:p>
        </p:txBody>
      </p:sp>
      <p:sp>
        <p:nvSpPr>
          <p:cNvPr id="17" name="Oval 16">
            <a:extLst>
              <a:ext uri="{FF2B5EF4-FFF2-40B4-BE49-F238E27FC236}">
                <a16:creationId xmlns:a16="http://schemas.microsoft.com/office/drawing/2014/main" id="{F48617FB-5264-3742-BD1E-DE06A0BB0E14}"/>
              </a:ext>
            </a:extLst>
          </p:cNvPr>
          <p:cNvSpPr/>
          <p:nvPr/>
        </p:nvSpPr>
        <p:spPr>
          <a:xfrm>
            <a:off x="6262901" y="4975852"/>
            <a:ext cx="2546350" cy="1281545"/>
          </a:xfrm>
          <a:prstGeom prst="ellipse">
            <a:avLst/>
          </a:prstGeom>
          <a:solidFill>
            <a:schemeClr val="accent2">
              <a:lumMod val="60000"/>
              <a:lumOff val="40000"/>
              <a:alpha val="50196"/>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400">
                <a:solidFill>
                  <a:schemeClr val="tx1"/>
                </a:solidFill>
                <a:latin typeface="Arial" panose="020B0604020202020204" pitchFamily="34" charset="0"/>
                <a:cs typeface="Arial" panose="020B0604020202020204" pitchFamily="34" charset="0"/>
              </a:rPr>
              <a:t>FHIR CG Reporting elements</a:t>
            </a:r>
          </a:p>
        </p:txBody>
      </p:sp>
      <p:grpSp>
        <p:nvGrpSpPr>
          <p:cNvPr id="94" name="Group 93">
            <a:extLst>
              <a:ext uri="{FF2B5EF4-FFF2-40B4-BE49-F238E27FC236}">
                <a16:creationId xmlns:a16="http://schemas.microsoft.com/office/drawing/2014/main" id="{1821E034-6EB8-6141-96BB-D7B1A968426E}"/>
              </a:ext>
            </a:extLst>
          </p:cNvPr>
          <p:cNvGrpSpPr/>
          <p:nvPr/>
        </p:nvGrpSpPr>
        <p:grpSpPr>
          <a:xfrm>
            <a:off x="4521622" y="4708478"/>
            <a:ext cx="1824587" cy="908147"/>
            <a:chOff x="4521622" y="4708478"/>
            <a:chExt cx="1824587" cy="908147"/>
          </a:xfrm>
        </p:grpSpPr>
        <p:cxnSp>
          <p:nvCxnSpPr>
            <p:cNvPr id="32" name="Straight Connector 31">
              <a:extLst>
                <a:ext uri="{FF2B5EF4-FFF2-40B4-BE49-F238E27FC236}">
                  <a16:creationId xmlns:a16="http://schemas.microsoft.com/office/drawing/2014/main" id="{A8895692-9B34-8D4D-B661-D54C33691FBB}"/>
                </a:ext>
              </a:extLst>
            </p:cNvPr>
            <p:cNvCxnSpPr>
              <a:cxnSpLocks/>
              <a:stCxn id="9" idx="3"/>
            </p:cNvCxnSpPr>
            <p:nvPr/>
          </p:nvCxnSpPr>
          <p:spPr>
            <a:xfrm>
              <a:off x="4521622" y="4992066"/>
              <a:ext cx="1061829" cy="0"/>
            </a:xfrm>
            <a:prstGeom prst="line">
              <a:avLst/>
            </a:prstGeom>
            <a:ln w="28575">
              <a:solidFill>
                <a:schemeClr val="accent4">
                  <a:lumMod val="75000"/>
                </a:schemeClr>
              </a:solidFill>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4F4E7DFC-960F-7F48-A9E5-354229A87C0B}"/>
                </a:ext>
              </a:extLst>
            </p:cNvPr>
            <p:cNvCxnSpPr>
              <a:cxnSpLocks/>
            </p:cNvCxnSpPr>
            <p:nvPr/>
          </p:nvCxnSpPr>
          <p:spPr>
            <a:xfrm flipH="1">
              <a:off x="5577911" y="4708478"/>
              <a:ext cx="768298" cy="286770"/>
            </a:xfrm>
            <a:prstGeom prst="line">
              <a:avLst/>
            </a:prstGeom>
            <a:ln w="28575">
              <a:solidFill>
                <a:schemeClr val="accent4">
                  <a:lumMod val="75000"/>
                </a:schemeClr>
              </a:solidFill>
              <a:headEnd type="triangle"/>
            </a:ln>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5415978E-1361-6D48-8497-15CA0B4234F5}"/>
                </a:ext>
              </a:extLst>
            </p:cNvPr>
            <p:cNvCxnSpPr>
              <a:cxnSpLocks/>
              <a:stCxn id="17" idx="2"/>
            </p:cNvCxnSpPr>
            <p:nvPr/>
          </p:nvCxnSpPr>
          <p:spPr>
            <a:xfrm flipH="1" flipV="1">
              <a:off x="5603770" y="4992476"/>
              <a:ext cx="659131" cy="624149"/>
            </a:xfrm>
            <a:prstGeom prst="line">
              <a:avLst/>
            </a:prstGeom>
            <a:ln w="28575">
              <a:solidFill>
                <a:schemeClr val="accent4">
                  <a:lumMod val="75000"/>
                </a:schemeClr>
              </a:solidFill>
              <a:headEnd type="triangle"/>
            </a:ln>
          </p:spPr>
          <p:style>
            <a:lnRef idx="1">
              <a:schemeClr val="dk1"/>
            </a:lnRef>
            <a:fillRef idx="0">
              <a:schemeClr val="dk1"/>
            </a:fillRef>
            <a:effectRef idx="0">
              <a:schemeClr val="dk1"/>
            </a:effectRef>
            <a:fontRef idx="minor">
              <a:schemeClr val="tx1"/>
            </a:fontRef>
          </p:style>
        </p:cxnSp>
      </p:grpSp>
      <p:grpSp>
        <p:nvGrpSpPr>
          <p:cNvPr id="93" name="Group 92">
            <a:extLst>
              <a:ext uri="{FF2B5EF4-FFF2-40B4-BE49-F238E27FC236}">
                <a16:creationId xmlns:a16="http://schemas.microsoft.com/office/drawing/2014/main" id="{5426C200-39F6-EA4B-A819-A3A1E096324D}"/>
              </a:ext>
            </a:extLst>
          </p:cNvPr>
          <p:cNvGrpSpPr/>
          <p:nvPr/>
        </p:nvGrpSpPr>
        <p:grpSpPr>
          <a:xfrm>
            <a:off x="4528248" y="4914185"/>
            <a:ext cx="1831609" cy="954352"/>
            <a:chOff x="4528248" y="5050662"/>
            <a:chExt cx="1831609" cy="954352"/>
          </a:xfrm>
        </p:grpSpPr>
        <p:cxnSp>
          <p:nvCxnSpPr>
            <p:cNvPr id="34" name="Straight Connector 33">
              <a:extLst>
                <a:ext uri="{FF2B5EF4-FFF2-40B4-BE49-F238E27FC236}">
                  <a16:creationId xmlns:a16="http://schemas.microsoft.com/office/drawing/2014/main" id="{C03E1080-4ABC-B148-9645-41C7795E2715}"/>
                </a:ext>
              </a:extLst>
            </p:cNvPr>
            <p:cNvCxnSpPr>
              <a:cxnSpLocks/>
              <a:stCxn id="10" idx="3"/>
            </p:cNvCxnSpPr>
            <p:nvPr/>
          </p:nvCxnSpPr>
          <p:spPr>
            <a:xfrm>
              <a:off x="4528248" y="5503278"/>
              <a:ext cx="1073675" cy="0"/>
            </a:xfrm>
            <a:prstGeom prst="line">
              <a:avLst/>
            </a:prstGeom>
            <a:ln w="28575">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47" name="Straight Connector 46">
              <a:extLst>
                <a:ext uri="{FF2B5EF4-FFF2-40B4-BE49-F238E27FC236}">
                  <a16:creationId xmlns:a16="http://schemas.microsoft.com/office/drawing/2014/main" id="{7FE36AE8-8E91-7B47-8F29-406AD0DC0E2E}"/>
                </a:ext>
              </a:extLst>
            </p:cNvPr>
            <p:cNvCxnSpPr>
              <a:cxnSpLocks/>
            </p:cNvCxnSpPr>
            <p:nvPr/>
          </p:nvCxnSpPr>
          <p:spPr>
            <a:xfrm flipH="1" flipV="1">
              <a:off x="5617421" y="5491236"/>
              <a:ext cx="742436" cy="513778"/>
            </a:xfrm>
            <a:prstGeom prst="line">
              <a:avLst/>
            </a:prstGeom>
            <a:ln w="28575">
              <a:solidFill>
                <a:schemeClr val="accent2">
                  <a:lumMod val="50000"/>
                </a:schemeClr>
              </a:solidFill>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92AE79FC-F803-8B4A-B669-15994B7BC1DC}"/>
                </a:ext>
              </a:extLst>
            </p:cNvPr>
            <p:cNvCxnSpPr>
              <a:cxnSpLocks/>
            </p:cNvCxnSpPr>
            <p:nvPr/>
          </p:nvCxnSpPr>
          <p:spPr>
            <a:xfrm flipH="1">
              <a:off x="5615573" y="5050662"/>
              <a:ext cx="675178" cy="447042"/>
            </a:xfrm>
            <a:prstGeom prst="line">
              <a:avLst/>
            </a:prstGeom>
            <a:ln w="28575">
              <a:solidFill>
                <a:schemeClr val="accent2">
                  <a:lumMod val="50000"/>
                </a:schemeClr>
              </a:solidFill>
              <a:headEnd type="triangle" w="med" len="med"/>
              <a:tailEnd type="none" w="med" len="med"/>
            </a:ln>
          </p:spPr>
          <p:style>
            <a:lnRef idx="1">
              <a:schemeClr val="dk1"/>
            </a:lnRef>
            <a:fillRef idx="0">
              <a:schemeClr val="dk1"/>
            </a:fillRef>
            <a:effectRef idx="0">
              <a:schemeClr val="dk1"/>
            </a:effectRef>
            <a:fontRef idx="minor">
              <a:schemeClr val="tx1"/>
            </a:fontRef>
          </p:style>
        </p:cxnSp>
      </p:grpSp>
      <p:sp>
        <p:nvSpPr>
          <p:cNvPr id="57" name="TextBox 56">
            <a:extLst>
              <a:ext uri="{FF2B5EF4-FFF2-40B4-BE49-F238E27FC236}">
                <a16:creationId xmlns:a16="http://schemas.microsoft.com/office/drawing/2014/main" id="{83815F49-E923-8448-AA3F-2DC280368DCE}"/>
              </a:ext>
            </a:extLst>
          </p:cNvPr>
          <p:cNvSpPr txBox="1"/>
          <p:nvPr/>
        </p:nvSpPr>
        <p:spPr>
          <a:xfrm>
            <a:off x="4548979" y="4680288"/>
            <a:ext cx="928459" cy="276999"/>
          </a:xfrm>
          <a:prstGeom prst="rect">
            <a:avLst/>
          </a:prstGeom>
          <a:noFill/>
        </p:spPr>
        <p:txBody>
          <a:bodyPr wrap="none" rtlCol="0">
            <a:spAutoFit/>
          </a:bodyPr>
          <a:lstStyle/>
          <a:p>
            <a:pPr algn="l"/>
            <a:r>
              <a:rPr lang="en-US" sz="1200" i="1">
                <a:latin typeface="Helvetica Neue Light" panose="02000403000000020004" pitchFamily="2" charset="0"/>
                <a:ea typeface="Helvetica Neue Light" panose="02000403000000020004" pitchFamily="2" charset="0"/>
              </a:rPr>
              <a:t>transcribed</a:t>
            </a:r>
          </a:p>
        </p:txBody>
      </p:sp>
      <p:sp>
        <p:nvSpPr>
          <p:cNvPr id="63" name="TextBox 62">
            <a:extLst>
              <a:ext uri="{FF2B5EF4-FFF2-40B4-BE49-F238E27FC236}">
                <a16:creationId xmlns:a16="http://schemas.microsoft.com/office/drawing/2014/main" id="{EDECD952-4EBE-4548-98FC-8E468DA50965}"/>
              </a:ext>
            </a:extLst>
          </p:cNvPr>
          <p:cNvSpPr txBox="1"/>
          <p:nvPr/>
        </p:nvSpPr>
        <p:spPr>
          <a:xfrm>
            <a:off x="4558009" y="5116671"/>
            <a:ext cx="837089" cy="276999"/>
          </a:xfrm>
          <a:prstGeom prst="rect">
            <a:avLst/>
          </a:prstGeom>
          <a:noFill/>
        </p:spPr>
        <p:txBody>
          <a:bodyPr wrap="none" rtlCol="0">
            <a:spAutoFit/>
          </a:bodyPr>
          <a:lstStyle/>
          <a:p>
            <a:pPr algn="l"/>
            <a:r>
              <a:rPr lang="en-US" sz="1200" i="1">
                <a:latin typeface="Helvetica Neue Light" panose="02000403000000020004" pitchFamily="2" charset="0"/>
                <a:ea typeface="Helvetica Neue Light" panose="02000403000000020004" pitchFamily="2" charset="0"/>
              </a:rPr>
              <a:t>translated</a:t>
            </a:r>
          </a:p>
        </p:txBody>
      </p:sp>
      <p:cxnSp>
        <p:nvCxnSpPr>
          <p:cNvPr id="65" name="Straight Arrow Connector 64">
            <a:extLst>
              <a:ext uri="{FF2B5EF4-FFF2-40B4-BE49-F238E27FC236}">
                <a16:creationId xmlns:a16="http://schemas.microsoft.com/office/drawing/2014/main" id="{501A833A-786D-2943-8EB4-53663FC73907}"/>
              </a:ext>
            </a:extLst>
          </p:cNvPr>
          <p:cNvCxnSpPr>
            <a:cxnSpLocks/>
            <a:stCxn id="17" idx="0"/>
          </p:cNvCxnSpPr>
          <p:nvPr/>
        </p:nvCxnSpPr>
        <p:spPr>
          <a:xfrm>
            <a:off x="7536076" y="4975852"/>
            <a:ext cx="0" cy="591127"/>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0" name="TextBox 29">
            <a:extLst>
              <a:ext uri="{FF2B5EF4-FFF2-40B4-BE49-F238E27FC236}">
                <a16:creationId xmlns:a16="http://schemas.microsoft.com/office/drawing/2014/main" id="{89C65CE8-A255-F542-BC3F-66A58464EBF4}"/>
              </a:ext>
            </a:extLst>
          </p:cNvPr>
          <p:cNvSpPr txBox="1"/>
          <p:nvPr/>
        </p:nvSpPr>
        <p:spPr>
          <a:xfrm>
            <a:off x="6754737" y="5113819"/>
            <a:ext cx="1617751" cy="307777"/>
          </a:xfrm>
          <a:prstGeom prst="rect">
            <a:avLst/>
          </a:prstGeom>
          <a:noFill/>
        </p:spPr>
        <p:txBody>
          <a:bodyPr wrap="none" rtlCol="0">
            <a:spAutoFit/>
          </a:bodyPr>
          <a:lstStyle/>
          <a:p>
            <a:pPr algn="l"/>
            <a:r>
              <a:rPr lang="en-US" sz="1400" b="1" i="1">
                <a:solidFill>
                  <a:srgbClr val="C00000"/>
                </a:solidFill>
                <a:highlight>
                  <a:srgbClr val="FFFF00"/>
                </a:highlight>
                <a:latin typeface="Helvetica Neue Light" panose="02000403000000020004" pitchFamily="2" charset="0"/>
                <a:ea typeface="Helvetica Neue Light" panose="02000403000000020004" pitchFamily="2" charset="0"/>
              </a:rPr>
              <a:t>common elements</a:t>
            </a:r>
          </a:p>
        </p:txBody>
      </p:sp>
      <p:cxnSp>
        <p:nvCxnSpPr>
          <p:cNvPr id="74" name="Straight Arrow Connector 73">
            <a:extLst>
              <a:ext uri="{FF2B5EF4-FFF2-40B4-BE49-F238E27FC236}">
                <a16:creationId xmlns:a16="http://schemas.microsoft.com/office/drawing/2014/main" id="{8E219C42-24C1-604D-B1DC-7F5ADCA5D747}"/>
              </a:ext>
            </a:extLst>
          </p:cNvPr>
          <p:cNvCxnSpPr>
            <a:stCxn id="16" idx="6"/>
            <a:endCxn id="7" idx="1"/>
          </p:cNvCxnSpPr>
          <p:nvPr/>
        </p:nvCxnSpPr>
        <p:spPr>
          <a:xfrm flipV="1">
            <a:off x="8793087" y="4901926"/>
            <a:ext cx="635501" cy="9271"/>
          </a:xfrm>
          <a:prstGeom prst="straightConnector1">
            <a:avLst/>
          </a:prstGeom>
          <a:ln w="317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Rounded Rectangle 96">
            <a:extLst>
              <a:ext uri="{FF2B5EF4-FFF2-40B4-BE49-F238E27FC236}">
                <a16:creationId xmlns:a16="http://schemas.microsoft.com/office/drawing/2014/main" id="{9D6D260C-7C17-E147-BE7A-B8450BA63406}"/>
              </a:ext>
            </a:extLst>
          </p:cNvPr>
          <p:cNvSpPr/>
          <p:nvPr/>
        </p:nvSpPr>
        <p:spPr>
          <a:xfrm>
            <a:off x="9430862" y="5360455"/>
            <a:ext cx="1500809" cy="47956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CG Reporting</a:t>
            </a:r>
          </a:p>
          <a:p>
            <a:pPr algn="ctr"/>
            <a:r>
              <a:rPr lang="en-US" sz="1400" b="1">
                <a:latin typeface="Arial" panose="020B0604020202020204" pitchFamily="34" charset="0"/>
                <a:cs typeface="Arial" panose="020B0604020202020204" pitchFamily="34" charset="0"/>
              </a:rPr>
              <a:t>receivers</a:t>
            </a:r>
          </a:p>
        </p:txBody>
      </p:sp>
      <p:cxnSp>
        <p:nvCxnSpPr>
          <p:cNvPr id="98" name="Straight Arrow Connector 97">
            <a:extLst>
              <a:ext uri="{FF2B5EF4-FFF2-40B4-BE49-F238E27FC236}">
                <a16:creationId xmlns:a16="http://schemas.microsoft.com/office/drawing/2014/main" id="{8BFFCE10-DA15-A241-A6BF-7F7F229E00A1}"/>
              </a:ext>
            </a:extLst>
          </p:cNvPr>
          <p:cNvCxnSpPr>
            <a:cxnSpLocks/>
            <a:stCxn id="17" idx="6"/>
            <a:endCxn id="97" idx="1"/>
          </p:cNvCxnSpPr>
          <p:nvPr/>
        </p:nvCxnSpPr>
        <p:spPr>
          <a:xfrm flipV="1">
            <a:off x="8809251" y="5600237"/>
            <a:ext cx="621611" cy="16388"/>
          </a:xfrm>
          <a:prstGeom prst="straightConnector1">
            <a:avLst/>
          </a:prstGeom>
          <a:ln w="31750">
            <a:solidFill>
              <a:srgbClr val="C96D07"/>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420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8AE0E-5224-8F4E-B817-899C6D5DDF0B}"/>
              </a:ext>
            </a:extLst>
          </p:cNvPr>
          <p:cNvSpPr>
            <a:spLocks noGrp="1"/>
          </p:cNvSpPr>
          <p:nvPr>
            <p:ph type="title"/>
          </p:nvPr>
        </p:nvSpPr>
        <p:spPr/>
        <p:txBody>
          <a:bodyPr/>
          <a:lstStyle/>
          <a:p>
            <a:r>
              <a:rPr lang="en-US"/>
              <a:t>Current Support Gap Analysis</a:t>
            </a:r>
          </a:p>
        </p:txBody>
      </p:sp>
      <p:graphicFrame>
        <p:nvGraphicFramePr>
          <p:cNvPr id="3" name="Table 2">
            <a:extLst>
              <a:ext uri="{FF2B5EF4-FFF2-40B4-BE49-F238E27FC236}">
                <a16:creationId xmlns:a16="http://schemas.microsoft.com/office/drawing/2014/main" id="{70B59142-4600-7349-A73E-DFB1BCEBE2EF}"/>
              </a:ext>
            </a:extLst>
          </p:cNvPr>
          <p:cNvGraphicFramePr>
            <a:graphicFrameLocks noGrp="1"/>
          </p:cNvGraphicFramePr>
          <p:nvPr>
            <p:extLst>
              <p:ext uri="{D42A27DB-BD31-4B8C-83A1-F6EECF244321}">
                <p14:modId xmlns:p14="http://schemas.microsoft.com/office/powerpoint/2010/main" val="3146312449"/>
              </p:ext>
            </p:extLst>
          </p:nvPr>
        </p:nvGraphicFramePr>
        <p:xfrm>
          <a:off x="346302" y="1262667"/>
          <a:ext cx="11615738" cy="5486400"/>
        </p:xfrm>
        <a:graphic>
          <a:graphicData uri="http://schemas.openxmlformats.org/drawingml/2006/table">
            <a:tbl>
              <a:tblPr firstRow="1" bandRow="1">
                <a:tableStyleId>{5C22544A-7EE6-4342-B048-85BDC9FD1C3A}</a:tableStyleId>
              </a:tblPr>
              <a:tblGrid>
                <a:gridCol w="1904090">
                  <a:extLst>
                    <a:ext uri="{9D8B030D-6E8A-4147-A177-3AD203B41FA5}">
                      <a16:colId xmlns:a16="http://schemas.microsoft.com/office/drawing/2014/main" val="735783130"/>
                    </a:ext>
                  </a:extLst>
                </a:gridCol>
                <a:gridCol w="1511993">
                  <a:extLst>
                    <a:ext uri="{9D8B030D-6E8A-4147-A177-3AD203B41FA5}">
                      <a16:colId xmlns:a16="http://schemas.microsoft.com/office/drawing/2014/main" val="23174623"/>
                    </a:ext>
                  </a:extLst>
                </a:gridCol>
                <a:gridCol w="2464243">
                  <a:extLst>
                    <a:ext uri="{9D8B030D-6E8A-4147-A177-3AD203B41FA5}">
                      <a16:colId xmlns:a16="http://schemas.microsoft.com/office/drawing/2014/main" val="2314838086"/>
                    </a:ext>
                  </a:extLst>
                </a:gridCol>
                <a:gridCol w="2812648">
                  <a:extLst>
                    <a:ext uri="{9D8B030D-6E8A-4147-A177-3AD203B41FA5}">
                      <a16:colId xmlns:a16="http://schemas.microsoft.com/office/drawing/2014/main" val="2324099610"/>
                    </a:ext>
                  </a:extLst>
                </a:gridCol>
                <a:gridCol w="2922764">
                  <a:extLst>
                    <a:ext uri="{9D8B030D-6E8A-4147-A177-3AD203B41FA5}">
                      <a16:colId xmlns:a16="http://schemas.microsoft.com/office/drawing/2014/main" val="193276794"/>
                    </a:ext>
                  </a:extLst>
                </a:gridCol>
              </a:tblGrid>
              <a:tr h="154934">
                <a:tc>
                  <a:txBody>
                    <a:bodyPr/>
                    <a:lstStyle/>
                    <a:p>
                      <a:r>
                        <a:rPr lang="en-US"/>
                        <a:t>mCODE STU1 Profile</a:t>
                      </a:r>
                    </a:p>
                  </a:txBody>
                  <a:tcPr/>
                </a:tc>
                <a:tc>
                  <a:txBody>
                    <a:bodyPr/>
                    <a:lstStyle/>
                    <a:p>
                      <a:r>
                        <a:rPr lang="en-US"/>
                        <a:t>CG STU2 Profile</a:t>
                      </a:r>
                    </a:p>
                  </a:txBody>
                  <a:tcPr/>
                </a:tc>
                <a:tc>
                  <a:txBody>
                    <a:bodyPr/>
                    <a:lstStyle/>
                    <a:p>
                      <a:r>
                        <a:rPr lang="en-US"/>
                        <a:t>mCODE to CG relevant compatibility issues</a:t>
                      </a:r>
                    </a:p>
                  </a:txBody>
                  <a:tcPr/>
                </a:tc>
                <a:tc>
                  <a:txBody>
                    <a:bodyPr/>
                    <a:lstStyle/>
                    <a:p>
                      <a:r>
                        <a:rPr lang="en-US"/>
                        <a:t>CG to mCODE relevant compatibility issues</a:t>
                      </a:r>
                    </a:p>
                  </a:txBody>
                  <a:tcPr/>
                </a:tc>
                <a:tc>
                  <a:txBody>
                    <a:bodyPr/>
                    <a:lstStyle/>
                    <a:p>
                      <a:r>
                        <a:rPr lang="en-US"/>
                        <a:t>Additional Comments</a:t>
                      </a:r>
                    </a:p>
                  </a:txBody>
                  <a:tcPr/>
                </a:tc>
                <a:extLst>
                  <a:ext uri="{0D108BD9-81ED-4DB2-BD59-A6C34878D82A}">
                    <a16:rowId xmlns:a16="http://schemas.microsoft.com/office/drawing/2014/main" val="1654959071"/>
                  </a:ext>
                </a:extLst>
              </a:tr>
              <a:tr h="154934">
                <a:tc>
                  <a:txBody>
                    <a:bodyPr/>
                    <a:lstStyle/>
                    <a:p>
                      <a:r>
                        <a:rPr lang="en-US" sz="1400"/>
                        <a:t>CancerGenomicsReport</a:t>
                      </a:r>
                    </a:p>
                  </a:txBody>
                  <a:tcPr/>
                </a:tc>
                <a:tc>
                  <a:txBody>
                    <a:bodyPr/>
                    <a:lstStyle/>
                    <a:p>
                      <a:r>
                        <a:rPr lang="en-US" sz="1400"/>
                        <a:t>GenomicsReport</a:t>
                      </a:r>
                    </a:p>
                  </a:txBody>
                  <a:tcPr/>
                </a:tc>
                <a:tc>
                  <a:txBody>
                    <a:bodyPr/>
                    <a:lstStyle/>
                    <a:p>
                      <a:pPr marL="0" indent="0">
                        <a:buFont typeface="Arial" panose="020B0604020202020204" pitchFamily="34" charset="0"/>
                        <a:buNone/>
                      </a:pPr>
                      <a:r>
                        <a:rPr lang="en-US" sz="1400"/>
                        <a:t>None</a:t>
                      </a:r>
                    </a:p>
                  </a:txBody>
                  <a:tcPr/>
                </a:tc>
                <a:tc>
                  <a:txBody>
                    <a:bodyPr/>
                    <a:lstStyle/>
                    <a:p>
                      <a:r>
                        <a:rPr lang="en-US" sz="1400"/>
                        <a:t>mCODE fails validation against CG instance "out of box" due to </a:t>
                      </a:r>
                    </a:p>
                    <a:p>
                      <a:pPr marL="285750" indent="-285750">
                        <a:buFont typeface="Arial" panose="020B0604020202020204" pitchFamily="34" charset="0"/>
                        <a:buChar char="•"/>
                      </a:pPr>
                      <a:r>
                        <a:rPr lang="en-US" sz="1400"/>
                        <a:t>if missing category = </a:t>
                      </a:r>
                      <a:r>
                        <a:rPr lang="en-US" sz="1400" i="1"/>
                        <a:t>lab</a:t>
                      </a:r>
                      <a:r>
                        <a:rPr lang="en-US" sz="1400"/>
                        <a:t> (added for US Core conformance)</a:t>
                      </a:r>
                    </a:p>
                    <a:p>
                      <a:pPr marL="285750" indent="-285750">
                        <a:buFont typeface="Arial" panose="020B0604020202020204" pitchFamily="34" charset="0"/>
                        <a:buChar char="•"/>
                      </a:pPr>
                      <a:r>
                        <a:rPr lang="en-US" sz="1400"/>
                        <a:t>performer(Reference CareTeam)</a:t>
                      </a:r>
                    </a:p>
                  </a:txBody>
                  <a:tcPr/>
                </a:tc>
                <a:tc>
                  <a:txBody>
                    <a:bodyPr/>
                    <a:lstStyle/>
                    <a:p>
                      <a:pPr marL="0" indent="0">
                        <a:buFont typeface="Arial" panose="020B0604020202020204" pitchFamily="34" charset="0"/>
                        <a:buNone/>
                      </a:pPr>
                      <a:r>
                        <a:rPr lang="en-US" sz="1400"/>
                        <a:t>Should CG consider slicing DiagnosticReportCategory to include lab?</a:t>
                      </a:r>
                    </a:p>
                    <a:p>
                      <a:pPr marL="0" indent="0">
                        <a:buFont typeface="Arial" panose="020B0604020202020204" pitchFamily="34" charset="0"/>
                        <a:buNone/>
                      </a:pPr>
                      <a:r>
                        <a:rPr lang="en-US" sz="1400"/>
                        <a:t>Other simple workaround is to document in mCODE Genomics Supplemental Guide that translation to add lab will be required.</a:t>
                      </a:r>
                    </a:p>
                  </a:txBody>
                  <a:tcPr/>
                </a:tc>
                <a:extLst>
                  <a:ext uri="{0D108BD9-81ED-4DB2-BD59-A6C34878D82A}">
                    <a16:rowId xmlns:a16="http://schemas.microsoft.com/office/drawing/2014/main" val="2628227936"/>
                  </a:ext>
                </a:extLst>
              </a:tr>
              <a:tr h="154934">
                <a:tc>
                  <a:txBody>
                    <a:bodyPr/>
                    <a:lstStyle/>
                    <a:p>
                      <a:r>
                        <a:rPr lang="en-US" sz="1400"/>
                        <a:t>GenomicRegionStudied</a:t>
                      </a:r>
                    </a:p>
                  </a:txBody>
                  <a:tcPr/>
                </a:tc>
                <a:tc>
                  <a:txBody>
                    <a:bodyPr/>
                    <a:lstStyle/>
                    <a:p>
                      <a:r>
                        <a:rPr lang="en-US" sz="1400"/>
                        <a:t>RegionStudied</a:t>
                      </a:r>
                    </a:p>
                  </a:txBody>
                  <a:tcPr/>
                </a:tc>
                <a:tc>
                  <a:txBody>
                    <a:bodyPr/>
                    <a:lstStyle/>
                    <a:p>
                      <a:r>
                        <a:rPr lang="en-US" sz="1400"/>
                        <a:t>None</a:t>
                      </a:r>
                    </a:p>
                  </a:txBody>
                  <a:tcPr/>
                </a:tc>
                <a:tc>
                  <a:txBody>
                    <a:bodyPr/>
                    <a:lstStyle/>
                    <a:p>
                      <a:r>
                        <a:rPr lang="en-US" sz="1400"/>
                        <a:t>None</a:t>
                      </a:r>
                    </a:p>
                  </a:txBody>
                  <a:tcPr/>
                </a:tc>
                <a:tc>
                  <a:txBody>
                    <a:bodyPr/>
                    <a:lstStyle/>
                    <a:p>
                      <a:endParaRPr lang="en-US" sz="1400"/>
                    </a:p>
                  </a:txBody>
                  <a:tcPr/>
                </a:tc>
                <a:extLst>
                  <a:ext uri="{0D108BD9-81ED-4DB2-BD59-A6C34878D82A}">
                    <a16:rowId xmlns:a16="http://schemas.microsoft.com/office/drawing/2014/main" val="2876522580"/>
                  </a:ext>
                </a:extLst>
              </a:tr>
              <a:tr h="154934">
                <a:tc>
                  <a:txBody>
                    <a:bodyPr/>
                    <a:lstStyle/>
                    <a:p>
                      <a:r>
                        <a:rPr lang="en-US" sz="1400"/>
                        <a:t>GeneticSpecimen</a:t>
                      </a:r>
                    </a:p>
                  </a:txBody>
                  <a:tcPr/>
                </a:tc>
                <a:tc>
                  <a:txBody>
                    <a:bodyPr/>
                    <a:lstStyle/>
                    <a:p>
                      <a:r>
                        <a:rPr lang="en-US" sz="1400"/>
                        <a:t>Specimen</a:t>
                      </a:r>
                    </a:p>
                  </a:txBody>
                  <a:tcPr/>
                </a:tc>
                <a:tc>
                  <a:txBody>
                    <a:bodyPr/>
                    <a:lstStyle/>
                    <a:p>
                      <a:r>
                        <a:rPr lang="en-US" sz="1400"/>
                        <a:t>CG fails validation mCODE if subject = Reference(Device|Substance)</a:t>
                      </a:r>
                    </a:p>
                  </a:txBody>
                  <a:tcPr/>
                </a:tc>
                <a:tc>
                  <a:txBody>
                    <a:bodyPr/>
                    <a:lstStyle/>
                    <a:p>
                      <a:r>
                        <a:rPr lang="en-US" sz="1400"/>
                        <a:t>None</a:t>
                      </a:r>
                    </a:p>
                  </a:txBody>
                  <a:tcPr/>
                </a:tc>
                <a:tc>
                  <a:txBody>
                    <a:bodyPr/>
                    <a:lstStyle/>
                    <a:p>
                      <a:r>
                        <a:rPr lang="en-US" sz="1400"/>
                        <a:t>mCODE changes: remove extraneoous subject references and constrain to CancerPatient|Encounter|Location</a:t>
                      </a:r>
                    </a:p>
                  </a:txBody>
                  <a:tcPr/>
                </a:tc>
                <a:extLst>
                  <a:ext uri="{0D108BD9-81ED-4DB2-BD59-A6C34878D82A}">
                    <a16:rowId xmlns:a16="http://schemas.microsoft.com/office/drawing/2014/main" val="2099552527"/>
                  </a:ext>
                </a:extLst>
              </a:tr>
              <a:tr h="154934">
                <a:tc>
                  <a:txBody>
                    <a:bodyPr/>
                    <a:lstStyle/>
                    <a:p>
                      <a:r>
                        <a:rPr lang="en-US" sz="1400"/>
                        <a:t>CancerGeneticVariant</a:t>
                      </a:r>
                    </a:p>
                  </a:txBody>
                  <a:tcPr/>
                </a:tc>
                <a:tc>
                  <a:txBody>
                    <a:bodyPr/>
                    <a:lstStyle/>
                    <a:p>
                      <a:r>
                        <a:rPr lang="en-US" sz="1400"/>
                        <a:t>Variant</a:t>
                      </a:r>
                    </a:p>
                  </a:txBody>
                  <a:tcPr/>
                </a:tc>
                <a:tc>
                  <a:txBody>
                    <a:bodyPr/>
                    <a:lstStyle/>
                    <a:p>
                      <a:r>
                        <a:rPr lang="en-US" sz="1400"/>
                        <a:t>CG fails validation mCODE if Observation.performer &gt; 1.</a:t>
                      </a:r>
                    </a:p>
                  </a:txBody>
                  <a:tcPr/>
                </a:tc>
                <a:tc>
                  <a:txBody>
                    <a:bodyPr/>
                    <a:lstStyle/>
                    <a:p>
                      <a:r>
                        <a:rPr lang="en-US" sz="1400"/>
                        <a:t>mCODE fails validation of CG instance due to:</a:t>
                      </a:r>
                    </a:p>
                    <a:p>
                      <a:pPr marL="285750" indent="-285750">
                        <a:buFont typeface="Arial" panose="020B0604020202020204" pitchFamily="34" charset="0"/>
                        <a:buChar char="•"/>
                      </a:pPr>
                      <a:r>
                        <a:rPr lang="en-US" sz="1400"/>
                        <a:t>subject(Group | Location)</a:t>
                      </a:r>
                    </a:p>
                  </a:txBody>
                  <a:tcPr/>
                </a:tc>
                <a:tc>
                  <a:txBody>
                    <a:bodyPr/>
                    <a:lstStyle/>
                    <a:p>
                      <a:r>
                        <a:rPr lang="en-US" sz="1400"/>
                        <a:t>mCODE enforces US Core Patient Profile.</a:t>
                      </a:r>
                    </a:p>
                    <a:p>
                      <a:r>
                        <a:rPr lang="en-US" sz="1400"/>
                        <a:t>potential mCODE change: bind subject to CancerPatient.</a:t>
                      </a:r>
                    </a:p>
                    <a:p>
                      <a:endParaRPr lang="en-US" sz="1400"/>
                    </a:p>
                    <a:p>
                      <a:r>
                        <a:rPr lang="en-US" sz="1400"/>
                        <a:t>mCODE Observation.performer is 0..* and CG Observation.performer is 0..1. CG constrained this cardinality in the  </a:t>
                      </a:r>
                      <a:r>
                        <a:rPr lang="en-US" sz="1400">
                          <a:hlinkClick r:id="rId3"/>
                        </a:rPr>
                        <a:t>GenomicsBase</a:t>
                      </a:r>
                      <a:r>
                        <a:rPr lang="en-US" sz="1400"/>
                        <a:t> profile.</a:t>
                      </a:r>
                    </a:p>
                  </a:txBody>
                  <a:tcPr/>
                </a:tc>
                <a:extLst>
                  <a:ext uri="{0D108BD9-81ED-4DB2-BD59-A6C34878D82A}">
                    <a16:rowId xmlns:a16="http://schemas.microsoft.com/office/drawing/2014/main" val="3318308927"/>
                  </a:ext>
                </a:extLst>
              </a:tr>
            </a:tbl>
          </a:graphicData>
        </a:graphic>
      </p:graphicFrame>
    </p:spTree>
    <p:extLst>
      <p:ext uri="{BB962C8B-B14F-4D97-AF65-F5344CB8AC3E}">
        <p14:creationId xmlns:p14="http://schemas.microsoft.com/office/powerpoint/2010/main" val="114649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70F20F-F394-4D4C-B3DC-1B784AE5ED16}"/>
              </a:ext>
            </a:extLst>
          </p:cNvPr>
          <p:cNvSpPr>
            <a:spLocks noGrp="1"/>
          </p:cNvSpPr>
          <p:nvPr>
            <p:ph type="title"/>
          </p:nvPr>
        </p:nvSpPr>
        <p:spPr/>
        <p:txBody>
          <a:bodyPr/>
          <a:lstStyle/>
          <a:p>
            <a:r>
              <a:rPr lang="en-US"/>
              <a:t>Potential new areas of alignment for mCODE STU2</a:t>
            </a:r>
          </a:p>
        </p:txBody>
      </p:sp>
      <p:sp>
        <p:nvSpPr>
          <p:cNvPr id="5" name="Content Placeholder 4">
            <a:extLst>
              <a:ext uri="{FF2B5EF4-FFF2-40B4-BE49-F238E27FC236}">
                <a16:creationId xmlns:a16="http://schemas.microsoft.com/office/drawing/2014/main" id="{33539F40-B751-E941-A95A-1A80E78DA43C}"/>
              </a:ext>
            </a:extLst>
          </p:cNvPr>
          <p:cNvSpPr>
            <a:spLocks noGrp="1"/>
          </p:cNvSpPr>
          <p:nvPr>
            <p:ph sz="half" idx="1"/>
          </p:nvPr>
        </p:nvSpPr>
        <p:spPr>
          <a:xfrm>
            <a:off x="660075" y="1469364"/>
            <a:ext cx="9769800" cy="4931435"/>
          </a:xfrm>
        </p:spPr>
        <p:txBody>
          <a:bodyPr/>
          <a:lstStyle/>
          <a:p>
            <a:r>
              <a:rPr lang="en-US"/>
              <a:t>CG Reporting IG STU2 – attributes of interest</a:t>
            </a:r>
          </a:p>
          <a:p>
            <a:pPr lvl="1"/>
            <a:r>
              <a:rPr lang="en-US" b="1"/>
              <a:t>clinical significance</a:t>
            </a:r>
            <a:r>
              <a:rPr lang="en-US"/>
              <a:t> (diagnostic implications)</a:t>
            </a:r>
          </a:p>
          <a:p>
            <a:pPr lvl="1"/>
            <a:r>
              <a:rPr lang="en-US"/>
              <a:t>microsatellite instability (MSI)</a:t>
            </a:r>
          </a:p>
          <a:p>
            <a:pPr lvl="1"/>
            <a:r>
              <a:rPr lang="en-US"/>
              <a:t>handling tumor normal – stretch goal if model changes are significant</a:t>
            </a:r>
          </a:p>
          <a:p>
            <a:pPr lvl="1"/>
            <a:endParaRPr lang="en-US"/>
          </a:p>
          <a:p>
            <a:r>
              <a:rPr lang="en-US"/>
              <a:t>All new enhancements require review and approval by the mCODE Technical Review Group (TRG)</a:t>
            </a:r>
          </a:p>
          <a:p>
            <a:endParaRPr lang="en-US"/>
          </a:p>
          <a:p>
            <a:r>
              <a:rPr lang="en-US" b="1">
                <a:solidFill>
                  <a:schemeClr val="tx2"/>
                </a:solidFill>
                <a:latin typeface="Arial" panose="020B0604020202020204" pitchFamily="34" charset="0"/>
              </a:rPr>
              <a:t>Q_Feedback</a:t>
            </a:r>
            <a:r>
              <a:rPr lang="en-US">
                <a:solidFill>
                  <a:schemeClr val="tx2"/>
                </a:solidFill>
                <a:latin typeface="Arial" panose="020B0604020202020204" pitchFamily="34" charset="0"/>
              </a:rPr>
              <a:t>:</a:t>
            </a:r>
            <a:r>
              <a:rPr lang="en-US"/>
              <a:t> Are there any other new critical additions that we should be adding to be aligned with CG Reporting IG?</a:t>
            </a:r>
          </a:p>
          <a:p>
            <a:pPr lvl="1"/>
            <a:r>
              <a:rPr lang="en-US"/>
              <a:t>mCODE acceptance criteria: </a:t>
            </a:r>
          </a:p>
          <a:p>
            <a:pPr lvl="2"/>
            <a:r>
              <a:rPr lang="en-US"/>
              <a:t>1) there is a use case/active work on processing the new data, </a:t>
            </a:r>
          </a:p>
          <a:p>
            <a:pPr lvl="2"/>
            <a:r>
              <a:rPr lang="en-US"/>
              <a:t>2) there is a genomics reference lab that commits to implementing it</a:t>
            </a:r>
          </a:p>
        </p:txBody>
      </p:sp>
    </p:spTree>
    <p:extLst>
      <p:ext uri="{BB962C8B-B14F-4D97-AF65-F5344CB8AC3E}">
        <p14:creationId xmlns:p14="http://schemas.microsoft.com/office/powerpoint/2010/main" val="2571168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0D0F8-0317-744A-8FA0-49F2E86B0293}"/>
              </a:ext>
            </a:extLst>
          </p:cNvPr>
          <p:cNvSpPr>
            <a:spLocks noGrp="1"/>
          </p:cNvSpPr>
          <p:nvPr>
            <p:ph type="title"/>
          </p:nvPr>
        </p:nvSpPr>
        <p:spPr/>
        <p:txBody>
          <a:bodyPr/>
          <a:lstStyle/>
          <a:p>
            <a:r>
              <a:rPr lang="en-US"/>
              <a:t>Parking Lot Notes</a:t>
            </a:r>
          </a:p>
        </p:txBody>
      </p:sp>
      <p:sp>
        <p:nvSpPr>
          <p:cNvPr id="3" name="Content Placeholder 2">
            <a:extLst>
              <a:ext uri="{FF2B5EF4-FFF2-40B4-BE49-F238E27FC236}">
                <a16:creationId xmlns:a16="http://schemas.microsoft.com/office/drawing/2014/main" id="{9768A2EF-40EF-8B4F-883F-73AC3A2EBC24}"/>
              </a:ext>
            </a:extLst>
          </p:cNvPr>
          <p:cNvSpPr>
            <a:spLocks noGrp="1"/>
          </p:cNvSpPr>
          <p:nvPr>
            <p:ph idx="1"/>
          </p:nvPr>
        </p:nvSpPr>
        <p:spPr/>
        <p:txBody>
          <a:bodyPr/>
          <a:lstStyle/>
          <a:p>
            <a:r>
              <a:rPr lang="en-US"/>
              <a:t>TO DO: Create CG Reporting IG FHIR tracker re: Genomics Base performer and cardinality of 0..1</a:t>
            </a:r>
          </a:p>
        </p:txBody>
      </p:sp>
    </p:spTree>
    <p:extLst>
      <p:ext uri="{BB962C8B-B14F-4D97-AF65-F5344CB8AC3E}">
        <p14:creationId xmlns:p14="http://schemas.microsoft.com/office/powerpoint/2010/main" val="174570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A66C2-00E9-3140-8996-595BF5D3D62F}"/>
              </a:ext>
            </a:extLst>
          </p:cNvPr>
          <p:cNvSpPr>
            <a:spLocks noGrp="1"/>
          </p:cNvSpPr>
          <p:nvPr>
            <p:ph type="ctrTitle" sz="quarter"/>
          </p:nvPr>
        </p:nvSpPr>
        <p:spPr/>
        <p:txBody>
          <a:bodyPr/>
          <a:lstStyle/>
          <a:p>
            <a:r>
              <a:rPr lang="en-US"/>
              <a:t>Supplemental Slides</a:t>
            </a:r>
          </a:p>
        </p:txBody>
      </p:sp>
    </p:spTree>
    <p:extLst>
      <p:ext uri="{BB962C8B-B14F-4D97-AF65-F5344CB8AC3E}">
        <p14:creationId xmlns:p14="http://schemas.microsoft.com/office/powerpoint/2010/main" val="2292353977"/>
      </p:ext>
    </p:extLst>
  </p:cSld>
  <p:clrMapOvr>
    <a:masterClrMapping/>
  </p:clrMapOvr>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40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a:latin typeface="Helvetica Neue Light" panose="02000403000000020004" pitchFamily="2" charset="0"/>
            <a:ea typeface="Helvetica Neue Light" panose="02000403000000020004" pitchFamily="2" charset="0"/>
          </a:defRPr>
        </a:defPPr>
      </a:lstStyle>
    </a:txDef>
  </a:objectDefaults>
  <a:extraClrSchemeLst/>
  <a:extLst>
    <a:ext uri="{05A4C25C-085E-4340-85A3-A5531E510DB2}">
      <thm15:themeFamily xmlns:thm15="http://schemas.microsoft.com/office/thememl/2012/main" name="Presentation2" id="{CA49C851-BEEC-4FEF-A55F-117FAAA2D399}" vid="{9A5B2E87-EF48-4B7C-8020-B4E36F9B26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MITRE Work" ma:contentTypeID="0x010100823A99C636F7423283FB0D200866C61300B13FCA32C8539F4BB284A5FBA945D6F1" ma:contentTypeVersion="3" ma:contentTypeDescription="Materials and documents that contain MITRE authored content and other content directly attributable to MITRE and its work" ma:contentTypeScope="" ma:versionID="e96870f5e40a3a57fff41bc04bbb1180">
  <xsd:schema xmlns:xsd="http://www.w3.org/2001/XMLSchema" xmlns:xs="http://www.w3.org/2001/XMLSchema" xmlns:p="http://schemas.microsoft.com/office/2006/metadata/properties" xmlns:ns1="http://schemas.microsoft.com/sharepoint/v3" xmlns:ns2="http://schemas.microsoft.com/sharepoint/v3/fields" xmlns:ns3="http://schemas.microsoft.com/sharepoint/v4" xmlns:ns4="c587dd35-d575-49a4-8ca2-525c482d6452" targetNamespace="http://schemas.microsoft.com/office/2006/metadata/properties" ma:root="true" ma:fieldsID="0fcd4662f44a2b3f15b0ef5f2aab60df" ns1:_="" ns2:_="" ns3:_="" ns4:_="">
    <xsd:import namespace="http://schemas.microsoft.com/sharepoint/v3"/>
    <xsd:import namespace="http://schemas.microsoft.com/sharepoint/v3/fields"/>
    <xsd:import namespace="http://schemas.microsoft.com/sharepoint/v4"/>
    <xsd:import namespace="c587dd35-d575-49a4-8ca2-525c482d6452"/>
    <xsd:element name="properties">
      <xsd:complexType>
        <xsd:sequence>
          <xsd:element name="documentManagement">
            <xsd:complexType>
              <xsd:all>
                <xsd:element ref="ns2:_Contributor" minOccurs="0"/>
                <xsd:element ref="ns1:MITRE_x0020_Sensitivity"/>
                <xsd:element ref="ns1:Release_x0020_Statement"/>
                <xsd:element ref="ns3:IconOverlay"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ntributor" ma:index="9" nillable="true" ma:displayName="Contributor" ma:description="One or more people or organizations that contributed to this resource" ma:internalName="_Contributor">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2"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87dd35-d575-49a4-8ca2-525c482d6452"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ITRE_x0020_Sensitivity xmlns="http://schemas.microsoft.com/sharepoint/v3">Internal MITRE Information</MITRE_x0020_Sensitivity>
    <_Contributor xmlns="http://schemas.microsoft.com/sharepoint/v3/fields" xsi:nil="true"/>
    <Release_x0020_Statement xmlns="http://schemas.microsoft.com/sharepoint/v3">For Internal MITRE Use</Release_x0020_Statement>
    <IconOverlay xmlns="http://schemas.microsoft.com/sharepoint/v4" xsi:nil="true"/>
  </documentManagement>
</p:properties>
</file>

<file path=customXml/itemProps1.xml><?xml version="1.0" encoding="utf-8"?>
<ds:datastoreItem xmlns:ds="http://schemas.openxmlformats.org/officeDocument/2006/customXml" ds:itemID="{C8763D85-0CBE-4A05-81D6-D1B370E3DC82}">
  <ds:schemaRefs>
    <ds:schemaRef ds:uri="http://schemas.microsoft.com/sharepoint/v3/contenttype/forms"/>
  </ds:schemaRefs>
</ds:datastoreItem>
</file>

<file path=customXml/itemProps2.xml><?xml version="1.0" encoding="utf-8"?>
<ds:datastoreItem xmlns:ds="http://schemas.openxmlformats.org/officeDocument/2006/customXml" ds:itemID="{2E0BE491-5213-40BE-A365-46E4E23F2A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sharepoint/v4"/>
    <ds:schemaRef ds:uri="c587dd35-d575-49a4-8ca2-525c482d64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115952-705A-47C2-AF98-EE347D400751}">
  <ds:schemaRefs>
    <ds:schemaRef ds:uri="http://schemas.openxmlformats.org/package/2006/metadata/core-properties"/>
    <ds:schemaRef ds:uri="http://purl.org/dc/terms/"/>
    <ds:schemaRef ds:uri="http://schemas.microsoft.com/office/2006/documentManagement/types"/>
    <ds:schemaRef ds:uri="c587dd35-d575-49a4-8ca2-525c482d6452"/>
    <ds:schemaRef ds:uri="http://schemas.microsoft.com/office/infopath/2007/PartnerControls"/>
    <ds:schemaRef ds:uri="http://purl.org/dc/elements/1.1/"/>
    <ds:schemaRef ds:uri="http://schemas.microsoft.com/sharepoint/v3/fields"/>
    <ds:schemaRef ds:uri="http://purl.org/dc/dcmitype/"/>
    <ds:schemaRef ds:uri="http://schemas.microsoft.com/office/2006/metadata/properties"/>
    <ds:schemaRef ds:uri="http://www.w3.org/XML/1998/namespace"/>
    <ds:schemaRef ds:uri="http://schemas.microsoft.com/sharepoint/v4"/>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CAMH_FFRDC_Template_508_regular</Template>
  <TotalTime>60792</TotalTime>
  <Words>557</Words>
  <Application>Microsoft Macintosh PowerPoint</Application>
  <PresentationFormat>Widescreen</PresentationFormat>
  <Paragraphs>81</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Helvetica Neue</vt:lpstr>
      <vt:lpstr>Helvetica Neue Light</vt:lpstr>
      <vt:lpstr>Wingdings</vt:lpstr>
      <vt:lpstr>mitre-2018</vt:lpstr>
      <vt:lpstr> Clinical Genomics Reporting IG STU2 Alignment</vt:lpstr>
      <vt:lpstr>Status and Focus for mCODE STU2</vt:lpstr>
      <vt:lpstr>Background</vt:lpstr>
      <vt:lpstr>Current Support Gap Analysis</vt:lpstr>
      <vt:lpstr>Potential new areas of alignment for mCODE STU2</vt:lpstr>
      <vt:lpstr>Parking Lot Notes</vt:lpstr>
      <vt:lpstr>Supplemental Slides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mCODE Ballot Reconciliation Status</dc:title>
  <dc:subject/>
  <dc:creator>Terry, May</dc:creator>
  <cp:keywords/>
  <dc:description/>
  <cp:lastModifiedBy>May Terry</cp:lastModifiedBy>
  <cp:revision>606</cp:revision>
  <dcterms:created xsi:type="dcterms:W3CDTF">2019-02-22T18:49:23Z</dcterms:created>
  <dcterms:modified xsi:type="dcterms:W3CDTF">2020-07-28T16:08:35Z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28200</vt:r8>
  </property>
  <property fmtid="{D5CDD505-2E9C-101B-9397-08002B2CF9AE}" pid="3" name="URL">
    <vt:lpwstr/>
  </property>
  <property fmtid="{D5CDD505-2E9C-101B-9397-08002B2CF9AE}" pid="4" name="xd_ProgID">
    <vt:lpwstr/>
  </property>
  <property fmtid="{D5CDD505-2E9C-101B-9397-08002B2CF9AE}" pid="5" name="ContentTypeId">
    <vt:lpwstr>0x010100823A99C636F7423283FB0D200866C61300B13FCA32C8539F4BB284A5FBA945D6F1</vt:lpwstr>
  </property>
  <property fmtid="{D5CDD505-2E9C-101B-9397-08002B2CF9AE}" pid="6" name="Date0">
    <vt:filetime>2017-01-01T10:00:00Z</vt:filetime>
  </property>
  <property fmtid="{D5CDD505-2E9C-101B-9397-08002B2CF9AE}" pid="7" name="TemplateUrl">
    <vt:lpwstr/>
  </property>
  <property fmtid="{D5CDD505-2E9C-101B-9397-08002B2CF9AE}" pid="8" name="_dlc_DocIdItemGuid">
    <vt:lpwstr>ef5dd932-165f-4f33-bc20-5c4dae3a2e7e</vt:lpwstr>
  </property>
  <property fmtid="{D5CDD505-2E9C-101B-9397-08002B2CF9AE}" pid="9" name="Document Category">
    <vt:lpwstr>1</vt:lpwstr>
  </property>
  <property fmtid="{D5CDD505-2E9C-101B-9397-08002B2CF9AE}" pid="10" name="Document Category0">
    <vt:lpwstr>29</vt:lpwstr>
  </property>
</Properties>
</file>