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9"/>
  </p:notesMasterIdLst>
  <p:handoutMasterIdLst>
    <p:handoutMasterId r:id="rId10"/>
  </p:handoutMasterIdLst>
  <p:sldIdLst>
    <p:sldId id="2745" r:id="rId5"/>
    <p:sldId id="2746" r:id="rId6"/>
    <p:sldId id="2747" r:id="rId7"/>
    <p:sldId id="2749" r:id="rId8"/>
  </p:sldIdLst>
  <p:sldSz cx="12161838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E8387B-9B6A-4702-9C3F-EE394280D9C8}">
          <p14:sldIdLst>
            <p14:sldId id="2745"/>
            <p14:sldId id="2746"/>
            <p14:sldId id="2747"/>
            <p14:sldId id="27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ommer" initials="JS" lastIdx="2" clrIdx="0">
    <p:extLst>
      <p:ext uri="{19B8F6BF-5375-455C-9EA6-DF929625EA0E}">
        <p15:presenceInfo xmlns:p15="http://schemas.microsoft.com/office/powerpoint/2012/main" userId="Julie Sommer" providerId="None"/>
      </p:ext>
    </p:extLst>
  </p:cmAuthor>
  <p:cmAuthor id="2" name="Mark Roberts" initials="MR" lastIdx="4" clrIdx="1">
    <p:extLst>
      <p:ext uri="{19B8F6BF-5375-455C-9EA6-DF929625EA0E}">
        <p15:presenceInfo xmlns:p15="http://schemas.microsoft.com/office/powerpoint/2012/main" userId="e8b0c53b09b5d4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560"/>
    <a:srgbClr val="EBECF0"/>
    <a:srgbClr val="000000"/>
    <a:srgbClr val="84A8DF"/>
    <a:srgbClr val="B3B3B3"/>
    <a:srgbClr val="D1D1D1"/>
    <a:srgbClr val="C2C2C2"/>
    <a:srgbClr val="FFFFFF"/>
    <a:srgbClr val="687DA1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3949" autoAdjust="0"/>
  </p:normalViewPr>
  <p:slideViewPr>
    <p:cSldViewPr>
      <p:cViewPr varScale="1">
        <p:scale>
          <a:sx n="84" d="100"/>
          <a:sy n="84" d="100"/>
        </p:scale>
        <p:origin x="48" y="57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1264"/>
    </p:cViewPr>
  </p:sorterViewPr>
  <p:notesViewPr>
    <p:cSldViewPr>
      <p:cViewPr varScale="1">
        <p:scale>
          <a:sx n="83" d="100"/>
          <a:sy n="83" d="100"/>
        </p:scale>
        <p:origin x="3828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14053C-D216-4B34-9050-3479A1921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7" y="198437"/>
            <a:ext cx="1703640" cy="49982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7E3588E-651B-4C77-8168-2A24C923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" y="8123237"/>
            <a:ext cx="695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6BE2C8-C587-4E2D-B7C4-01397AFBE4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3257" y="17783492"/>
            <a:ext cx="6766560" cy="0"/>
          </a:xfrm>
          <a:prstGeom prst="straightConnector1">
            <a:avLst/>
          </a:prstGeom>
          <a:noFill/>
          <a:ln w="3175">
            <a:solidFill>
              <a:srgbClr val="1935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867A32-D315-41E5-BFCD-7D082F0947B5}"/>
              </a:ext>
            </a:extLst>
          </p:cNvPr>
          <p:cNvSpPr/>
          <p:nvPr/>
        </p:nvSpPr>
        <p:spPr>
          <a:xfrm>
            <a:off x="274637" y="8730605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1935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LEAVITT PARTNERS, LLC</a:t>
            </a:r>
            <a:r>
              <a:rPr lang="en-US" sz="900" dirty="0">
                <a:solidFill>
                  <a:srgbClr val="001783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     801-538-5082     I     Offices in Salt Lake City, Chicago, and Washington, D.C.     I     LeavittPartners.com</a:t>
            </a:r>
            <a:endParaRPr lang="en-US" sz="9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969FF-62D6-4ED2-8113-CAF4E693E79C}"/>
              </a:ext>
            </a:extLst>
          </p:cNvPr>
          <p:cNvCxnSpPr/>
          <p:nvPr/>
        </p:nvCxnSpPr>
        <p:spPr>
          <a:xfrm>
            <a:off x="404177" y="8654405"/>
            <a:ext cx="62179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3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FEBEC-59D0-429E-A150-9CCC84EA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74" y="226155"/>
            <a:ext cx="1209886" cy="354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1544A9-70B5-4686-8760-2A43A8CD7F99}"/>
              </a:ext>
            </a:extLst>
          </p:cNvPr>
          <p:cNvSpPr/>
          <p:nvPr/>
        </p:nvSpPr>
        <p:spPr>
          <a:xfrm>
            <a:off x="274637" y="8730605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1935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LEAVITT PARTNERS, LLC</a:t>
            </a:r>
            <a:r>
              <a:rPr lang="en-US" sz="900" dirty="0">
                <a:solidFill>
                  <a:srgbClr val="001783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     801-538-5082     I     Offices in Salt Lake City, Chicago, and Washington, D.C.     I     LeavittPartners.com</a:t>
            </a:r>
            <a:endParaRPr lang="en-US" sz="9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EA9CCA-71E0-43F0-B0A9-3ED9BADF84DF}"/>
              </a:ext>
            </a:extLst>
          </p:cNvPr>
          <p:cNvCxnSpPr/>
          <p:nvPr/>
        </p:nvCxnSpPr>
        <p:spPr>
          <a:xfrm>
            <a:off x="404177" y="8654405"/>
            <a:ext cx="62179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9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able, mirror, display&#10;&#10;Description automatically generated">
            <a:extLst>
              <a:ext uri="{FF2B5EF4-FFF2-40B4-BE49-F238E27FC236}">
                <a16:creationId xmlns:a16="http://schemas.microsoft.com/office/drawing/2014/main" id="{F1B55745-D03C-4A10-8511-A14F96613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/>
          <a:stretch/>
        </p:blipFill>
        <p:spPr>
          <a:xfrm>
            <a:off x="7624514" y="0"/>
            <a:ext cx="4537324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2AF74B-71E1-476E-9EBE-4BB51DBF07B6}"/>
              </a:ext>
            </a:extLst>
          </p:cNvPr>
          <p:cNvGrpSpPr/>
          <p:nvPr userDrawn="1"/>
        </p:nvGrpSpPr>
        <p:grpSpPr>
          <a:xfrm rot="16200000" flipH="1">
            <a:off x="1065809" y="-1142998"/>
            <a:ext cx="6858002" cy="9143999"/>
            <a:chOff x="-3358" y="0"/>
            <a:chExt cx="12164270" cy="5976064"/>
          </a:xfrm>
        </p:grpSpPr>
        <p:sp>
          <p:nvSpPr>
            <p:cNvPr id="4" name="Flowchart: Manual Input 5">
              <a:extLst>
                <a:ext uri="{FF2B5EF4-FFF2-40B4-BE49-F238E27FC236}">
                  <a16:creationId xmlns:a16="http://schemas.microsoft.com/office/drawing/2014/main" id="{1A090369-6EF2-4961-A602-763DB5712A9A}"/>
                </a:ext>
              </a:extLst>
            </p:cNvPr>
            <p:cNvSpPr/>
            <p:nvPr userDrawn="1"/>
          </p:nvSpPr>
          <p:spPr>
            <a:xfrm flipV="1">
              <a:off x="-3358" y="228600"/>
              <a:ext cx="12164270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lowchart: Manual Input 5">
              <a:extLst>
                <a:ext uri="{FF2B5EF4-FFF2-40B4-BE49-F238E27FC236}">
                  <a16:creationId xmlns:a16="http://schemas.microsoft.com/office/drawing/2014/main" id="{99F207BC-2E0D-4A81-B073-E70945D6ED37}"/>
                </a:ext>
              </a:extLst>
            </p:cNvPr>
            <p:cNvSpPr/>
            <p:nvPr userDrawn="1"/>
          </p:nvSpPr>
          <p:spPr>
            <a:xfrm flipV="1">
              <a:off x="-3357" y="0"/>
              <a:ext cx="12164269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ACF1783-D4E1-488D-B2F5-C0D20196AC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519" y="6204664"/>
            <a:ext cx="1887619" cy="52070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A2E698-09EE-4A73-880C-71492F23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19" y="2002050"/>
            <a:ext cx="7086600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3D9E3-A954-432A-AF03-FC9F367E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9" y="2893418"/>
            <a:ext cx="708660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4D5687-C233-4148-BF13-E7E0728BD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" y="5028786"/>
            <a:ext cx="1887619" cy="10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8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EA60E9-DBA5-4E9C-9141-6AB496A5874E}"/>
              </a:ext>
            </a:extLst>
          </p:cNvPr>
          <p:cNvSpPr/>
          <p:nvPr userDrawn="1"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9ADDC2-A894-4CDC-AED0-C9174A5821F3}"/>
              </a:ext>
            </a:extLst>
          </p:cNvPr>
          <p:cNvCxnSpPr/>
          <p:nvPr userDrawn="1"/>
        </p:nvCxnSpPr>
        <p:spPr>
          <a:xfrm>
            <a:off x="2080419" y="1447800"/>
            <a:ext cx="8001000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D847D-1DC6-4F31-A266-8938C7B3A457}"/>
              </a:ext>
            </a:extLst>
          </p:cNvPr>
          <p:cNvCxnSpPr/>
          <p:nvPr userDrawn="1"/>
        </p:nvCxnSpPr>
        <p:spPr>
          <a:xfrm>
            <a:off x="2080419" y="5410200"/>
            <a:ext cx="8001000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FA35E2-D557-4B7C-B00B-1EDBE87F0C33}"/>
              </a:ext>
            </a:extLst>
          </p:cNvPr>
          <p:cNvSpPr txBox="1"/>
          <p:nvPr userDrawn="1"/>
        </p:nvSpPr>
        <p:spPr>
          <a:xfrm>
            <a:off x="5318919" y="297373"/>
            <a:ext cx="1524000" cy="31547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41EA-842B-44CB-812E-C567A5257E29}"/>
              </a:ext>
            </a:extLst>
          </p:cNvPr>
          <p:cNvSpPr txBox="1"/>
          <p:nvPr userDrawn="1"/>
        </p:nvSpPr>
        <p:spPr>
          <a:xfrm flipH="1" flipV="1">
            <a:off x="5341938" y="3398327"/>
            <a:ext cx="1524000" cy="31547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4E791-E581-4128-AE68-88B9AB0C4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0313" y="1555427"/>
            <a:ext cx="7161212" cy="374714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01790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61838" cy="68580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DFCD24-8290-4545-9471-62D9D468E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119" y="3810000"/>
            <a:ext cx="8991600" cy="2438400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l" defTabSz="914400" rtl="0" eaLnBrk="1" latinLnBrk="0" hangingPunct="1">
              <a:buNone/>
              <a:defRPr lang="en-US" sz="3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70629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61838" cy="68580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0407A-B9A1-41FD-951D-D771510E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33"/>
          <a:stretch/>
        </p:blipFill>
        <p:spPr>
          <a:xfrm>
            <a:off x="5395119" y="0"/>
            <a:ext cx="6766719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43641-66FC-4BD4-90B9-CE0E7FC79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7719" y="1371600"/>
            <a:ext cx="4648200" cy="51816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336" y="632359"/>
            <a:ext cx="4659583" cy="624834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07520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88A8E68-0BA0-4E36-A262-4ACA893ECBBE}"/>
              </a:ext>
            </a:extLst>
          </p:cNvPr>
          <p:cNvSpPr/>
          <p:nvPr userDrawn="1"/>
        </p:nvSpPr>
        <p:spPr>
          <a:xfrm>
            <a:off x="1966119" y="3657600"/>
            <a:ext cx="1833740" cy="1996434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899F82-FE4F-48DA-B23A-F339849309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23519" y="3124200"/>
            <a:ext cx="7846060" cy="30632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Enter Quote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35CAC-6E80-49F6-880B-98CA0E2891A5}"/>
              </a:ext>
            </a:extLst>
          </p:cNvPr>
          <p:cNvSpPr/>
          <p:nvPr userDrawn="1"/>
        </p:nvSpPr>
        <p:spPr>
          <a:xfrm>
            <a:off x="613569" y="6003925"/>
            <a:ext cx="438150" cy="473075"/>
          </a:xfrm>
          <a:custGeom>
            <a:avLst/>
            <a:gdLst>
              <a:gd name="connsiteX0" fmla="*/ 101600 w 438150"/>
              <a:gd name="connsiteY0" fmla="*/ 0 h 473075"/>
              <a:gd name="connsiteX1" fmla="*/ 0 w 438150"/>
              <a:gd name="connsiteY1" fmla="*/ 473075 h 473075"/>
              <a:gd name="connsiteX2" fmla="*/ 438150 w 438150"/>
              <a:gd name="connsiteY2" fmla="*/ 46990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3075">
                <a:moveTo>
                  <a:pt x="101600" y="0"/>
                </a:moveTo>
                <a:lnTo>
                  <a:pt x="0" y="473075"/>
                </a:lnTo>
                <a:lnTo>
                  <a:pt x="438150" y="4699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C9C7-A154-4257-86A4-4C5F4FA54F82}"/>
              </a:ext>
            </a:extLst>
          </p:cNvPr>
          <p:cNvSpPr/>
          <p:nvPr userDrawn="1"/>
        </p:nvSpPr>
        <p:spPr>
          <a:xfrm>
            <a:off x="0" y="0"/>
            <a:ext cx="12161838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85" y="1448121"/>
            <a:ext cx="11310293" cy="624834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79E25-E178-41EB-95F2-C622839B47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919" y="3886200"/>
            <a:ext cx="2662984" cy="2453634"/>
          </a:xfrm>
          <a:prstGeom prst="flowChartInputOutpu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68794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701457-28F8-4B2A-A1A8-42FD07FEAC22}"/>
              </a:ext>
            </a:extLst>
          </p:cNvPr>
          <p:cNvSpPr/>
          <p:nvPr userDrawn="1"/>
        </p:nvSpPr>
        <p:spPr>
          <a:xfrm>
            <a:off x="4166305" y="6019802"/>
            <a:ext cx="7995533" cy="838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89188-B0BD-440A-9D01-7DB4582962B2}"/>
              </a:ext>
            </a:extLst>
          </p:cNvPr>
          <p:cNvSpPr/>
          <p:nvPr userDrawn="1"/>
        </p:nvSpPr>
        <p:spPr>
          <a:xfrm>
            <a:off x="0" y="6019803"/>
            <a:ext cx="2566105" cy="838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B16868-3835-400E-BBE9-2C4CEEC9DDC0}"/>
              </a:ext>
            </a:extLst>
          </p:cNvPr>
          <p:cNvSpPr/>
          <p:nvPr userDrawn="1"/>
        </p:nvSpPr>
        <p:spPr>
          <a:xfrm>
            <a:off x="2566105" y="6019802"/>
            <a:ext cx="1600200" cy="83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6533D-AD6A-45BE-A571-503B5D1E5B86}"/>
              </a:ext>
            </a:extLst>
          </p:cNvPr>
          <p:cNvSpPr txBox="1"/>
          <p:nvPr userDrawn="1"/>
        </p:nvSpPr>
        <p:spPr>
          <a:xfrm>
            <a:off x="5434686" y="6312938"/>
            <a:ext cx="2172261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F94DA-E244-4B2A-A686-2CB21EDE214E}"/>
              </a:ext>
            </a:extLst>
          </p:cNvPr>
          <p:cNvSpPr/>
          <p:nvPr userDrawn="1"/>
        </p:nvSpPr>
        <p:spPr>
          <a:xfrm>
            <a:off x="1145924" y="6289855"/>
            <a:ext cx="2648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F284A1E3-594C-46C4-9E33-25716966A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2802">
            <a:off x="700284" y="6184812"/>
            <a:ext cx="548640" cy="54864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9837F-FA27-44DB-B574-A3838D329B5B}"/>
              </a:ext>
            </a:extLst>
          </p:cNvPr>
          <p:cNvGrpSpPr/>
          <p:nvPr userDrawn="1"/>
        </p:nvGrpSpPr>
        <p:grpSpPr>
          <a:xfrm>
            <a:off x="4691825" y="6128033"/>
            <a:ext cx="685280" cy="68528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28" name="Graphic 27" descr="Monitor">
              <a:extLst>
                <a:ext uri="{FF2B5EF4-FFF2-40B4-BE49-F238E27FC236}">
                  <a16:creationId xmlns:a16="http://schemas.microsoft.com/office/drawing/2014/main" id="{A1F71A06-5DF0-4630-9A1C-7D0125BF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29" name="Graphic 28" descr="World">
              <a:extLst>
                <a:ext uri="{FF2B5EF4-FFF2-40B4-BE49-F238E27FC236}">
                  <a16:creationId xmlns:a16="http://schemas.microsoft.com/office/drawing/2014/main" id="{60708FEA-ADBD-40F6-88E5-A937F7F4C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12BB0-DA42-43DE-AF3B-B46348710A22}"/>
              </a:ext>
            </a:extLst>
          </p:cNvPr>
          <p:cNvSpPr/>
          <p:nvPr userDrawn="1"/>
        </p:nvSpPr>
        <p:spPr>
          <a:xfrm>
            <a:off x="0" y="5725284"/>
            <a:ext cx="679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City, Chicago, and Washington, D.C. </a:t>
            </a:r>
            <a:endParaRPr lang="en-US" sz="1600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Picture 14" descr="Image result for twitter icon white">
            <a:extLst>
              <a:ext uri="{FF2B5EF4-FFF2-40B4-BE49-F238E27FC236}">
                <a16:creationId xmlns:a16="http://schemas.microsoft.com/office/drawing/2014/main" id="{9784587D-A490-4807-8D00-5AC54C9B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46" y="6203536"/>
            <a:ext cx="53773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EC24D-CA7E-411B-862D-176C8FFEE85B}"/>
              </a:ext>
            </a:extLst>
          </p:cNvPr>
          <p:cNvSpPr txBox="1"/>
          <p:nvPr userDrawn="1"/>
        </p:nvSpPr>
        <p:spPr>
          <a:xfrm>
            <a:off x="9733254" y="6286555"/>
            <a:ext cx="1529265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600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600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6F45C-241C-4BDD-AD13-412AE2F234C3}"/>
              </a:ext>
            </a:extLst>
          </p:cNvPr>
          <p:cNvGrpSpPr/>
          <p:nvPr userDrawn="1"/>
        </p:nvGrpSpPr>
        <p:grpSpPr>
          <a:xfrm>
            <a:off x="4160679" y="1676400"/>
            <a:ext cx="3840480" cy="2346960"/>
            <a:chOff x="2575560" y="2514600"/>
            <a:chExt cx="3840480" cy="2346960"/>
          </a:xfrm>
        </p:grpSpPr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2DF62C38-6EBE-4526-B7F6-4CAF3D85C3E3}"/>
                </a:ext>
              </a:extLst>
            </p:cNvPr>
            <p:cNvSpPr/>
            <p:nvPr userDrawn="1"/>
          </p:nvSpPr>
          <p:spPr>
            <a:xfrm>
              <a:off x="4069080" y="2514600"/>
              <a:ext cx="2346960" cy="2346960"/>
            </a:xfrm>
            <a:prstGeom prst="flowChartMagneticTape">
              <a:avLst/>
            </a:prstGeom>
            <a:solidFill>
              <a:srgbClr val="193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Sequential Access Storage 19">
              <a:extLst>
                <a:ext uri="{FF2B5EF4-FFF2-40B4-BE49-F238E27FC236}">
                  <a16:creationId xmlns:a16="http://schemas.microsoft.com/office/drawing/2014/main" id="{0ACD25B8-420E-457F-90F0-E26C884E6674}"/>
                </a:ext>
              </a:extLst>
            </p:cNvPr>
            <p:cNvSpPr/>
            <p:nvPr userDrawn="1"/>
          </p:nvSpPr>
          <p:spPr>
            <a:xfrm flipH="1">
              <a:off x="2575560" y="2514600"/>
              <a:ext cx="2346960" cy="2346960"/>
            </a:xfrm>
            <a:prstGeom prst="flowChartMagneticTape">
              <a:avLst/>
            </a:prstGeom>
            <a:solidFill>
              <a:srgbClr val="00B050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0C44C-B656-4132-A28E-928DBAB91296}"/>
                </a:ext>
              </a:extLst>
            </p:cNvPr>
            <p:cNvSpPr txBox="1"/>
            <p:nvPr userDrawn="1"/>
          </p:nvSpPr>
          <p:spPr>
            <a:xfrm>
              <a:off x="3368040" y="3087916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Q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B615DF-854E-46B9-8047-621789C41B26}"/>
                </a:ext>
              </a:extLst>
            </p:cNvPr>
            <p:cNvSpPr txBox="1"/>
            <p:nvPr userDrawn="1"/>
          </p:nvSpPr>
          <p:spPr>
            <a:xfrm>
              <a:off x="4076700" y="3087916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&amp;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307F6E-4641-4D25-82F1-407027242185}"/>
                </a:ext>
              </a:extLst>
            </p:cNvPr>
            <p:cNvSpPr txBox="1"/>
            <p:nvPr userDrawn="1"/>
          </p:nvSpPr>
          <p:spPr>
            <a:xfrm>
              <a:off x="4861560" y="3087916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58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1CE4D-B924-445B-A251-F2A68EFFF1B2}"/>
              </a:ext>
            </a:extLst>
          </p:cNvPr>
          <p:cNvGrpSpPr/>
          <p:nvPr userDrawn="1"/>
        </p:nvGrpSpPr>
        <p:grpSpPr>
          <a:xfrm>
            <a:off x="5234586" y="1981200"/>
            <a:ext cx="3902159" cy="2055944"/>
            <a:chOff x="5106323" y="2275715"/>
            <a:chExt cx="3902159" cy="20559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D84880-164F-479F-A8A0-1C2EFD55B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39" y="3216039"/>
              <a:ext cx="3706243" cy="1087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D9B6A-70A2-47DC-8978-3ED442EB1AE8}"/>
                </a:ext>
              </a:extLst>
            </p:cNvPr>
            <p:cNvSpPr txBox="1"/>
            <p:nvPr userDrawn="1"/>
          </p:nvSpPr>
          <p:spPr>
            <a:xfrm>
              <a:off x="5302239" y="2551126"/>
              <a:ext cx="3706243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 defTabSz="685800"/>
              <a:r>
                <a:rPr lang="en-US" sz="3200" dirty="0">
                  <a:solidFill>
                    <a:srgbClr val="687DA1"/>
                  </a:solidFill>
                  <a:latin typeface="+mn-lt"/>
                </a:rPr>
                <a:t>Smart on Value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5443E4-3DDB-4775-8927-995FC827AF28}"/>
                </a:ext>
              </a:extLst>
            </p:cNvPr>
            <p:cNvCxnSpPr/>
            <p:nvPr userDrawn="1"/>
          </p:nvCxnSpPr>
          <p:spPr>
            <a:xfrm>
              <a:off x="5106323" y="2275715"/>
              <a:ext cx="0" cy="2055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137A2-3CC3-4FF1-B96B-F8B806CE654B}"/>
              </a:ext>
            </a:extLst>
          </p:cNvPr>
          <p:cNvSpPr/>
          <p:nvPr userDrawn="1"/>
        </p:nvSpPr>
        <p:spPr>
          <a:xfrm>
            <a:off x="4166305" y="6019802"/>
            <a:ext cx="7995533" cy="838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E386-E741-45A4-BA22-7D632AE6490C}"/>
              </a:ext>
            </a:extLst>
          </p:cNvPr>
          <p:cNvSpPr/>
          <p:nvPr userDrawn="1"/>
        </p:nvSpPr>
        <p:spPr>
          <a:xfrm>
            <a:off x="0" y="6019803"/>
            <a:ext cx="2566105" cy="838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0E1317-16CA-4A96-BF75-D5637454D206}"/>
              </a:ext>
            </a:extLst>
          </p:cNvPr>
          <p:cNvSpPr/>
          <p:nvPr userDrawn="1"/>
        </p:nvSpPr>
        <p:spPr>
          <a:xfrm>
            <a:off x="2566105" y="6019802"/>
            <a:ext cx="1600200" cy="83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999D4-A7C7-4072-ACA5-BE8D7F1F27BD}"/>
              </a:ext>
            </a:extLst>
          </p:cNvPr>
          <p:cNvSpPr txBox="1"/>
          <p:nvPr userDrawn="1"/>
        </p:nvSpPr>
        <p:spPr>
          <a:xfrm>
            <a:off x="5434686" y="6312938"/>
            <a:ext cx="2172261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CB54EA-FE42-45F2-BDF9-761C0F5B515D}"/>
              </a:ext>
            </a:extLst>
          </p:cNvPr>
          <p:cNvSpPr/>
          <p:nvPr userDrawn="1"/>
        </p:nvSpPr>
        <p:spPr>
          <a:xfrm>
            <a:off x="1145924" y="6289855"/>
            <a:ext cx="2648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6" name="Graphic 35" descr="Receiver">
            <a:extLst>
              <a:ext uri="{FF2B5EF4-FFF2-40B4-BE49-F238E27FC236}">
                <a16:creationId xmlns:a16="http://schemas.microsoft.com/office/drawing/2014/main" id="{E5A937BB-C275-445F-B9E2-EB668FBAA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802">
            <a:off x="700284" y="6184812"/>
            <a:ext cx="548640" cy="54864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2A62-D523-4EAB-AE92-2D53CF426A3B}"/>
              </a:ext>
            </a:extLst>
          </p:cNvPr>
          <p:cNvGrpSpPr/>
          <p:nvPr userDrawn="1"/>
        </p:nvGrpSpPr>
        <p:grpSpPr>
          <a:xfrm>
            <a:off x="4691825" y="6128033"/>
            <a:ext cx="685280" cy="68528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38" name="Graphic 37" descr="Monitor">
              <a:extLst>
                <a:ext uri="{FF2B5EF4-FFF2-40B4-BE49-F238E27FC236}">
                  <a16:creationId xmlns:a16="http://schemas.microsoft.com/office/drawing/2014/main" id="{DE830412-4CD1-4ABD-8861-8EC74AAD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39" name="Graphic 38" descr="World">
              <a:extLst>
                <a:ext uri="{FF2B5EF4-FFF2-40B4-BE49-F238E27FC236}">
                  <a16:creationId xmlns:a16="http://schemas.microsoft.com/office/drawing/2014/main" id="{6AB9F9BD-C7FA-4C7E-8812-8058C058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7363C-B44C-4E17-8F15-0300BB91BDA7}"/>
              </a:ext>
            </a:extLst>
          </p:cNvPr>
          <p:cNvSpPr/>
          <p:nvPr userDrawn="1"/>
        </p:nvSpPr>
        <p:spPr>
          <a:xfrm>
            <a:off x="0" y="5725284"/>
            <a:ext cx="679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City, Chicago, and Washington, D.C. </a:t>
            </a:r>
            <a:endParaRPr lang="en-US" sz="1600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1" name="Picture 14" descr="Image result for twitter icon white">
            <a:extLst>
              <a:ext uri="{FF2B5EF4-FFF2-40B4-BE49-F238E27FC236}">
                <a16:creationId xmlns:a16="http://schemas.microsoft.com/office/drawing/2014/main" id="{9EE37964-BE80-4C38-835C-D991B423F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46" y="6203536"/>
            <a:ext cx="53773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CF377-C9DE-4C70-8457-D62D88EAB6E5}"/>
              </a:ext>
            </a:extLst>
          </p:cNvPr>
          <p:cNvSpPr txBox="1"/>
          <p:nvPr userDrawn="1"/>
        </p:nvSpPr>
        <p:spPr>
          <a:xfrm>
            <a:off x="9733254" y="6286555"/>
            <a:ext cx="1529265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600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600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F9687CCB-01E1-402E-AB72-67F38A3576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4343" y="2092210"/>
            <a:ext cx="1890242" cy="18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AA91BBA-3594-49DE-A3B8-C9F0B8043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519" y="6204664"/>
            <a:ext cx="1887619" cy="52070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80C89-87C2-4DFF-950F-95F1FD44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007" y="3147232"/>
            <a:ext cx="9144000" cy="75713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6BAAF5C-7B84-4A98-B6A4-8D0C1D50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07" y="4038600"/>
            <a:ext cx="9144000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6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CA31-59DF-4B7A-879D-11C9C6E4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811"/>
          <a:stretch/>
        </p:blipFill>
        <p:spPr>
          <a:xfrm>
            <a:off x="-7824" y="0"/>
            <a:ext cx="12169662" cy="2100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A7EF-ECD1-4D3A-AC47-DEA89B94E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0" y="463520"/>
            <a:ext cx="31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ption 1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6F021CD-7155-4998-8F4A-6CF682C766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61838" cy="800434"/>
          </a:xfrm>
          <a:prstGeom prst="rect">
            <a:avLst/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lIns="68577" tIns="34289" rIns="68577" bIns="34289" anchor="ctr" anchorCtr="0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C19A58-A0F5-47C2-9612-FDD340AC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46" y="93893"/>
            <a:ext cx="11517261" cy="61264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50D338-3B08-4525-82EC-82BE6666354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6571322"/>
            <a:ext cx="12161838" cy="28667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68577" tIns="34289" rIns="68577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777035E4-0850-4521-9067-59B256478136}"/>
              </a:ext>
            </a:extLst>
          </p:cNvPr>
          <p:cNvSpPr/>
          <p:nvPr userDrawn="1"/>
        </p:nvSpPr>
        <p:spPr>
          <a:xfrm rot="16200000" flipH="1">
            <a:off x="11606940" y="6303100"/>
            <a:ext cx="286678" cy="823121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82DA79-89A4-4FBE-BBEE-A2D6BDFD6B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18481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  <a:ea typeface="ヒラギノ角ゴ Pro W3" pitchFamily="-112" charset="-128"/>
                <a:cs typeface="Segoe UI" pitchFamily="34" charset="0"/>
              </a:rPr>
              <a:t>©2019 LEAVITT PARTNERS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B40CD-0932-4D43-819F-0D0DF9B000C5}"/>
              </a:ext>
            </a:extLst>
          </p:cNvPr>
          <p:cNvSpPr txBox="1"/>
          <p:nvPr userDrawn="1"/>
        </p:nvSpPr>
        <p:spPr>
          <a:xfrm>
            <a:off x="11561438" y="6599245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7C8BBA-F36D-472A-A2F8-2D1CC97A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8" y="929634"/>
            <a:ext cx="11517261" cy="555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250D-C97E-401F-B6F3-EADDE70B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566" y="-25964"/>
            <a:ext cx="1495271" cy="8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608092" y="0"/>
            <a:ext cx="7586369" cy="68580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94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95" y="1921143"/>
            <a:ext cx="230357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1108502" y="1166284"/>
            <a:ext cx="0" cy="2834216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0599" y="1194068"/>
            <a:ext cx="6302299" cy="1535560"/>
          </a:xfrm>
        </p:spPr>
        <p:txBody>
          <a:bodyPr anchor="b">
            <a:noAutofit/>
          </a:bodyPr>
          <a:lstStyle>
            <a:lvl1pPr algn="l">
              <a:defRPr sz="3990" b="1" i="0" spc="16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0599" y="3049597"/>
            <a:ext cx="6209527" cy="1169617"/>
          </a:xfrm>
        </p:spPr>
        <p:txBody>
          <a:bodyPr>
            <a:noAutofit/>
          </a:bodyPr>
          <a:lstStyle>
            <a:lvl1pPr marL="0" marR="0" indent="0" algn="l" defTabSz="608076" rtl="0" eaLnBrk="1" fontAlgn="base" latinLnBrk="0" hangingPunct="1">
              <a:lnSpc>
                <a:spcPct val="100000"/>
              </a:lnSpc>
              <a:spcBef>
                <a:spcPts val="7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3192">
                <a:solidFill>
                  <a:srgbClr val="EC2227"/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8076" rtl="0" eaLnBrk="1" fontAlgn="base" latinLnBrk="0" hangingPunct="1">
              <a:lnSpc>
                <a:spcPct val="100000"/>
              </a:lnSpc>
              <a:spcBef>
                <a:spcPts val="7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70904" y="4961611"/>
            <a:ext cx="5355305" cy="550333"/>
          </a:xfrm>
        </p:spPr>
        <p:txBody>
          <a:bodyPr anchor="b">
            <a:noAutofit/>
          </a:bodyPr>
          <a:lstStyle>
            <a:lvl1pPr marL="0" marR="0" indent="0" algn="l" defTabSz="608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5216" y="6436784"/>
            <a:ext cx="6289950" cy="20954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70905" y="5670551"/>
            <a:ext cx="1735596" cy="277283"/>
          </a:xfrm>
        </p:spPr>
        <p:txBody>
          <a:bodyPr lIns="0" tIns="0" rIns="0" bIns="0" anchor="b">
            <a:noAutofit/>
          </a:bodyPr>
          <a:lstStyle>
            <a:lvl1pPr>
              <a:defRPr sz="2394"/>
            </a:lvl1pPr>
          </a:lstStyle>
          <a:p>
            <a:fld id="{23F303CC-BC6F-44EE-9A09-81F690F71D2E}" type="datetime1">
              <a:rPr lang="en-US" altLang="en-US" smtClean="0"/>
              <a:t>10/15/2020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231" y="6239934"/>
            <a:ext cx="1114835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7599" y="3690178"/>
            <a:ext cx="2566041" cy="6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823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608092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72" y="274639"/>
            <a:ext cx="10945654" cy="1043103"/>
          </a:xfrm>
        </p:spPr>
        <p:txBody>
          <a:bodyPr>
            <a:noAutofit/>
          </a:bodyPr>
          <a:lstStyle>
            <a:lvl1pPr algn="l">
              <a:defRPr sz="399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17123" y="1513192"/>
            <a:ext cx="10944701" cy="4501401"/>
          </a:xfrm>
        </p:spPr>
        <p:txBody>
          <a:bodyPr>
            <a:noAutofit/>
          </a:bodyPr>
          <a:lstStyle>
            <a:lvl1pPr marL="243230" indent="-243230" algn="l">
              <a:spcBef>
                <a:spcPts val="798"/>
              </a:spcBef>
              <a:spcAft>
                <a:spcPts val="0"/>
              </a:spcAft>
              <a:defRPr sz="3192"/>
            </a:lvl1pPr>
            <a:lvl2pPr>
              <a:spcBef>
                <a:spcPts val="798"/>
              </a:spcBef>
              <a:spcAft>
                <a:spcPts val="0"/>
              </a:spcAft>
              <a:defRPr sz="2660"/>
            </a:lvl2pPr>
            <a:lvl3pPr>
              <a:spcBef>
                <a:spcPts val="798"/>
              </a:spcBef>
              <a:spcAft>
                <a:spcPts val="0"/>
              </a:spcAft>
              <a:defRPr sz="2394"/>
            </a:lvl3pPr>
            <a:lvl4pPr>
              <a:spcBef>
                <a:spcPts val="798"/>
              </a:spcBef>
              <a:spcAft>
                <a:spcPts val="0"/>
              </a:spcAft>
              <a:defRPr sz="2394"/>
            </a:lvl4pPr>
            <a:lvl5pPr>
              <a:spcBef>
                <a:spcPts val="798"/>
              </a:spcBef>
              <a:spcAft>
                <a:spcPts val="0"/>
              </a:spcAft>
              <a:defRPr sz="239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9" y="6231467"/>
            <a:ext cx="705218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1302753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10149644" y="6389683"/>
            <a:ext cx="45818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6242" y="6390217"/>
            <a:ext cx="6026022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1874" y="6411413"/>
            <a:ext cx="361055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38086" y="6036324"/>
            <a:ext cx="444484" cy="6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y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mirror, display&#10;&#10;Description automatically generated">
            <a:extLst>
              <a:ext uri="{FF2B5EF4-FFF2-40B4-BE49-F238E27FC236}">
                <a16:creationId xmlns:a16="http://schemas.microsoft.com/office/drawing/2014/main" id="{879CCB9A-2532-4888-A8EF-757C71C1A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8" r="-998"/>
          <a:stretch/>
        </p:blipFill>
        <p:spPr>
          <a:xfrm>
            <a:off x="0" y="0"/>
            <a:ext cx="5852316" cy="68580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4713883" y="-8915"/>
            <a:ext cx="2433836" cy="68669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081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mirror, display&#10;&#10;Description automatically generated">
            <a:extLst>
              <a:ext uri="{FF2B5EF4-FFF2-40B4-BE49-F238E27FC236}">
                <a16:creationId xmlns:a16="http://schemas.microsoft.com/office/drawing/2014/main" id="{879CCB9A-2532-4888-A8EF-757C71C1A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r="36781"/>
          <a:stretch/>
        </p:blipFill>
        <p:spPr>
          <a:xfrm>
            <a:off x="0" y="0"/>
            <a:ext cx="1966119" cy="68580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746919" y="0"/>
            <a:ext cx="2433836" cy="68669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2B313-280F-450D-9F57-93C7D6DF26B8}"/>
              </a:ext>
            </a:extLst>
          </p:cNvPr>
          <p:cNvSpPr/>
          <p:nvPr userDrawn="1"/>
        </p:nvSpPr>
        <p:spPr>
          <a:xfrm flipH="1">
            <a:off x="1813719" y="304800"/>
            <a:ext cx="3527537" cy="41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81" tIns="30181" rIns="30181" bIns="3018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18746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78B48-C94F-4863-9E47-1E85F9771043}"/>
              </a:ext>
            </a:extLst>
          </p:cNvPr>
          <p:cNvSpPr/>
          <p:nvPr userDrawn="1"/>
        </p:nvSpPr>
        <p:spPr>
          <a:xfrm>
            <a:off x="8037169" y="0"/>
            <a:ext cx="41246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B2D4-295A-41B4-B419-00DCCB47ACEE}"/>
              </a:ext>
            </a:extLst>
          </p:cNvPr>
          <p:cNvSpPr/>
          <p:nvPr userDrawn="1"/>
        </p:nvSpPr>
        <p:spPr>
          <a:xfrm>
            <a:off x="0" y="0"/>
            <a:ext cx="803716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4DD093E-A192-4759-9C04-A4B90B3863FC}"/>
              </a:ext>
            </a:extLst>
          </p:cNvPr>
          <p:cNvSpPr/>
          <p:nvPr userDrawn="1"/>
        </p:nvSpPr>
        <p:spPr>
          <a:xfrm rot="16200000">
            <a:off x="3630973" y="681175"/>
            <a:ext cx="4224528" cy="4587865"/>
          </a:xfrm>
          <a:prstGeom prst="round2SameRect">
            <a:avLst>
              <a:gd name="adj1" fmla="val 342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8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DBF55-121E-4F2F-9491-BFF04722E6D6}"/>
              </a:ext>
            </a:extLst>
          </p:cNvPr>
          <p:cNvCxnSpPr>
            <a:cxnSpLocks/>
          </p:cNvCxnSpPr>
          <p:nvPr userDrawn="1"/>
        </p:nvCxnSpPr>
        <p:spPr>
          <a:xfrm>
            <a:off x="3449304" y="2452699"/>
            <a:ext cx="0" cy="1118695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8F09B-3187-42AD-9331-F5AC4FF3F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83" y="5087590"/>
            <a:ext cx="6911787" cy="47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057DD-5E17-45C7-BD6E-F05D471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528" y="2398517"/>
            <a:ext cx="385457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8686-15B7-4527-B65E-0BECB55AF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2528" y="1859476"/>
            <a:ext cx="3243262" cy="4750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lang="en-US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X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C84876-1779-4905-8322-626CEAE58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7168" y="862843"/>
            <a:ext cx="2402149" cy="4224747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1062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4166305" y="6627168"/>
            <a:ext cx="7995533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6627169"/>
            <a:ext cx="256610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2566105" y="6627168"/>
            <a:ext cx="160020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2128" y="6293328"/>
            <a:ext cx="1151726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F80B7CE-AEE5-4691-AD2E-3CB3150A269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319734" y="254434"/>
            <a:ext cx="511574" cy="409698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45601" tIns="22800" rIns="45601" bIns="22800" numCol="1" anchor="t" anchorCtr="0" compatLnSpc="1">
            <a:prstTxWarp prst="textNoShape">
              <a:avLst/>
            </a:prstTxWarp>
          </a:bodyPr>
          <a:lstStyle/>
          <a:p>
            <a:endParaRPr lang="en-US" sz="898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46406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©2020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11561438" y="6627170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  <a:latin typeface="+mn-lt"/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19" y="152400"/>
            <a:ext cx="10845788" cy="624834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3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89" y="929634"/>
            <a:ext cx="11517261" cy="5294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F58847-A571-48E7-8340-C3AB91572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34064"/>
            <a:ext cx="1415070" cy="7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1F8AC-EF6B-41CA-B82E-826B4107C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61838" cy="777234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68577" tIns="34289" rIns="68577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77F913A0-2804-4E21-8DC9-C1265B2BFA79}"/>
              </a:ext>
            </a:extLst>
          </p:cNvPr>
          <p:cNvSpPr/>
          <p:nvPr userDrawn="1"/>
        </p:nvSpPr>
        <p:spPr>
          <a:xfrm rot="16200000" flipV="1">
            <a:off x="251539" y="-251544"/>
            <a:ext cx="777235" cy="1280319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719" y="152400"/>
            <a:ext cx="10388588" cy="624834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E3F8-A6E2-438A-BF0F-11F0518EB28E}"/>
              </a:ext>
            </a:extLst>
          </p:cNvPr>
          <p:cNvSpPr txBox="1"/>
          <p:nvPr userDrawn="1"/>
        </p:nvSpPr>
        <p:spPr>
          <a:xfrm>
            <a:off x="-15081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SECTION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13580-7F76-4D32-B520-AAD2810B7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664" y="381000"/>
            <a:ext cx="698655" cy="396234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marL="0" indent="0" algn="ctr">
              <a:buNone/>
              <a:defRPr lang="en-U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90563" indent="-171450"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7763" indent="-339725"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-171450"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>
              <a:defRPr sz="1400"/>
            </a:lvl6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ECA35-4FF8-4460-A705-581955A1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8" y="929634"/>
            <a:ext cx="11517261" cy="5294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E9395-64A3-4199-8A2E-B9EC9BAA4145}"/>
              </a:ext>
            </a:extLst>
          </p:cNvPr>
          <p:cNvSpPr/>
          <p:nvPr userDrawn="1"/>
        </p:nvSpPr>
        <p:spPr>
          <a:xfrm>
            <a:off x="4166305" y="6627168"/>
            <a:ext cx="7995533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825E-2B2F-4639-8635-04D2C20DAC5D}"/>
              </a:ext>
            </a:extLst>
          </p:cNvPr>
          <p:cNvSpPr/>
          <p:nvPr userDrawn="1"/>
        </p:nvSpPr>
        <p:spPr>
          <a:xfrm>
            <a:off x="0" y="6627169"/>
            <a:ext cx="256610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B029F-B849-401F-A869-25911C6FCF43}"/>
              </a:ext>
            </a:extLst>
          </p:cNvPr>
          <p:cNvSpPr/>
          <p:nvPr userDrawn="1"/>
        </p:nvSpPr>
        <p:spPr>
          <a:xfrm>
            <a:off x="2566105" y="6627168"/>
            <a:ext cx="160020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7ED948-D015-4076-A5D6-F2D60B70F9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2128" y="6293328"/>
            <a:ext cx="1151726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E187551-E62C-49E5-B1AF-DBF17644B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46406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©2020 LEAVITT PARTNERS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2C2F0-6871-43EE-84BE-C3453621ECA0}"/>
              </a:ext>
            </a:extLst>
          </p:cNvPr>
          <p:cNvSpPr txBox="1"/>
          <p:nvPr userDrawn="1"/>
        </p:nvSpPr>
        <p:spPr>
          <a:xfrm>
            <a:off x="11561438" y="6627170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  <a:latin typeface="+mn-lt"/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1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36A72F-6EF1-431D-AD7C-2D7EDC982AD7}"/>
              </a:ext>
            </a:extLst>
          </p:cNvPr>
          <p:cNvGrpSpPr/>
          <p:nvPr userDrawn="1"/>
        </p:nvGrpSpPr>
        <p:grpSpPr>
          <a:xfrm>
            <a:off x="0" y="-3"/>
            <a:ext cx="12161838" cy="6858005"/>
            <a:chOff x="0" y="-3"/>
            <a:chExt cx="12161838" cy="6858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E7C741-59B0-4EB5-9BDF-D7AF4606626C}"/>
                </a:ext>
              </a:extLst>
            </p:cNvPr>
            <p:cNvSpPr/>
            <p:nvPr userDrawn="1"/>
          </p:nvSpPr>
          <p:spPr>
            <a:xfrm>
              <a:off x="4166305" y="6492875"/>
              <a:ext cx="7995533" cy="365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779DD1-6ED9-45A7-B626-4FB7F637C353}"/>
                </a:ext>
              </a:extLst>
            </p:cNvPr>
            <p:cNvGrpSpPr/>
            <p:nvPr userDrawn="1"/>
          </p:nvGrpSpPr>
          <p:grpSpPr>
            <a:xfrm>
              <a:off x="0" y="-3"/>
              <a:ext cx="12161838" cy="6858005"/>
              <a:chOff x="0" y="-3"/>
              <a:chExt cx="12161838" cy="68580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C74A-35EE-4249-8DD5-4A68D344B9B7}"/>
                  </a:ext>
                </a:extLst>
              </p:cNvPr>
              <p:cNvSpPr/>
              <p:nvPr userDrawn="1"/>
            </p:nvSpPr>
            <p:spPr>
              <a:xfrm>
                <a:off x="0" y="-2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23AB79-F1E3-43E8-821E-88DF6B948655}"/>
                  </a:ext>
                </a:extLst>
              </p:cNvPr>
              <p:cNvSpPr/>
              <p:nvPr userDrawn="1"/>
            </p:nvSpPr>
            <p:spPr>
              <a:xfrm>
                <a:off x="2566105" y="-1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96CC96-3504-42B6-BAE1-88B9F197EAEB}"/>
                  </a:ext>
                </a:extLst>
              </p:cNvPr>
              <p:cNvSpPr/>
              <p:nvPr userDrawn="1"/>
            </p:nvSpPr>
            <p:spPr>
              <a:xfrm rot="5400000">
                <a:off x="-3063876" y="3429000"/>
                <a:ext cx="6492878" cy="3651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1CC661-C263-426B-9B6A-A4D9BD4DBD56}"/>
                  </a:ext>
                </a:extLst>
              </p:cNvPr>
              <p:cNvSpPr/>
              <p:nvPr userDrawn="1"/>
            </p:nvSpPr>
            <p:spPr>
              <a:xfrm>
                <a:off x="0" y="6492876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B60304-C958-4A05-BF4B-1ECE266EA7C3}"/>
                  </a:ext>
                </a:extLst>
              </p:cNvPr>
              <p:cNvSpPr/>
              <p:nvPr userDrawn="1"/>
            </p:nvSpPr>
            <p:spPr>
              <a:xfrm>
                <a:off x="2566105" y="6492875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BD69C-B4B2-4634-86D3-5EE0602EBEE3}"/>
                  </a:ext>
                </a:extLst>
              </p:cNvPr>
              <p:cNvSpPr/>
              <p:nvPr userDrawn="1"/>
            </p:nvSpPr>
            <p:spPr>
              <a:xfrm>
                <a:off x="4166305" y="-3"/>
                <a:ext cx="7995533" cy="365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A5E6C-38DF-4522-B49F-937BF27B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2" y="1219200"/>
            <a:ext cx="11417178" cy="5005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1ED30-0808-43E9-97E9-904A0745D3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8319" y="6248400"/>
            <a:ext cx="11420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A57C06-EAA1-4D02-B1ED-1A149906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457200"/>
            <a:ext cx="11582400" cy="61264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362200"/>
            <a:ext cx="5450022" cy="624834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9FF07F-1B95-4AF4-8026-1D2A9F336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113" y="152400"/>
            <a:ext cx="304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9644E0-65C0-4254-88FD-02266A2F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3" y="152400"/>
            <a:ext cx="5373822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63F22C-B2F4-4306-90E6-DC823F3B4DE5}"/>
              </a:ext>
            </a:extLst>
          </p:cNvPr>
          <p:cNvCxnSpPr/>
          <p:nvPr userDrawn="1"/>
        </p:nvCxnSpPr>
        <p:spPr>
          <a:xfrm>
            <a:off x="481013" y="1524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7F038-B46A-439D-832D-48266D49563F}"/>
              </a:ext>
            </a:extLst>
          </p:cNvPr>
          <p:cNvSpPr/>
          <p:nvPr userDrawn="1"/>
        </p:nvSpPr>
        <p:spPr>
          <a:xfrm>
            <a:off x="4166305" y="6627168"/>
            <a:ext cx="7995533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85ECF-157F-4B87-970D-31DC3B03A43E}"/>
              </a:ext>
            </a:extLst>
          </p:cNvPr>
          <p:cNvSpPr/>
          <p:nvPr userDrawn="1"/>
        </p:nvSpPr>
        <p:spPr>
          <a:xfrm>
            <a:off x="0" y="6627169"/>
            <a:ext cx="256610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75EAA-AAD5-45C9-90E8-516620D3E66E}"/>
              </a:ext>
            </a:extLst>
          </p:cNvPr>
          <p:cNvSpPr/>
          <p:nvPr userDrawn="1"/>
        </p:nvSpPr>
        <p:spPr>
          <a:xfrm>
            <a:off x="2566105" y="6627168"/>
            <a:ext cx="160020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919BC0-CF70-4B88-8730-65A9190809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2128" y="6293328"/>
            <a:ext cx="1151726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1434102-D14A-4C57-B443-F6C81B0E2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46406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©2020 LEAVITT PARTNERS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CE65B-6770-468D-8901-6450926B74A6}"/>
              </a:ext>
            </a:extLst>
          </p:cNvPr>
          <p:cNvSpPr txBox="1"/>
          <p:nvPr userDrawn="1"/>
        </p:nvSpPr>
        <p:spPr>
          <a:xfrm>
            <a:off x="11561438" y="6627170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  <a:latin typeface="+mn-lt"/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F11EB9-B232-4858-B6FF-0CB61019DC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914" y="3142473"/>
            <a:ext cx="5483860" cy="3081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00C0A-745A-4349-8C39-752627B4B4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46606" y="457200"/>
            <a:ext cx="5483860" cy="5767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CBFA4A-0345-4482-9C8A-82811B3998CE}"/>
              </a:ext>
            </a:extLst>
          </p:cNvPr>
          <p:cNvSpPr/>
          <p:nvPr userDrawn="1"/>
        </p:nvSpPr>
        <p:spPr>
          <a:xfrm>
            <a:off x="0" y="0"/>
            <a:ext cx="12161838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6F64E-D845-4B38-8506-FA9BF6CBBEB4}"/>
              </a:ext>
            </a:extLst>
          </p:cNvPr>
          <p:cNvSpPr/>
          <p:nvPr userDrawn="1"/>
        </p:nvSpPr>
        <p:spPr>
          <a:xfrm>
            <a:off x="1966913" y="1593527"/>
            <a:ext cx="7161212" cy="3747146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95BC47-E478-47C1-9243-3446B1F57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6307" y="1745927"/>
            <a:ext cx="7161212" cy="3747146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anchor="ctr" anchorCtr="0"/>
          <a:lstStyle>
            <a:lvl1pPr marL="0" indent="0" algn="ctr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228041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93" r:id="rId3"/>
    <p:sldLayoutId id="2147483673" r:id="rId4"/>
    <p:sldLayoutId id="2147483683" r:id="rId5"/>
    <p:sldLayoutId id="2147483674" r:id="rId6"/>
    <p:sldLayoutId id="2147483686" r:id="rId7"/>
    <p:sldLayoutId id="2147483690" r:id="rId8"/>
    <p:sldLayoutId id="2147483676" r:id="rId9"/>
    <p:sldLayoutId id="2147483687" r:id="rId10"/>
    <p:sldLayoutId id="2147483688" r:id="rId11"/>
    <p:sldLayoutId id="2147483691" r:id="rId12"/>
    <p:sldLayoutId id="2147483692" r:id="rId13"/>
    <p:sldLayoutId id="2147483685" r:id="rId14"/>
    <p:sldLayoutId id="2147483669" r:id="rId15"/>
    <p:sldLayoutId id="2147483677" r:id="rId16"/>
    <p:sldLayoutId id="2147483694" r:id="rId17"/>
    <p:sldLayoutId id="2147483696" r:id="rId18"/>
    <p:sldLayoutId id="2147483697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hl7.org/browse/FHIR-26649" TargetMode="External"/><Relationship Id="rId2" Type="http://schemas.openxmlformats.org/officeDocument/2006/relationships/hyperlink" Target="https://jira.hl7.org/browse/FHIR-26798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jira.hl7.org/browse/FHIR-28168" TargetMode="External"/><Relationship Id="rId4" Type="http://schemas.openxmlformats.org/officeDocument/2006/relationships/hyperlink" Target="https://jira.hl7.org/browse/FHIR-248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DDC32D-8B7E-41C7-896B-1562C3C8E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599" y="1194068"/>
            <a:ext cx="6720120" cy="153556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Consumer Directed Payer Data Exchange IG 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98B0903-542B-CE45-8ED0-38D6FE051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CARIN IG for Blue Button®</a:t>
            </a:r>
          </a:p>
          <a:p>
            <a:r>
              <a:rPr lang="en-US" dirty="0"/>
              <a:t>Ballot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00542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C532E-9D3E-45DA-9B98-A0FB238D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dirty="0"/>
              <a:t>Agenda 10-15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FC16-B46F-4735-8F83-A9F7EB3D2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800" dirty="0"/>
              <a:t>Status of CARIN BB WG Ballot Reconciliation</a:t>
            </a:r>
          </a:p>
          <a:p>
            <a:pPr marL="342900" indent="-342900"/>
            <a:r>
              <a:rPr lang="en-US" sz="2800" dirty="0"/>
              <a:t>@Mark – add others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8919" y="6248400"/>
            <a:ext cx="922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® Health Level Seven, HL7, FHIR and the FHIR flame image are registered trademarks of Health Level Seven International, registered in the US Trademark office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5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C532E-9D3E-45DA-9B98-A0FB238D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dirty="0"/>
              <a:t>Status of CARIN BB WG Ballot Reconciliation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089090"/>
              </p:ext>
            </p:extLst>
          </p:nvPr>
        </p:nvGraphicFramePr>
        <p:xfrm>
          <a:off x="759076" y="990600"/>
          <a:ext cx="10884443" cy="328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1456">
                  <a:extLst>
                    <a:ext uri="{9D8B030D-6E8A-4147-A177-3AD203B41FA5}">
                      <a16:colId xmlns:a16="http://schemas.microsoft.com/office/drawing/2014/main" val="1703795362"/>
                    </a:ext>
                  </a:extLst>
                </a:gridCol>
                <a:gridCol w="2652987">
                  <a:extLst>
                    <a:ext uri="{9D8B030D-6E8A-4147-A177-3AD203B41FA5}">
                      <a16:colId xmlns:a16="http://schemas.microsoft.com/office/drawing/2014/main" val="1008548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7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CARIN BB JIRA</a:t>
                      </a:r>
                      <a:r>
                        <a:rPr lang="en-US" sz="1800" baseline="0" dirty="0"/>
                        <a:t> ticket count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Duplicate tickets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85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Count of tickets to resolve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79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Tickets approved as Block Vote 1,</a:t>
                      </a:r>
                      <a:r>
                        <a:rPr lang="en-US" sz="1800" baseline="0" dirty="0"/>
                        <a:t> 2a, 4, 5, 2b, 6, 7, 8, 9, 3b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(NCPDP), </a:t>
                      </a:r>
                      <a:r>
                        <a:rPr lang="en-US" sz="1800" baseline="0" dirty="0"/>
                        <a:t>3d </a:t>
                      </a:r>
                      <a:r>
                        <a:rPr lang="en-US" sz="1400" baseline="0" dirty="0"/>
                        <a:t>(X12-CMS), </a:t>
                      </a:r>
                      <a:r>
                        <a:rPr lang="en-US" sz="1800" baseline="0" dirty="0"/>
                        <a:t>3e </a:t>
                      </a:r>
                      <a:r>
                        <a:rPr lang="en-US" sz="1400" baseline="0" dirty="0"/>
                        <a:t>(CMS), (Block-Vote-3g (ICD), (Block-Vote-3h (DRG), Block-Vote-3f (C4BB),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name change, </a:t>
                      </a:r>
                      <a:r>
                        <a:rPr lang="en-US" sz="1800" baseline="0" dirty="0" err="1"/>
                        <a:t>PDex</a:t>
                      </a:r>
                      <a:r>
                        <a:rPr lang="en-US" sz="1800" baseline="0" dirty="0"/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(11 external terminology tickets referred to HTA (Rob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Hausen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8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Terminology tickets submitted to FM:  (</a:t>
                      </a:r>
                      <a:r>
                        <a:rPr lang="en-US" sz="1200" b="0" baseline="0" dirty="0"/>
                        <a:t>(FDA), (Block Vote 3a (NUBC), Block Vote 3c (AMA / CMS)</a:t>
                      </a:r>
                      <a:r>
                        <a:rPr lang="en-US" sz="1200" b="0" dirty="0"/>
                        <a:t>)  </a:t>
                      </a:r>
                      <a:r>
                        <a:rPr lang="en-US" sz="1400" b="0" baseline="0" dirty="0">
                          <a:solidFill>
                            <a:srgbClr val="FF0000"/>
                          </a:solidFill>
                        </a:rPr>
                        <a:t>(9 external terminology tickets referred to HTA (Rob </a:t>
                      </a:r>
                      <a:r>
                        <a:rPr lang="en-US" sz="1400" b="0" baseline="0" dirty="0" err="1">
                          <a:solidFill>
                            <a:srgbClr val="FF0000"/>
                          </a:solidFill>
                        </a:rPr>
                        <a:t>Hausen</a:t>
                      </a:r>
                      <a:r>
                        <a:rPr lang="en-US" sz="1400" b="0" baseline="0" dirty="0">
                          <a:solidFill>
                            <a:srgbClr val="FF0000"/>
                          </a:solidFill>
                        </a:rPr>
                        <a:t>))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2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Count</a:t>
                      </a:r>
                      <a:r>
                        <a:rPr lang="en-US" sz="1800" b="0" baseline="0" dirty="0"/>
                        <a:t> of tickets under review by the CARIN team’s small group (Personas)</a:t>
                      </a:r>
                      <a:endParaRPr lang="en-US" sz="1800" b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  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97124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56519" y="6230779"/>
            <a:ext cx="922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® Health Level Seven, HL7, FHIR and the FHIR flame image are registered trademarks of Health Level Seven International, registered in the US Trademark office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52733" y="6680200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526274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82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C532E-9D3E-45DA-9B98-A0FB238D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dirty="0"/>
              <a:t>Appendix:  Tickets in Review by </a:t>
            </a:r>
            <a:r>
              <a:rPr lang="en-US" sz="3200" dirty="0" err="1"/>
              <a:t>smallGroup</a:t>
            </a:r>
            <a:r>
              <a:rPr lang="en-US" sz="3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8919" y="6248400"/>
            <a:ext cx="922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® Health Level Seven, HL7, FHIR and the FHIR flame image are registered trademarks of Health Level Seven International, registered in the US Trademark office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F25365-8E6B-408A-923C-2BAB59267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13842"/>
              </p:ext>
            </p:extLst>
          </p:nvPr>
        </p:nvGraphicFramePr>
        <p:xfrm>
          <a:off x="3261519" y="1317742"/>
          <a:ext cx="5715000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848">
                  <a:extLst>
                    <a:ext uri="{9D8B030D-6E8A-4147-A177-3AD203B41FA5}">
                      <a16:colId xmlns:a16="http://schemas.microsoft.com/office/drawing/2014/main" val="1125206675"/>
                    </a:ext>
                  </a:extLst>
                </a:gridCol>
                <a:gridCol w="983860">
                  <a:extLst>
                    <a:ext uri="{9D8B030D-6E8A-4147-A177-3AD203B41FA5}">
                      <a16:colId xmlns:a16="http://schemas.microsoft.com/office/drawing/2014/main" val="8230058"/>
                    </a:ext>
                  </a:extLst>
                </a:gridCol>
                <a:gridCol w="3665292">
                  <a:extLst>
                    <a:ext uri="{9D8B030D-6E8A-4147-A177-3AD203B41FA5}">
                      <a16:colId xmlns:a16="http://schemas.microsoft.com/office/drawing/2014/main" val="1631284921"/>
                    </a:ext>
                  </a:extLst>
                </a:gridCol>
              </a:tblGrid>
              <a:tr h="266182">
                <a:tc>
                  <a:txBody>
                    <a:bodyPr/>
                    <a:lstStyle/>
                    <a:p>
                      <a:r>
                        <a:rPr lang="en-US" sz="1100" dirty="0"/>
                        <a:t>JIRA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Related 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812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holdPendingResolution</a:t>
                      </a:r>
                      <a:r>
                        <a:rPr lang="en-US" sz="1600" b="1" dirty="0"/>
                        <a:t>: Personas  </a:t>
                      </a:r>
                      <a:r>
                        <a:rPr lang="en-US" sz="1200" b="1" dirty="0"/>
                        <a:t>count = 4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55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2"/>
                        </a:rPr>
                        <a:t>FHIR-26798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u="sng" dirty="0">
                          <a:hlinkClick r:id="rId3"/>
                        </a:rPr>
                        <a:t>FHIR-26649</a:t>
                      </a:r>
                      <a:endParaRPr lang="en-US" sz="1100" u="sng" dirty="0"/>
                    </a:p>
                    <a:p>
                      <a:r>
                        <a:rPr lang="en-US" sz="1100" dirty="0">
                          <a:hlinkClick r:id="rId4"/>
                        </a:rPr>
                        <a:t>FHIR-24838</a:t>
                      </a:r>
                      <a:endParaRPr lang="en-US" sz="1100" dirty="0"/>
                    </a:p>
                    <a:p>
                      <a:r>
                        <a:rPr lang="en-US" sz="1100" dirty="0">
                          <a:hlinkClick r:id="rId5"/>
                        </a:rPr>
                        <a:t>FHIR-28168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Better use case detailing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EOB examples for primary/secondary situation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Clarify that Consent Management is Out of Scope for this 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81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0292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Pages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Custom 5">
      <a:majorFont>
        <a:latin typeface="Franklin Gothic Dem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-Powerpoint-Template (updated 01.29.2020)" id="{BD8C5693-5E73-42EB-87C7-A486AC9A486E}" vid="{11D4DB9C-2D29-428E-BE9A-D64CE6E07583}"/>
    </a:ext>
  </a:extLst>
</a:theme>
</file>

<file path=ppt/theme/theme2.xml><?xml version="1.0" encoding="utf-8"?>
<a:theme xmlns:a="http://schemas.openxmlformats.org/drawingml/2006/main" name="Office Theme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0985D0099F4A803BC5171826F53D" ma:contentTypeVersion="12" ma:contentTypeDescription="Create a new document." ma:contentTypeScope="" ma:versionID="cc2fbb810e6f82f4ef84e6cd2e45a728">
  <xsd:schema xmlns:xsd="http://www.w3.org/2001/XMLSchema" xmlns:xs="http://www.w3.org/2001/XMLSchema" xmlns:p="http://schemas.microsoft.com/office/2006/metadata/properties" xmlns:ns3="77e7b415-3fa1-4e40-925a-34ab31ed8693" xmlns:ns4="ed2921b8-ff97-45bc-a03c-58b4a5e2e9c8" targetNamespace="http://schemas.microsoft.com/office/2006/metadata/properties" ma:root="true" ma:fieldsID="e7d8c025294249a28771f1089e7e6a50" ns3:_="" ns4:_="">
    <xsd:import namespace="77e7b415-3fa1-4e40-925a-34ab31ed8693"/>
    <xsd:import namespace="ed2921b8-ff97-45bc-a03c-58b4a5e2e9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7b415-3fa1-4e40-925a-34ab31ed8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921b8-ff97-45bc-a03c-58b4a5e2e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8CD67-8D2F-4D66-97D6-5A8C2109C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86E4F4-04BE-4590-A845-0805396E0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7b415-3fa1-4e40-925a-34ab31ed8693"/>
    <ds:schemaRef ds:uri="ed2921b8-ff97-45bc-a03c-58b4a5e2e9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865FFE-5233-4A4B-BF4A-9D8501DB6C61}">
  <ds:schemaRefs>
    <ds:schemaRef ds:uri="ed2921b8-ff97-45bc-a03c-58b4a5e2e9c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7e7b415-3fa1-4e40-925a-34ab31ed869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76794</TotalTime>
  <Words>302</Words>
  <Application>Microsoft Office PowerPoint</Application>
  <PresentationFormat>Custom</PresentationFormat>
  <Paragraphs>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Slide Pages</vt:lpstr>
      <vt:lpstr>  Consumer Directed Payer Data Exchange IG  </vt:lpstr>
      <vt:lpstr>Agenda 10-15</vt:lpstr>
      <vt:lpstr>Status of CARIN BB WG Ballot Reconciliation</vt:lpstr>
      <vt:lpstr>Appendix:  Tickets in Review by smallGroup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LPS Customized Learning Communities</dc:title>
  <dc:creator>Ryan Howells</dc:creator>
  <cp:lastModifiedBy>Ryan Howells</cp:lastModifiedBy>
  <cp:revision>621</cp:revision>
  <dcterms:created xsi:type="dcterms:W3CDTF">2020-04-14T13:43:39Z</dcterms:created>
  <dcterms:modified xsi:type="dcterms:W3CDTF">2020-10-15T21:35:25Z</dcterms:modified>
</cp:coreProperties>
</file>