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3" r:id="rId2"/>
    <p:sldId id="264" r:id="rId3"/>
    <p:sldId id="265" r:id="rId4"/>
    <p:sldId id="270" r:id="rId5"/>
    <p:sldId id="267" r:id="rId6"/>
    <p:sldId id="266" r:id="rId7"/>
    <p:sldId id="268" r:id="rId8"/>
    <p:sldId id="256" r:id="rId9"/>
    <p:sldId id="277" r:id="rId10"/>
    <p:sldId id="258" r:id="rId11"/>
    <p:sldId id="259" r:id="rId12"/>
    <p:sldId id="274" r:id="rId13"/>
    <p:sldId id="260" r:id="rId14"/>
    <p:sldId id="275" r:id="rId15"/>
    <p:sldId id="261" r:id="rId16"/>
    <p:sldId id="276" r:id="rId17"/>
    <p:sldId id="262" r:id="rId18"/>
    <p:sldId id="272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6212" autoAdjust="0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E873F-0153-4FB0-A3B6-BB50F6B936E1}" type="datetimeFigureOut">
              <a:rPr lang="en-US" smtClean="0"/>
              <a:t>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CCE3B-2059-426C-8BE3-CFD4BF8D2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9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CB9E6-6550-46CC-B5FB-4D700542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Hans’ slides from Cerner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CB9E6-6550-46CC-B5FB-4D700542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58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Cerner documentation and links from Han’s slides</a:t>
            </a:r>
          </a:p>
          <a:p>
            <a:r>
              <a:rPr lang="en-US" dirty="0"/>
              <a:t>Argonaut IG</a:t>
            </a:r>
          </a:p>
          <a:p>
            <a:r>
              <a:rPr lang="en-US" dirty="0"/>
              <a:t>CDS Hooks IG</a:t>
            </a:r>
          </a:p>
          <a:p>
            <a:r>
              <a:rPr lang="en-US" dirty="0"/>
              <a:t>Touchstone test scripts for Argonaut?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CB9E6-6550-46CC-B5FB-4D700542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1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CRD IG</a:t>
            </a:r>
          </a:p>
          <a:p>
            <a:r>
              <a:rPr lang="en-US" dirty="0"/>
              <a:t>CDS Hooks</a:t>
            </a:r>
          </a:p>
          <a:p>
            <a:r>
              <a:rPr lang="en-US" dirty="0"/>
              <a:t>Ref Imp</a:t>
            </a:r>
          </a:p>
          <a:p>
            <a:r>
              <a:rPr lang="en-US" dirty="0"/>
              <a:t>Test Scripts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CB9E6-6550-46CC-B5FB-4D700542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DEQM IG</a:t>
            </a:r>
          </a:p>
          <a:p>
            <a:r>
              <a:rPr lang="en-US" dirty="0"/>
              <a:t>Ref Imp</a:t>
            </a:r>
          </a:p>
          <a:p>
            <a:r>
              <a:rPr lang="en-US"/>
              <a:t>Test Scripts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CB9E6-6550-46CC-B5FB-4D700542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9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6B87-1364-4DD5-9517-113156D1F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D9190-3DE7-41B5-B807-EF3CB13CD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EBD86-DC66-4D5F-A76C-5B4FA482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A9B49-245D-4EB0-BD07-FC24F554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58943-244A-4739-A5A6-8BA12762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F24C-A099-4A7F-AF75-72F158ED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D67A0-EC63-4933-A755-CC5137B28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9359A-8955-4007-803B-97E111C1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0A2E7-0F88-47A5-BA60-50619ECD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556F5-A9E9-407A-ACA1-C079E8F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08509B-0239-46A8-9617-50DB11DA8A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93336-33E5-4487-9A81-E48008D6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47F87-9B39-4BC6-A376-26FA1C6A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F07CA-77AB-4D4B-ADD8-6FC83B883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71AE2-868F-476C-BD37-29A338DD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70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EB90C8-63BE-47F8-BC51-6242F97EB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630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38BA55-8814-44D0-977F-268352C71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1466" b="-11706"/>
          <a:stretch/>
        </p:blipFill>
        <p:spPr>
          <a:xfrm>
            <a:off x="3713482" y="680665"/>
            <a:ext cx="8288017" cy="35461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D754C6E-A7F2-43DD-90F3-E32F3A10F4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5550" y="242515"/>
            <a:ext cx="9363075" cy="571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>
                <a:solidFill>
                  <a:srgbClr val="47200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6834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5710-03C0-4666-91EB-F49DB1D3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55B24-0347-4135-964B-5D898EE12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A1D71-6428-43CC-AD08-6C915EFA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D270C-13C6-4240-B6A3-E426ADE2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3915C-39AD-4E60-9FDE-221D8744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9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8046-3D11-43C9-875E-3E1F51FE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1547B-8D9F-4603-BFEF-93CB03CA6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2EE3B-1B5C-4E2A-BB3B-AB03BDE8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E9CE-07C6-446D-BB41-29251C79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104D5-A271-4F0D-AD8D-927B0633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2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A21D-17BE-4A7D-8BD2-57449E62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4191F-CAE3-4D43-B0CC-4E550715C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6E347-3BEA-4B9C-84B6-672EA35F4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525C5-F07C-4786-9475-860614232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77187-4308-4815-9CA3-38640270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C0DF5-767F-4A9F-92C7-B7B22241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2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65DF-43B2-4716-89EA-A5DA35DB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41EA0-0F94-4E08-BD72-90ABE87DD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9E536-89B6-41AE-BACC-D5B37E3F6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2C8CC-412E-4D02-B443-4486A037D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7A4BE-080D-44F1-B96B-714F62C07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C42B4-34AF-45AF-B7A3-552D0B14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BCD0C5-AD3A-4712-83D2-72F1A7E7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EBCA8-8F38-4EFE-BFE6-53BFEB40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8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EA553-F1D3-446C-9407-0FB77C1D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4E83FD-3481-4D7D-8C7D-BDEE80F1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2079F-A60A-45C9-BD1D-1E1FC13C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49686-82A5-4559-A0E7-43555A26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999BB-6036-4B67-B298-86B5C276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2E2B4-23E5-4742-B669-5DDF6777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89989-476F-482B-BC8D-423BBD7D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6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90AB-FF76-4153-A34B-E125EB33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C00-2D0A-42FE-A9DB-FEE2E0A0C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9F9D8-6143-48FB-9853-3C09CE864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0B19B-CA0F-4C6A-8140-B80941410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CAD1F-200D-46A2-AFF1-A097E7F5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92BDA-089F-44D9-A155-F3F60DA3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7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D1C7-058F-4183-8E44-625AD85A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C6521-37D9-497F-B629-BD53DA1FA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C96A7-771F-4BD4-A68F-956EA3C96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1CED4-396E-4682-8717-EC771975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C9A9B-570A-4FA0-A808-623CBF60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C5EEA-7361-472C-A7D0-8AD99B72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508FB-45CC-4C41-9DCA-1FB678B8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DBD0B-58FC-482D-AFAF-C02578CCB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92ABF-7F34-4857-A587-30FB41FAA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0AF3-B7CB-477E-B55B-811E69A8DF95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BC671-6279-4A47-AA10-DF2A77344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679F3-B516-4066-B47C-FC3C048C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B488-8EE6-4DF9-931F-6720370D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48322-5804-BC4D-96FC-05A3385A5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35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D53F14-2DFE-E54D-8D2B-CBAE89EB8E7B}"/>
              </a:ext>
            </a:extLst>
          </p:cNvPr>
          <p:cNvSpPr txBox="1"/>
          <p:nvPr/>
        </p:nvSpPr>
        <p:spPr>
          <a:xfrm>
            <a:off x="2579511" y="2799645"/>
            <a:ext cx="687493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January 3, 2019</a:t>
            </a:r>
          </a:p>
          <a:p>
            <a:pPr algn="ctr"/>
            <a:r>
              <a:rPr lang="en-US" sz="3600" dirty="0"/>
              <a:t>Agenda</a:t>
            </a:r>
          </a:p>
          <a:p>
            <a:pPr algn="ctr"/>
            <a:r>
              <a:rPr lang="en-US" sz="3600" dirty="0"/>
              <a:t>Review Timelines</a:t>
            </a:r>
          </a:p>
          <a:p>
            <a:pPr algn="ctr"/>
            <a:r>
              <a:rPr lang="en-US" sz="3600" dirty="0"/>
              <a:t>Preview Graphics</a:t>
            </a:r>
          </a:p>
          <a:p>
            <a:pPr algn="ctr"/>
            <a:r>
              <a:rPr lang="en-US" sz="3600" dirty="0"/>
              <a:t>Review Clinical Scenario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48579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F7F3-E677-4261-848C-135C97A0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Clinical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3C9B6-0114-4FF6-A0FB-09C80F01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– Dara</a:t>
            </a:r>
          </a:p>
          <a:p>
            <a:r>
              <a:rPr lang="en-US" dirty="0"/>
              <a:t>DOB – January 10, 1940</a:t>
            </a:r>
          </a:p>
          <a:p>
            <a:r>
              <a:rPr lang="en-US" dirty="0"/>
              <a:t>Past Medical History – COPD Category C x 5 years</a:t>
            </a:r>
          </a:p>
          <a:p>
            <a:r>
              <a:rPr lang="en-US" dirty="0"/>
              <a:t>Medications – beclomethasone/formoterol (80/4.5) inhaler twice a day. Albuterol inhaler as needed.</a:t>
            </a:r>
          </a:p>
          <a:p>
            <a:r>
              <a:rPr lang="en-US" dirty="0"/>
              <a:t>Surgeries – none</a:t>
            </a:r>
          </a:p>
          <a:p>
            <a:r>
              <a:rPr lang="en-US" dirty="0"/>
              <a:t>Allergies – none</a:t>
            </a:r>
          </a:p>
          <a:p>
            <a:r>
              <a:rPr lang="en-US" dirty="0"/>
              <a:t>Social History – past-smoker with 100pack-year </a:t>
            </a:r>
            <a:r>
              <a:rPr lang="en-US" dirty="0" err="1"/>
              <a:t>hx</a:t>
            </a:r>
            <a:r>
              <a:rPr lang="en-US" dirty="0"/>
              <a:t>. No smoking x 5 years. Lives with daughter</a:t>
            </a:r>
          </a:p>
        </p:txBody>
      </p:sp>
    </p:spTree>
    <p:extLst>
      <p:ext uri="{BB962C8B-B14F-4D97-AF65-F5344CB8AC3E}">
        <p14:creationId xmlns:p14="http://schemas.microsoft.com/office/powerpoint/2010/main" val="165330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C6F80-BB76-491D-97EE-EB3342FD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Care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3286-C254-4743-ACBA-7B1954B44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present with slowly worsening shortness of breath with mild exertion over past month. Increasing, productive cough. Occasional, non-specific, chest pain with exertion. No-radiation, no sweats or nausea. Resolves with rest.</a:t>
            </a:r>
          </a:p>
          <a:p>
            <a:r>
              <a:rPr lang="en-US" dirty="0"/>
              <a:t>Exam – </a:t>
            </a:r>
            <a:r>
              <a:rPr lang="en-US" dirty="0" err="1"/>
              <a:t>Ht</a:t>
            </a:r>
            <a:r>
              <a:rPr lang="en-US" dirty="0"/>
              <a:t> 5ft 5in. </a:t>
            </a:r>
            <a:r>
              <a:rPr lang="en-US" dirty="0" err="1"/>
              <a:t>Wt</a:t>
            </a:r>
            <a:r>
              <a:rPr lang="en-US" dirty="0"/>
              <a:t> 110lbs, BP 110/70. HR 85, RR 14, O2 sat of 90% on RA, 89% on RA after a 5 minute walk</a:t>
            </a:r>
          </a:p>
          <a:p>
            <a:pPr lvl="1"/>
            <a:r>
              <a:rPr lang="en-US" dirty="0"/>
              <a:t> EKG – within normal limits</a:t>
            </a:r>
          </a:p>
          <a:p>
            <a:pPr lvl="1"/>
            <a:r>
              <a:rPr lang="en-US" dirty="0"/>
              <a:t>Exam showed distant breath sounds</a:t>
            </a:r>
          </a:p>
          <a:p>
            <a:r>
              <a:rPr lang="en-US" dirty="0"/>
              <a:t>Plan – increase beclomethasone/formoterol to 160/4.5 strength. Refer to cardiologist for further evaluation</a:t>
            </a:r>
          </a:p>
        </p:txBody>
      </p:sp>
    </p:spTree>
    <p:extLst>
      <p:ext uri="{BB962C8B-B14F-4D97-AF65-F5344CB8AC3E}">
        <p14:creationId xmlns:p14="http://schemas.microsoft.com/office/powerpoint/2010/main" val="409504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73F6-CA3A-40C2-BBFE-1AE2B16A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B7EFF-841F-4806-9818-8E1AD713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Payer1 Queries Cerner for appointment availability </a:t>
            </a:r>
          </a:p>
          <a:p>
            <a:pPr lvl="1"/>
            <a:r>
              <a:rPr lang="en-US" dirty="0"/>
              <a:t>Success – appointment is made in Cerner and Cerner displays?</a:t>
            </a:r>
          </a:p>
          <a:p>
            <a:pPr lvl="1"/>
            <a:r>
              <a:rPr lang="en-US" dirty="0"/>
              <a:t>Booth visitor sees</a:t>
            </a:r>
          </a:p>
          <a:p>
            <a:pPr lvl="2"/>
            <a:r>
              <a:rPr lang="en-US" dirty="0"/>
              <a:t>Payer app performing query to Cerner for available slots on behalf of Dara</a:t>
            </a:r>
          </a:p>
          <a:p>
            <a:pPr lvl="2"/>
            <a:r>
              <a:rPr lang="en-US" dirty="0"/>
              <a:t>Payer app selects a slot</a:t>
            </a:r>
          </a:p>
          <a:p>
            <a:pPr lvl="2"/>
            <a:r>
              <a:rPr lang="en-US" dirty="0"/>
              <a:t>Payer app shows that Dara’s appointment is successfully made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EHR shows the scheduled appointment with the cardiologist - requires navigating to admin part of Cerner system to display – Hans will confirm 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0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B6CB-4AD6-4176-823B-CC13FA29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Cardiology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5E11D-7AF3-4C59-BB3C-8BF7B034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Patient seen by cardiologist who has received clinical data from primary care physician</a:t>
            </a:r>
          </a:p>
          <a:p>
            <a:r>
              <a:rPr lang="en-US" dirty="0"/>
              <a:t>Patient has had increasing frequency and severity of chest pain since seeing PCP.</a:t>
            </a:r>
          </a:p>
          <a:p>
            <a:r>
              <a:rPr lang="en-US" dirty="0"/>
              <a:t>Exam BP 115/75. HR 80, RR 16, O2 sat of 90% on RA</a:t>
            </a:r>
          </a:p>
          <a:p>
            <a:r>
              <a:rPr lang="en-US" dirty="0"/>
              <a:t>EKG still unchanged</a:t>
            </a:r>
          </a:p>
          <a:p>
            <a:r>
              <a:rPr lang="en-US" dirty="0"/>
              <a:t>Cardiologist reviews information received from Payer (</a:t>
            </a:r>
            <a:r>
              <a:rPr lang="en-US" dirty="0" err="1"/>
              <a:t>ePDx</a:t>
            </a:r>
            <a:r>
              <a:rPr lang="en-US" dirty="0"/>
              <a:t>) and concerned and refers patient for direct admission to the hospital for monitoring and catheterization</a:t>
            </a:r>
          </a:p>
          <a:p>
            <a:r>
              <a:rPr lang="en-US" dirty="0"/>
              <a:t>Technical – Cardiologist receives information from Payer (</a:t>
            </a:r>
            <a:r>
              <a:rPr lang="en-US" dirty="0" err="1"/>
              <a:t>ePDx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6214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C84B-24B4-4B7B-9FF2-DC7A7005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2 - </a:t>
            </a:r>
            <a:r>
              <a:rPr lang="en-US" dirty="0" err="1"/>
              <a:t>ePDx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DB67C-FC55-48AE-8DA4-D794157FE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Cerner on Chart open initiates a Payer “app” via CDS Hooks to request data – exchange security token (JWT)</a:t>
            </a:r>
          </a:p>
          <a:p>
            <a:r>
              <a:rPr lang="en-US" dirty="0"/>
              <a:t>Payer app </a:t>
            </a:r>
          </a:p>
          <a:p>
            <a:pPr lvl="1"/>
            <a:r>
              <a:rPr lang="en-US" dirty="0"/>
              <a:t>authenticates to record </a:t>
            </a:r>
          </a:p>
          <a:p>
            <a:pPr lvl="1"/>
            <a:r>
              <a:rPr lang="en-US" dirty="0"/>
              <a:t>writes FHIR resources - conditions, meds, allergies/intolerance, and notes (document reference with accessible URL)</a:t>
            </a:r>
          </a:p>
          <a:p>
            <a:pPr lvl="1"/>
            <a:r>
              <a:rPr lang="en-US" dirty="0"/>
              <a:t>returns a CDS Hooks informational card with human readable summary of clinical information that was written</a:t>
            </a:r>
          </a:p>
          <a:p>
            <a:pPr lvl="1"/>
            <a:r>
              <a:rPr lang="en-US" dirty="0"/>
              <a:t>Optional – returns CDS Hooks card with link to launch SMART app and its UI</a:t>
            </a:r>
          </a:p>
          <a:p>
            <a:pPr lvl="2"/>
            <a:r>
              <a:rPr lang="en-US" dirty="0"/>
              <a:t>SMART app displays JSON of clinical information that was written</a:t>
            </a:r>
          </a:p>
          <a:p>
            <a:r>
              <a:rPr lang="en-US" dirty="0"/>
              <a:t>Booth visitor sees a payer app that “monitors” the CDS Hooks, the connection with the – Clarify with HANS how we show a before and after view of the patient’s record.</a:t>
            </a:r>
          </a:p>
          <a:p>
            <a:r>
              <a:rPr lang="en-US" dirty="0"/>
              <a:t>Viet to create simple SOAP notes – need to discuss further</a:t>
            </a:r>
          </a:p>
        </p:txBody>
      </p:sp>
    </p:spTree>
    <p:extLst>
      <p:ext uri="{BB962C8B-B14F-4D97-AF65-F5344CB8AC3E}">
        <p14:creationId xmlns:p14="http://schemas.microsoft.com/office/powerpoint/2010/main" val="104208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3C90-9821-457D-8616-D074B0C2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Hospitalization and Discharge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CD57F-4909-4546-B719-7DB1AFD5B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is admitted to the hospital and undergoes cardiac catheterization which shows a 80% blockage of her right coronary artery which is stented during the procedure. </a:t>
            </a:r>
          </a:p>
          <a:p>
            <a:r>
              <a:rPr lang="en-US" dirty="0"/>
              <a:t>Patient develops an oxygen requirement and is discharged on oxygen 2LPM by nasal cannula</a:t>
            </a:r>
          </a:p>
          <a:p>
            <a:r>
              <a:rPr lang="en-US" dirty="0"/>
              <a:t>Additional medications</a:t>
            </a:r>
          </a:p>
          <a:p>
            <a:pPr lvl="1"/>
            <a:r>
              <a:rPr lang="en-US" dirty="0"/>
              <a:t>Aspirin 325mg daily</a:t>
            </a:r>
          </a:p>
          <a:p>
            <a:pPr lvl="1"/>
            <a:r>
              <a:rPr lang="en-US" dirty="0"/>
              <a:t>Atorvastatin</a:t>
            </a:r>
          </a:p>
          <a:p>
            <a:pPr lvl="1"/>
            <a:r>
              <a:rPr lang="en-US" dirty="0" err="1"/>
              <a:t>Clopidogrel</a:t>
            </a:r>
            <a:endParaRPr lang="en-US" dirty="0"/>
          </a:p>
          <a:p>
            <a:pPr lvl="1"/>
            <a:r>
              <a:rPr lang="en-US"/>
              <a:t>beclomethasone/formoterol to 160/4.5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96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CDAEA-FB86-4A7C-8DA3-C932E7F0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61C7-B7B1-42C9-A2A7-A68FD65E9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Epic/</a:t>
            </a:r>
            <a:r>
              <a:rPr lang="en-US" dirty="0" err="1"/>
              <a:t>RefImp</a:t>
            </a:r>
            <a:r>
              <a:rPr lang="en-US" dirty="0"/>
              <a:t> – user reviews order for O2. CDS Hooks triggers invokes Payer CDS </a:t>
            </a:r>
          </a:p>
          <a:p>
            <a:pPr lvl="1"/>
            <a:r>
              <a:rPr lang="en-US" dirty="0"/>
              <a:t>Payer responds with documentation requirements via informational card or a URL to the documentation requirement. Bob to write based on CMS O2</a:t>
            </a:r>
          </a:p>
          <a:p>
            <a:r>
              <a:rPr lang="en-US" dirty="0"/>
              <a:t>Booth visitor sees Epic/</a:t>
            </a:r>
            <a:r>
              <a:rPr lang="en-US" dirty="0" err="1"/>
              <a:t>RefImp</a:t>
            </a:r>
            <a:r>
              <a:rPr lang="en-US" dirty="0"/>
              <a:t> displaying payer’s informational card or link to URL</a:t>
            </a:r>
          </a:p>
          <a:p>
            <a:r>
              <a:rPr lang="en-US" dirty="0"/>
              <a:t>Goal is to demonstrate documentation (CRD) upon the order of the supplemental oxygen at discharge.</a:t>
            </a:r>
          </a:p>
          <a:p>
            <a:r>
              <a:rPr lang="en-US" dirty="0"/>
              <a:t>Participants should be testing with reference implementation and Aegis test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2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F1E3-72ED-42AB-BC44-87FF8DC2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F4AF-B4E0-4F4B-ABA3-0445FC708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returns to PCP for discharge follow-up within 7 day</a:t>
            </a:r>
          </a:p>
          <a:p>
            <a:r>
              <a:rPr lang="en-US" dirty="0"/>
              <a:t>Medications are reviewed and MRP performed</a:t>
            </a:r>
          </a:p>
          <a:p>
            <a:r>
              <a:rPr lang="en-US" dirty="0"/>
              <a:t>Provider attests to MRP in </a:t>
            </a:r>
            <a:r>
              <a:rPr lang="en-US" dirty="0" err="1"/>
              <a:t>RefImp</a:t>
            </a:r>
            <a:endParaRPr lang="en-US" dirty="0"/>
          </a:p>
          <a:p>
            <a:r>
              <a:rPr lang="en-US" dirty="0" err="1"/>
              <a:t>RefImp</a:t>
            </a:r>
            <a:r>
              <a:rPr lang="en-US" dirty="0"/>
              <a:t> sends attestation to Payer system</a:t>
            </a:r>
          </a:p>
          <a:p>
            <a:r>
              <a:rPr lang="en-US" dirty="0"/>
              <a:t>Payer system displays confirmation of attestation </a:t>
            </a:r>
          </a:p>
          <a:p>
            <a:r>
              <a:rPr lang="en-US" dirty="0"/>
              <a:t>Booth visitor sees </a:t>
            </a:r>
            <a:r>
              <a:rPr lang="en-US" dirty="0" err="1"/>
              <a:t>RefImp</a:t>
            </a:r>
            <a:r>
              <a:rPr lang="en-US" dirty="0"/>
              <a:t> and Payer app confirmation</a:t>
            </a:r>
          </a:p>
          <a:p>
            <a:r>
              <a:rPr lang="en-US" dirty="0"/>
              <a:t>Participants should be testing with reference implementation and Aegis test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6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CCD45-D437-084E-A9C8-91ED9FE0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19" y="0"/>
            <a:ext cx="10515600" cy="1325563"/>
          </a:xfrm>
        </p:spPr>
        <p:txBody>
          <a:bodyPr/>
          <a:lstStyle/>
          <a:p>
            <a:r>
              <a:rPr lang="en-US" dirty="0"/>
              <a:t>Use Case 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76249-A1F6-8548-ADD8-2FFE506302A7}"/>
              </a:ext>
            </a:extLst>
          </p:cNvPr>
          <p:cNvSpPr txBox="1"/>
          <p:nvPr/>
        </p:nvSpPr>
        <p:spPr>
          <a:xfrm>
            <a:off x="488731" y="1237593"/>
            <a:ext cx="2490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Each row in this table represents a transaction in the HIMSS scenario. The following slides indicate what clinical data will be used.</a:t>
            </a:r>
          </a:p>
          <a:p>
            <a:endParaRPr lang="en-US" dirty="0"/>
          </a:p>
          <a:p>
            <a:r>
              <a:rPr lang="en-US" dirty="0"/>
              <a:t>Payer actors will be determined based on build outcomes in the coming weeks.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D8B432-21EF-494A-9ECD-36BFA016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33" y="0"/>
            <a:ext cx="8121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47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2230-89FB-E843-A557-F0B86561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8" y="1791"/>
            <a:ext cx="10515600" cy="1325563"/>
          </a:xfrm>
        </p:spPr>
        <p:txBody>
          <a:bodyPr/>
          <a:lstStyle/>
          <a:p>
            <a:r>
              <a:rPr lang="en-US" dirty="0"/>
              <a:t>Commit for testing at </a:t>
            </a:r>
            <a:r>
              <a:rPr lang="en-US" dirty="0" err="1"/>
              <a:t>Connectathon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437F78-FEA5-894D-8E0F-B9D6249AD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8" y="1210482"/>
            <a:ext cx="10950117" cy="5262435"/>
          </a:xfrm>
        </p:spPr>
      </p:pic>
    </p:spTree>
    <p:extLst>
      <p:ext uri="{BB962C8B-B14F-4D97-AF65-F5344CB8AC3E}">
        <p14:creationId xmlns:p14="http://schemas.microsoft.com/office/powerpoint/2010/main" val="2003928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7E96-0DD7-4648-B13A-58A92E23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D4CA1-78D9-8349-B13E-984851B23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Thursday, January 3, 12:00 PM ET</a:t>
            </a:r>
          </a:p>
          <a:p>
            <a:r>
              <a:rPr lang="en-US" dirty="0"/>
              <a:t>Monday, January 7, 4:00 PM ET</a:t>
            </a:r>
          </a:p>
          <a:p>
            <a:r>
              <a:rPr lang="en-US" dirty="0"/>
              <a:t>Thursday, January 10, 12:00 PM ET – 30 Min </a:t>
            </a:r>
            <a:r>
              <a:rPr lang="en-US" dirty="0" err="1"/>
              <a:t>Connectathon</a:t>
            </a:r>
            <a:r>
              <a:rPr lang="en-US" dirty="0"/>
              <a:t> Prep Call</a:t>
            </a:r>
          </a:p>
          <a:p>
            <a:r>
              <a:rPr lang="en-US" dirty="0"/>
              <a:t>Saturday, January 12, 2:00 PM Local – Face to Face - FRIO Room</a:t>
            </a:r>
          </a:p>
          <a:p>
            <a:r>
              <a:rPr lang="en-US" dirty="0"/>
              <a:t>Sunday, January 13, 10:00 AM Local – Face to Face - Pecan Room</a:t>
            </a:r>
          </a:p>
          <a:p>
            <a:r>
              <a:rPr lang="en-US" dirty="0"/>
              <a:t>Sunday, February 10, 12:00 PM ET – HIMSS19 SET UP BEGINS</a:t>
            </a:r>
          </a:p>
          <a:p>
            <a:r>
              <a:rPr lang="en-US" dirty="0"/>
              <a:t>Monday, February 11, 9:00 AM ET – HIMSS19 Set up continues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98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CFFD2B-59DD-9F49-AED5-3512EE011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310697"/>
              </p:ext>
            </p:extLst>
          </p:nvPr>
        </p:nvGraphicFramePr>
        <p:xfrm>
          <a:off x="563216" y="3918792"/>
          <a:ext cx="11731488" cy="2939208"/>
        </p:xfrm>
        <a:graphic>
          <a:graphicData uri="http://schemas.openxmlformats.org/drawingml/2006/table">
            <a:tbl>
              <a:tblPr/>
              <a:tblGrid>
                <a:gridCol w="5865744">
                  <a:extLst>
                    <a:ext uri="{9D8B030D-6E8A-4147-A177-3AD203B41FA5}">
                      <a16:colId xmlns:a16="http://schemas.microsoft.com/office/drawing/2014/main" val="3050858056"/>
                    </a:ext>
                  </a:extLst>
                </a:gridCol>
                <a:gridCol w="5865744">
                  <a:extLst>
                    <a:ext uri="{9D8B030D-6E8A-4147-A177-3AD203B41FA5}">
                      <a16:colId xmlns:a16="http://schemas.microsoft.com/office/drawing/2014/main" val="1639259523"/>
                    </a:ext>
                  </a:extLst>
                </a:gridCol>
              </a:tblGrid>
              <a:tr h="979736">
                <a:tc>
                  <a:txBody>
                    <a:bodyPr/>
                    <a:lstStyle/>
                    <a:p>
                      <a:r>
                        <a:rPr lang="en-US" sz="4000" b="1">
                          <a:effectLst/>
                        </a:rPr>
                        <a:t>Tuesday</a:t>
                      </a:r>
                      <a:r>
                        <a:rPr lang="en-US" sz="4000">
                          <a:effectLst/>
                        </a:rPr>
                        <a:t>, February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/>
                        <a:t>10:00 am – 6:00 pm</a:t>
                      </a:r>
                      <a:endParaRPr lang="en-US" sz="4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685261"/>
                  </a:ext>
                </a:extLst>
              </a:tr>
              <a:tr h="979736">
                <a:tc>
                  <a:txBody>
                    <a:bodyPr/>
                    <a:lstStyle/>
                    <a:p>
                      <a:r>
                        <a:rPr lang="en-US" sz="4000" b="1" dirty="0">
                          <a:effectLst/>
                        </a:rPr>
                        <a:t>Wednesday</a:t>
                      </a:r>
                      <a:r>
                        <a:rPr lang="en-US" sz="4000" dirty="0">
                          <a:effectLst/>
                        </a:rPr>
                        <a:t>, February 13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/>
                        <a:t>9:30 am – 6:00 pm</a:t>
                      </a:r>
                      <a:endParaRPr lang="en-US" sz="4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06566"/>
                  </a:ext>
                </a:extLst>
              </a:tr>
              <a:tr h="979736">
                <a:tc>
                  <a:txBody>
                    <a:bodyPr/>
                    <a:lstStyle/>
                    <a:p>
                      <a:r>
                        <a:rPr lang="en-US" sz="4000" b="1">
                          <a:effectLst/>
                        </a:rPr>
                        <a:t>Thursday</a:t>
                      </a:r>
                      <a:r>
                        <a:rPr lang="en-US" sz="4000">
                          <a:effectLst/>
                        </a:rPr>
                        <a:t>, February 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/>
                        <a:t>9:30 am – 4:00 pm</a:t>
                      </a:r>
                      <a:endParaRPr lang="en-US" sz="4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457038"/>
                  </a:ext>
                </a:extLst>
              </a:tr>
            </a:tbl>
          </a:graphicData>
        </a:graphic>
      </p:graphicFrame>
      <p:sp>
        <p:nvSpPr>
          <p:cNvPr id="7" name="AutoShape 2" descr="Home">
            <a:extLst>
              <a:ext uri="{FF2B5EF4-FFF2-40B4-BE49-F238E27FC236}">
                <a16:creationId xmlns:a16="http://schemas.microsoft.com/office/drawing/2014/main" id="{F4EABDDC-7DCD-CA45-AD11-7DBAF5A4B59B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59295" y="2593229"/>
            <a:ext cx="105156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Interoperability Showcase / Exhibition Hours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CBA20-E392-4244-9E88-629B37753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4" b="46846"/>
          <a:stretch/>
        </p:blipFill>
        <p:spPr>
          <a:xfrm>
            <a:off x="1961045" y="418914"/>
            <a:ext cx="7912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CA1A-7CA4-D945-83A1-4B665901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8" y="132650"/>
            <a:ext cx="10515600" cy="1325563"/>
          </a:xfrm>
        </p:spPr>
        <p:txBody>
          <a:bodyPr/>
          <a:lstStyle/>
          <a:p>
            <a:r>
              <a:rPr lang="en-US" dirty="0"/>
              <a:t>HIMSS Exhibition Hall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02E8EF-762C-4247-A41E-7948FE00A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069"/>
            <a:ext cx="12011186" cy="46986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1BF90-52A6-A243-997A-1918F7C7EADA}"/>
              </a:ext>
            </a:extLst>
          </p:cNvPr>
          <p:cNvSpPr txBox="1"/>
          <p:nvPr/>
        </p:nvSpPr>
        <p:spPr>
          <a:xfrm>
            <a:off x="1039970" y="6338807"/>
            <a:ext cx="993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an interactive map here: https://</a:t>
            </a:r>
            <a:r>
              <a:rPr lang="en-US" dirty="0" err="1"/>
              <a:t>www.himssconference.org</a:t>
            </a:r>
            <a:r>
              <a:rPr lang="en-US" dirty="0"/>
              <a:t>/exhibition/exhibit-hall/hall-map-hours</a:t>
            </a:r>
          </a:p>
        </p:txBody>
      </p:sp>
    </p:spTree>
    <p:extLst>
      <p:ext uri="{BB962C8B-B14F-4D97-AF65-F5344CB8AC3E}">
        <p14:creationId xmlns:p14="http://schemas.microsoft.com/office/powerpoint/2010/main" val="633742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8CB1C-1990-204A-8329-F1672F4DE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37803A-AA90-4249-BA94-D1ED4E49D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4085" y="-1019719"/>
            <a:ext cx="6934083" cy="8973521"/>
          </a:xfrm>
        </p:spPr>
      </p:pic>
    </p:spTree>
    <p:extLst>
      <p:ext uri="{BB962C8B-B14F-4D97-AF65-F5344CB8AC3E}">
        <p14:creationId xmlns:p14="http://schemas.microsoft.com/office/powerpoint/2010/main" val="2553673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E5A8-AB4E-3F4D-9723-7BFA87F5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40A88-8221-0942-A44A-0BE33F8FB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59111" cy="683863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0360A-03AE-4242-98F2-E8109AF7F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84" y="2040859"/>
            <a:ext cx="5090582" cy="2610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B006AA-A954-5A46-A815-5F726A78E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09" y="101289"/>
            <a:ext cx="4328347" cy="2219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AD3BB4-BB8D-7947-BEAE-FB2B3F00C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2"/>
          <a:stretch/>
        </p:blipFill>
        <p:spPr>
          <a:xfrm>
            <a:off x="3658306" y="4651022"/>
            <a:ext cx="5981700" cy="20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5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A3BA437-5697-AB41-9D24-14112DD10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0982" cy="395827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417101-9C2D-2042-AC8F-4DC12F70D5FD}"/>
              </a:ext>
            </a:extLst>
          </p:cNvPr>
          <p:cNvCxnSpPr>
            <a:cxnSpLocks/>
          </p:cNvCxnSpPr>
          <p:nvPr/>
        </p:nvCxnSpPr>
        <p:spPr>
          <a:xfrm>
            <a:off x="2580982" y="1066800"/>
            <a:ext cx="877281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AB1DA-948C-284D-9477-84AB57D6007A}"/>
              </a:ext>
            </a:extLst>
          </p:cNvPr>
          <p:cNvCxnSpPr>
            <a:cxnSpLocks/>
          </p:cNvCxnSpPr>
          <p:nvPr/>
        </p:nvCxnSpPr>
        <p:spPr>
          <a:xfrm flipV="1">
            <a:off x="11353800" y="990600"/>
            <a:ext cx="0" cy="539496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F47A3-955A-6643-8874-211177C738D0}"/>
              </a:ext>
            </a:extLst>
          </p:cNvPr>
          <p:cNvCxnSpPr>
            <a:cxnSpLocks/>
          </p:cNvCxnSpPr>
          <p:nvPr/>
        </p:nvCxnSpPr>
        <p:spPr>
          <a:xfrm>
            <a:off x="2580982" y="1066800"/>
            <a:ext cx="0" cy="516636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40687D6-735F-B648-9B18-2AEA5C72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82397"/>
            <a:ext cx="3383280" cy="832003"/>
          </a:xfrm>
        </p:spPr>
        <p:txBody>
          <a:bodyPr/>
          <a:lstStyle/>
          <a:p>
            <a:pPr algn="ctr"/>
            <a:r>
              <a:rPr lang="en-US" dirty="0"/>
              <a:t>Vignette 12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029DC7-F1E7-854C-B899-339342139B28}"/>
              </a:ext>
            </a:extLst>
          </p:cNvPr>
          <p:cNvCxnSpPr>
            <a:cxnSpLocks/>
          </p:cNvCxnSpPr>
          <p:nvPr/>
        </p:nvCxnSpPr>
        <p:spPr>
          <a:xfrm flipH="1">
            <a:off x="2580982" y="6233160"/>
            <a:ext cx="257013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9B8EDB-9B01-1942-901A-54D47DFBFF1E}"/>
              </a:ext>
            </a:extLst>
          </p:cNvPr>
          <p:cNvSpPr txBox="1"/>
          <p:nvPr/>
        </p:nvSpPr>
        <p:spPr>
          <a:xfrm>
            <a:off x="5151120" y="1219201"/>
            <a:ext cx="348996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65” Monitor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59DEEF-3015-5549-B9FA-98E591D53C11}"/>
              </a:ext>
            </a:extLst>
          </p:cNvPr>
          <p:cNvSpPr txBox="1"/>
          <p:nvPr/>
        </p:nvSpPr>
        <p:spPr>
          <a:xfrm rot="16200000">
            <a:off x="2420736" y="2412193"/>
            <a:ext cx="132900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32”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B51CAA-706E-EB4C-96E4-FB80CBF0DDC7}"/>
              </a:ext>
            </a:extLst>
          </p:cNvPr>
          <p:cNvSpPr txBox="1"/>
          <p:nvPr/>
        </p:nvSpPr>
        <p:spPr>
          <a:xfrm rot="16200000">
            <a:off x="2420736" y="4167916"/>
            <a:ext cx="132900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32”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3C7E18-D976-DA42-AECE-316BA0865B9D}"/>
              </a:ext>
            </a:extLst>
          </p:cNvPr>
          <p:cNvSpPr txBox="1"/>
          <p:nvPr/>
        </p:nvSpPr>
        <p:spPr>
          <a:xfrm rot="5400000">
            <a:off x="10195375" y="2412194"/>
            <a:ext cx="132900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32” Monitor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A0FA73-B9F8-2847-AA19-B315C0A5C54B}"/>
              </a:ext>
            </a:extLst>
          </p:cNvPr>
          <p:cNvSpPr txBox="1"/>
          <p:nvPr/>
        </p:nvSpPr>
        <p:spPr>
          <a:xfrm rot="5400000">
            <a:off x="10195375" y="4167917"/>
            <a:ext cx="132900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32” Monitor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F737D7-8400-524D-B726-62309E86D377}"/>
              </a:ext>
            </a:extLst>
          </p:cNvPr>
          <p:cNvSpPr txBox="1"/>
          <p:nvPr/>
        </p:nvSpPr>
        <p:spPr>
          <a:xfrm>
            <a:off x="5151120" y="1768290"/>
            <a:ext cx="3489960" cy="14773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Can show 4 systems</a:t>
            </a:r>
          </a:p>
          <a:p>
            <a:pPr marL="285750" indent="-285750">
              <a:buFontTx/>
              <a:buChar char="-"/>
            </a:pPr>
            <a:r>
              <a:rPr lang="en-US" dirty="0"/>
              <a:t>EMR 1 - PCP</a:t>
            </a:r>
          </a:p>
          <a:p>
            <a:pPr marL="285750" indent="-285750">
              <a:buFontTx/>
              <a:buChar char="-"/>
            </a:pPr>
            <a:r>
              <a:rPr lang="en-US" dirty="0"/>
              <a:t>EMR 2 - Cardiologist</a:t>
            </a:r>
          </a:p>
          <a:p>
            <a:pPr marL="285750" indent="-285750">
              <a:buFontTx/>
              <a:buChar char="-"/>
            </a:pPr>
            <a:r>
              <a:rPr lang="en-US" dirty="0"/>
              <a:t>EMR 3 - Hospital</a:t>
            </a:r>
          </a:p>
          <a:p>
            <a:pPr marL="285750" indent="-285750">
              <a:buFontTx/>
              <a:buChar char="-"/>
            </a:pPr>
            <a:r>
              <a:rPr lang="en-US" dirty="0"/>
              <a:t>Da Vinci </a:t>
            </a:r>
            <a:r>
              <a:rPr lang="en-US" dirty="0" err="1"/>
              <a:t>Powerpoint</a:t>
            </a:r>
            <a:r>
              <a:rPr lang="en-US" dirty="0"/>
              <a:t> with flow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1F50A6-2DE1-D542-85EC-9C16C12384D9}"/>
              </a:ext>
            </a:extLst>
          </p:cNvPr>
          <p:cNvSpPr txBox="1"/>
          <p:nvPr/>
        </p:nvSpPr>
        <p:spPr>
          <a:xfrm rot="16200000">
            <a:off x="3012396" y="4126284"/>
            <a:ext cx="1799738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Payer #1 - </a:t>
            </a:r>
            <a:r>
              <a:rPr lang="en-US" dirty="0" err="1"/>
              <a:t>eCDx</a:t>
            </a:r>
            <a:endParaRPr lang="en-US" dirty="0"/>
          </a:p>
          <a:p>
            <a:r>
              <a:rPr lang="en-US" dirty="0"/>
              <a:t>- Scheduling query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33BEE3-C066-E544-AF7F-E0777F19BC15}"/>
              </a:ext>
            </a:extLst>
          </p:cNvPr>
          <p:cNvSpPr txBox="1"/>
          <p:nvPr/>
        </p:nvSpPr>
        <p:spPr>
          <a:xfrm rot="16200000">
            <a:off x="2754971" y="2225314"/>
            <a:ext cx="179832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Payer #2 - </a:t>
            </a:r>
            <a:r>
              <a:rPr lang="en-US" dirty="0" err="1"/>
              <a:t>ePDx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CF255F-EC3F-6648-B346-FA33C9A61AFF}"/>
              </a:ext>
            </a:extLst>
          </p:cNvPr>
          <p:cNvSpPr txBox="1"/>
          <p:nvPr/>
        </p:nvSpPr>
        <p:spPr>
          <a:xfrm rot="5400000">
            <a:off x="9138397" y="2054274"/>
            <a:ext cx="1861359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Payer #3</a:t>
            </a:r>
          </a:p>
          <a:p>
            <a:r>
              <a:rPr lang="en-US" dirty="0"/>
              <a:t>- CRD for Oxygen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5A5696-54A4-F646-AD38-868333BC3C48}"/>
              </a:ext>
            </a:extLst>
          </p:cNvPr>
          <p:cNvSpPr txBox="1"/>
          <p:nvPr/>
        </p:nvSpPr>
        <p:spPr>
          <a:xfrm rot="5400000">
            <a:off x="9156237" y="4277752"/>
            <a:ext cx="1825679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Payer #4. MRP</a:t>
            </a:r>
          </a:p>
          <a:p>
            <a:r>
              <a:rPr lang="en-US" dirty="0"/>
              <a:t>- CRD for Oxygen</a:t>
            </a:r>
          </a:p>
        </p:txBody>
      </p:sp>
    </p:spTree>
    <p:extLst>
      <p:ext uri="{BB962C8B-B14F-4D97-AF65-F5344CB8AC3E}">
        <p14:creationId xmlns:p14="http://schemas.microsoft.com/office/powerpoint/2010/main" val="17872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D0D9-7C7A-4856-B64B-4F7ADC2B0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Clinical Scenario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528AE5-AC1F-4264-B510-C3EEFCA031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 Vinci Vignette for HIMSS 2019 Interoperability Showcase</a:t>
            </a:r>
          </a:p>
        </p:txBody>
      </p:sp>
    </p:spTree>
    <p:extLst>
      <p:ext uri="{BB962C8B-B14F-4D97-AF65-F5344CB8AC3E}">
        <p14:creationId xmlns:p14="http://schemas.microsoft.com/office/powerpoint/2010/main" val="2382369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D208C5-CBBC-48B4-8BC5-3B9CD09882F6}"/>
              </a:ext>
            </a:extLst>
          </p:cNvPr>
          <p:cNvSpPr/>
          <p:nvPr/>
        </p:nvSpPr>
        <p:spPr>
          <a:xfrm>
            <a:off x="8331788" y="1704433"/>
            <a:ext cx="3444057" cy="1631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Interaction 2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Cardiologist use ePDx  ask payer for existing information </a:t>
            </a:r>
            <a:r>
              <a:rPr lang="en-US" dirty="0">
                <a:solidFill>
                  <a:schemeClr val="tx1"/>
                </a:solidFill>
              </a:rPr>
              <a:t>regarding patient 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Decides to admit Dara for 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5352B-590B-454A-9C5C-A61AE5400288}"/>
              </a:ext>
            </a:extLst>
          </p:cNvPr>
          <p:cNvSpPr/>
          <p:nvPr/>
        </p:nvSpPr>
        <p:spPr>
          <a:xfrm>
            <a:off x="8338137" y="3657472"/>
            <a:ext cx="3444057" cy="17108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Patient admitted to hospital  to deal with ____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Patient is also diagnosed as emerging COPD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D068A-789C-48AD-8629-E24563BFD34B}"/>
              </a:ext>
            </a:extLst>
          </p:cNvPr>
          <p:cNvSpPr txBox="1"/>
          <p:nvPr/>
        </p:nvSpPr>
        <p:spPr>
          <a:xfrm>
            <a:off x="3147560" y="291372"/>
            <a:ext cx="665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HIMSS Da Vinci Vignette --78-year-old Asian Woman  (Dara)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4D2325-E3A4-42D1-B1C1-51017F0CF2AC}"/>
              </a:ext>
            </a:extLst>
          </p:cNvPr>
          <p:cNvSpPr/>
          <p:nvPr/>
        </p:nvSpPr>
        <p:spPr>
          <a:xfrm>
            <a:off x="567283" y="1704433"/>
            <a:ext cx="3135564" cy="1625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 visits PCP with symptoms of  angina. PCP refers to cardiologist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6DE000-1BC3-4EF7-83B0-C3CC67C62911}"/>
              </a:ext>
            </a:extLst>
          </p:cNvPr>
          <p:cNvSpPr/>
          <p:nvPr/>
        </p:nvSpPr>
        <p:spPr>
          <a:xfrm>
            <a:off x="567284" y="3673233"/>
            <a:ext cx="3135564" cy="16883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Interaction 4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Patient  visits primary care physician  who </a:t>
            </a:r>
            <a:r>
              <a:rPr lang="en-US" b="1" dirty="0">
                <a:solidFill>
                  <a:schemeClr val="tx1"/>
                </a:solidFill>
              </a:rPr>
              <a:t>performs MRP and  sends attestation using DEQM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E87655-CDC6-4746-BB03-9E088F5E6FB0}"/>
              </a:ext>
            </a:extLst>
          </p:cNvPr>
          <p:cNvSpPr/>
          <p:nvPr/>
        </p:nvSpPr>
        <p:spPr>
          <a:xfrm>
            <a:off x="4119841" y="3673669"/>
            <a:ext cx="3733735" cy="169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Interaction 3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On discharge, orders home oxygen therapy and triggers  CRD which responds with specific order/documentation requirements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E08460-1552-4855-AC4C-8327B36CDC33}"/>
              </a:ext>
            </a:extLst>
          </p:cNvPr>
          <p:cNvSpPr/>
          <p:nvPr/>
        </p:nvSpPr>
        <p:spPr>
          <a:xfrm>
            <a:off x="4119841" y="1704433"/>
            <a:ext cx="3733735" cy="16314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Interaction 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Primary Care provider and Dara work with payer to  schedule appointment with Cardiologist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(Request slots and schedule appointment -- </a:t>
            </a:r>
            <a:r>
              <a:rPr lang="en-US" b="1" dirty="0" err="1">
                <a:solidFill>
                  <a:schemeClr val="tx1"/>
                </a:solidFill>
              </a:rPr>
              <a:t>eCDx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80E5972C-B1DB-44C2-8518-753CEBFF3699}"/>
              </a:ext>
            </a:extLst>
          </p:cNvPr>
          <p:cNvCxnSpPr>
            <a:cxnSpLocks/>
            <a:stCxn id="27" idx="3"/>
            <a:endCxn id="4" idx="1"/>
          </p:cNvCxnSpPr>
          <p:nvPr/>
        </p:nvCxnSpPr>
        <p:spPr>
          <a:xfrm>
            <a:off x="7853576" y="2520174"/>
            <a:ext cx="478212" cy="15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5A7B2FC-BD4E-44CB-9165-72707F619E8A}"/>
              </a:ext>
            </a:extLst>
          </p:cNvPr>
          <p:cNvCxnSpPr>
            <a:stCxn id="10" idx="3"/>
            <a:endCxn id="27" idx="1"/>
          </p:cNvCxnSpPr>
          <p:nvPr/>
        </p:nvCxnSpPr>
        <p:spPr>
          <a:xfrm>
            <a:off x="3702847" y="2516999"/>
            <a:ext cx="416994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60EF0B3-5C34-48D8-9E39-A744D8023A72}"/>
              </a:ext>
            </a:extLst>
          </p:cNvPr>
          <p:cNvCxnSpPr>
            <a:stCxn id="5" idx="1"/>
            <a:endCxn id="34" idx="3"/>
          </p:cNvCxnSpPr>
          <p:nvPr/>
        </p:nvCxnSpPr>
        <p:spPr>
          <a:xfrm flipH="1">
            <a:off x="7853576" y="4512916"/>
            <a:ext cx="484561" cy="8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1150C8-005C-4427-B650-E707FE319379}"/>
              </a:ext>
            </a:extLst>
          </p:cNvPr>
          <p:cNvCxnSpPr>
            <a:stCxn id="34" idx="1"/>
            <a:endCxn id="15" idx="3"/>
          </p:cNvCxnSpPr>
          <p:nvPr/>
        </p:nvCxnSpPr>
        <p:spPr>
          <a:xfrm flipH="1" flipV="1">
            <a:off x="3702848" y="4517403"/>
            <a:ext cx="416993" cy="3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id="{409C4726-6166-4F68-AA75-B2D349C2D978}"/>
              </a:ext>
            </a:extLst>
          </p:cNvPr>
          <p:cNvSpPr/>
          <p:nvPr/>
        </p:nvSpPr>
        <p:spPr>
          <a:xfrm>
            <a:off x="9744502" y="3335915"/>
            <a:ext cx="484632" cy="321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1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1092</Words>
  <Application>Microsoft Macintosh PowerPoint</Application>
  <PresentationFormat>Widescreen</PresentationFormat>
  <Paragraphs>142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Timeline</vt:lpstr>
      <vt:lpstr>Interoperability Showcase / Exhibition Hours</vt:lpstr>
      <vt:lpstr>HIMSS Exhibition Hall</vt:lpstr>
      <vt:lpstr>PowerPoint Presentation</vt:lpstr>
      <vt:lpstr>PowerPoint Presentation</vt:lpstr>
      <vt:lpstr>Vignette 12</vt:lpstr>
      <vt:lpstr>Clinical Scenario</vt:lpstr>
      <vt:lpstr>PowerPoint Presentation</vt:lpstr>
      <vt:lpstr>Initial Clinical Data</vt:lpstr>
      <vt:lpstr>Primary Care Visit</vt:lpstr>
      <vt:lpstr>Interaction 1</vt:lpstr>
      <vt:lpstr>Cardiology Visit</vt:lpstr>
      <vt:lpstr>Interaction 2 - ePDx</vt:lpstr>
      <vt:lpstr>Hospitalization and Discharge</vt:lpstr>
      <vt:lpstr>Interaction 3</vt:lpstr>
      <vt:lpstr>Interaction 4</vt:lpstr>
      <vt:lpstr>Use Case Flow</vt:lpstr>
      <vt:lpstr>Commit for testing at Connectathon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Scenario</dc:title>
  <dc:creator>Viet Nguyen</dc:creator>
  <cp:lastModifiedBy>Decelles, Larry</cp:lastModifiedBy>
  <cp:revision>28</cp:revision>
  <dcterms:created xsi:type="dcterms:W3CDTF">2018-12-27T16:01:56Z</dcterms:created>
  <dcterms:modified xsi:type="dcterms:W3CDTF">2019-01-12T16:28:20Z</dcterms:modified>
</cp:coreProperties>
</file>