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675" r:id="rId4"/>
    <p:sldId id="670" r:id="rId5"/>
    <p:sldId id="671" r:id="rId6"/>
    <p:sldId id="674" r:id="rId7"/>
    <p:sldId id="667" r:id="rId8"/>
    <p:sldId id="672" r:id="rId9"/>
    <p:sldId id="673" r:id="rId10"/>
    <p:sldId id="668" r:id="rId11"/>
    <p:sldId id="669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7"/>
    <p:restoredTop sz="94662"/>
  </p:normalViewPr>
  <p:slideViewPr>
    <p:cSldViewPr snapToGrid="0" snapToObjects="1">
      <p:cViewPr varScale="1">
        <p:scale>
          <a:sx n="252" d="100"/>
          <a:sy n="252" d="100"/>
        </p:scale>
        <p:origin x="33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8/19/20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8/19/20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7AD536F-12DD-4047-A5E1-D0F79FE1E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005C5975-8789-48B8-B086-1A47F4D38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DBF50D1-8693-4891-9BB7-FBADA3084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7194B379-A0D2-4382-AF7C-F5C2DF94165C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8/19/20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7193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26A6D-74FA-43B6-9403-2499E775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7A39D-7D27-433D-99F1-A2BA7416B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D7BF5-33BE-4FBC-8618-5123D816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B2C87-FDD9-4E77-B156-EB0F304DB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9896" y="4544296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527243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3FCF1-A627-45FF-9162-523A4427A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88F42-DC23-4311-B11C-554FD2426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2F6708-D3B4-4D74-A64C-F0F9110AA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5C5EE-2A92-4D4B-A616-F54674BEF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8/19/20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nci-plan-net-ri.logicahealth.org/fhir" TargetMode="External"/><Relationship Id="rId2" Type="http://schemas.openxmlformats.org/officeDocument/2006/relationships/hyperlink" Target="https://davinci-plan-net-client.logicahealth.org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L7-DaVinci/plan-net-ri" TargetMode="External"/><Relationship Id="rId7" Type="http://schemas.openxmlformats.org/officeDocument/2006/relationships/hyperlink" Target="https://davinci-plan-net-client.logicahealth.org/" TargetMode="External"/><Relationship Id="rId2" Type="http://schemas.openxmlformats.org/officeDocument/2006/relationships/hyperlink" Target="https://github.com/saulakravitz/plan-net-postman-colle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avinci-plan-net-ri.logicahealth.org/fhir" TargetMode="External"/><Relationship Id="rId5" Type="http://schemas.openxmlformats.org/officeDocument/2006/relationships/hyperlink" Target="https://github.com/HL7-DaVinci/plan-net_client" TargetMode="External"/><Relationship Id="rId4" Type="http://schemas.openxmlformats.org/officeDocument/2006/relationships/hyperlink" Target="https://github.com/HL7-DaVinci/pdex-plan-net-sample-dat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fhir.org/#narrow/stream/229922-Da.2BVinci.2BPDex.2BPlan-Net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fhir/" TargetMode="External"/><Relationship Id="rId2" Type="http://schemas.openxmlformats.org/officeDocument/2006/relationships/hyperlink" Target="https://hub.docker.com/r/blangley/plan-ne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3588661-316C-42E7-A93E-9DF44255D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870" y="844864"/>
            <a:ext cx="4738447" cy="1832536"/>
          </a:xfrm>
        </p:spPr>
        <p:txBody>
          <a:bodyPr/>
          <a:lstStyle/>
          <a:p>
            <a:r>
              <a:rPr lang="en-US" dirty="0"/>
              <a:t>DaVinci PDEX Plan-Net</a:t>
            </a:r>
            <a:br>
              <a:rPr lang="en-US" dirty="0"/>
            </a:br>
            <a:r>
              <a:rPr lang="en-US" sz="1800" dirty="0"/>
              <a:t>Patient Access API </a:t>
            </a:r>
            <a:br>
              <a:rPr lang="en-US" sz="1800" dirty="0"/>
            </a:br>
            <a:r>
              <a:rPr lang="en-US" sz="1800" dirty="0"/>
              <a:t>Implementation-A-Thon</a:t>
            </a:r>
            <a:br>
              <a:rPr lang="en-US" dirty="0"/>
            </a:br>
            <a:endParaRPr lang="en-US" dirty="0"/>
          </a:p>
        </p:txBody>
      </p:sp>
      <p:sp>
        <p:nvSpPr>
          <p:cNvPr id="11266" name="Subtitle 20">
            <a:extLst>
              <a:ext uri="{FF2B5EF4-FFF2-40B4-BE49-F238E27FC236}">
                <a16:creationId xmlns:a16="http://schemas.microsoft.com/office/drawing/2014/main" id="{3B36C9AB-D2CA-4C7B-ADE0-E7B7FE502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870" y="2238794"/>
            <a:ext cx="4909829" cy="877213"/>
          </a:xfrm>
        </p:spPr>
        <p:txBody>
          <a:bodyPr/>
          <a:lstStyle/>
          <a:p>
            <a:br>
              <a:rPr lang="en-US" dirty="0"/>
            </a:br>
            <a:r>
              <a:rPr lang="en-US" altLang="en-US" dirty="0"/>
              <a:t> </a:t>
            </a:r>
          </a:p>
        </p:txBody>
      </p:sp>
      <p:sp>
        <p:nvSpPr>
          <p:cNvPr id="11275" name="Text Placeholder 11274">
            <a:extLst>
              <a:ext uri="{FF2B5EF4-FFF2-40B4-BE49-F238E27FC236}">
                <a16:creationId xmlns:a16="http://schemas.microsoft.com/office/drawing/2014/main" id="{E1532812-243A-497D-85C8-F449F702B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 A. Kravitz</a:t>
            </a:r>
          </a:p>
          <a:p>
            <a:r>
              <a:rPr lang="en-US" dirty="0"/>
              <a:t>MITRE</a:t>
            </a:r>
          </a:p>
        </p:txBody>
      </p:sp>
      <p:sp>
        <p:nvSpPr>
          <p:cNvPr id="11268" name="Footer Placeholder 22">
            <a:extLst>
              <a:ext uri="{FF2B5EF4-FFF2-40B4-BE49-F238E27FC236}">
                <a16:creationId xmlns:a16="http://schemas.microsoft.com/office/drawing/2014/main" id="{E9F31111-C13D-4831-BE42-71ADFC43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1270" name="Date Placeholder 11269">
            <a:extLst>
              <a:ext uri="{FF2B5EF4-FFF2-40B4-BE49-F238E27FC236}">
                <a16:creationId xmlns:a16="http://schemas.microsoft.com/office/drawing/2014/main" id="{07B9A7B9-2084-46C8-8C3E-7896AEC7F1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F25EDD-E4AC-435C-ABE6-222F1A59A5F9}" type="datetime1">
              <a:rPr lang="en-US" altLang="en-US" smtClean="0"/>
              <a:pPr/>
              <a:t>8/19/20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03FA-D732-4744-AA06-8778A87D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BF84-7954-C04D-B583-836AC5B8D3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Scenario :  Find a Specialist That Accepts My Insurance</a:t>
            </a:r>
            <a:endParaRPr lang="en-US" sz="2000" dirty="0"/>
          </a:p>
          <a:p>
            <a:pPr lvl="1"/>
            <a:r>
              <a:rPr lang="en-US" sz="1800" dirty="0"/>
              <a:t>Action:   </a:t>
            </a:r>
          </a:p>
          <a:p>
            <a:pPr lvl="2"/>
            <a:r>
              <a:rPr lang="en-US" sz="1600" dirty="0"/>
              <a:t>Select a payer and a network</a:t>
            </a:r>
          </a:p>
          <a:p>
            <a:pPr lvl="2"/>
            <a:r>
              <a:rPr lang="en-US" sz="1600" dirty="0"/>
              <a:t>Select a specialty and a geography</a:t>
            </a:r>
          </a:p>
          <a:p>
            <a:pPr lvl="1"/>
            <a:r>
              <a:rPr lang="en-US" sz="1800" dirty="0"/>
              <a:t>Success Criteria:  Display list of practitioners.</a:t>
            </a:r>
          </a:p>
          <a:p>
            <a:r>
              <a:rPr lang="en-US" sz="2000" b="1" dirty="0"/>
              <a:t>Scenario : Find a Pharmacist That Accepts My Insurance</a:t>
            </a:r>
            <a:endParaRPr lang="en-US" sz="2000" dirty="0"/>
          </a:p>
          <a:p>
            <a:pPr lvl="1"/>
            <a:r>
              <a:rPr lang="en-US" sz="1800" dirty="0"/>
              <a:t>Action:   </a:t>
            </a:r>
          </a:p>
          <a:p>
            <a:pPr lvl="2"/>
            <a:r>
              <a:rPr lang="en-US" sz="1600" dirty="0"/>
              <a:t>Select a payer and a network</a:t>
            </a:r>
          </a:p>
          <a:p>
            <a:pPr lvl="2"/>
            <a:r>
              <a:rPr lang="en-US" sz="1600" dirty="0"/>
              <a:t>Select a name and/or geography</a:t>
            </a:r>
          </a:p>
          <a:p>
            <a:pPr lvl="1"/>
            <a:r>
              <a:rPr lang="en-US" sz="1800" dirty="0"/>
              <a:t>Success Criteria:   Display list of Pharmacies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BDC37-33BC-5D4D-9237-9420D466A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7DE4D-6B30-304B-BBA7-C0CA3A39A6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9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972E-C393-024D-B174-12F457B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of Reference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525F6-AA88-064A-B270-BE1614C55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Go to Client:         </a:t>
            </a:r>
          </a:p>
          <a:p>
            <a:pPr lvl="1"/>
            <a:r>
              <a:rPr lang="en-US" u="sng" dirty="0">
                <a:hlinkClick r:id="rId2"/>
              </a:rPr>
              <a:t>https://davinci-plan-net-client.logicahealth.org</a:t>
            </a:r>
            <a:endParaRPr lang="en-US" dirty="0"/>
          </a:p>
          <a:p>
            <a:r>
              <a:rPr lang="en-US" dirty="0"/>
              <a:t>Connect to server:</a:t>
            </a:r>
          </a:p>
          <a:p>
            <a:pPr lvl="1"/>
            <a:r>
              <a:rPr lang="en-US" dirty="0">
                <a:hlinkClick r:id="rId3"/>
              </a:rPr>
              <a:t>https://davinci-plan-net-ri.logicahealth.org/fhir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04D3E-4AD9-3940-B1D0-BD9EAF90F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288CA-6E33-1D49-ACCC-421AFDDDF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325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Proposed Schedule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Introductions and Expectations</a:t>
            </a:r>
          </a:p>
          <a:p>
            <a:r>
              <a:rPr lang="en-US" dirty="0"/>
              <a:t>Review available resources</a:t>
            </a:r>
          </a:p>
          <a:p>
            <a:r>
              <a:rPr lang="en-US" dirty="0"/>
              <a:t>Review Plan-Net Patterns</a:t>
            </a:r>
          </a:p>
          <a:p>
            <a:r>
              <a:rPr lang="en-US" dirty="0"/>
              <a:t>Q&amp;A</a:t>
            </a:r>
          </a:p>
          <a:p>
            <a:r>
              <a:rPr lang="en-US" dirty="0"/>
              <a:t>Prepare Track Wrap-Up @ 3pm</a:t>
            </a:r>
          </a:p>
          <a:p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8923-9E56-2145-84AC-4E7C7495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24F08-526E-8941-8993-A285579E5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Kevin O’Brien UHG/Optum:   Q&amp;A</a:t>
            </a:r>
          </a:p>
          <a:p>
            <a:r>
              <a:rPr lang="en-US" dirty="0" err="1"/>
              <a:t>Gurunathan</a:t>
            </a:r>
            <a:r>
              <a:rPr lang="en-US" dirty="0"/>
              <a:t> Muthu : Q&amp;A</a:t>
            </a:r>
          </a:p>
          <a:p>
            <a:r>
              <a:rPr lang="en-US" dirty="0" err="1"/>
              <a:t>Venkateswa</a:t>
            </a:r>
            <a:r>
              <a:rPr lang="en-US" dirty="0"/>
              <a:t>: </a:t>
            </a:r>
            <a:r>
              <a:rPr lang="en-US" dirty="0" err="1"/>
              <a:t>HealthNow</a:t>
            </a:r>
            <a:endParaRPr lang="en-US" dirty="0"/>
          </a:p>
          <a:p>
            <a:r>
              <a:rPr lang="en-US" dirty="0"/>
              <a:t>Blake </a:t>
            </a:r>
            <a:r>
              <a:rPr lang="en-US" dirty="0" err="1"/>
              <a:t>Schwendiman</a:t>
            </a:r>
            <a:r>
              <a:rPr lang="en-US" dirty="0"/>
              <a:t>: </a:t>
            </a:r>
            <a:r>
              <a:rPr lang="en-US" dirty="0" err="1"/>
              <a:t>Humetrix</a:t>
            </a:r>
            <a:r>
              <a:rPr lang="en-US" dirty="0"/>
              <a:t>:  Longitudinal View</a:t>
            </a:r>
          </a:p>
          <a:p>
            <a:r>
              <a:rPr lang="en-US" dirty="0"/>
              <a:t>Brian. BCBS LA – Profiles</a:t>
            </a:r>
          </a:p>
          <a:p>
            <a:r>
              <a:rPr lang="en-US" dirty="0"/>
              <a:t>Gail Kocher – BCBSA –</a:t>
            </a:r>
          </a:p>
          <a:p>
            <a:r>
              <a:rPr lang="en-US" dirty="0"/>
              <a:t>Charlie </a:t>
            </a:r>
            <a:r>
              <a:rPr lang="en-US" dirty="0" err="1"/>
              <a:t>Filkins</a:t>
            </a:r>
            <a:r>
              <a:rPr lang="en-US" dirty="0"/>
              <a:t> – CVS:  Bounds of provider API, Validator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838B3-FD8C-1949-9818-27E5B53A96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8C332-1B34-BC4B-974E-C68CBB54E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08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0604-8AF5-4D4E-A624-95EE1D82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8B72B-AE3E-204D-8460-5B0EBDD51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1018E-3524-7D45-8148-066CEC8A9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3F52D0-A8D8-C048-AD1D-7413F8A6C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73199"/>
              </p:ext>
            </p:extLst>
          </p:nvPr>
        </p:nvGraphicFramePr>
        <p:xfrm>
          <a:off x="768449" y="778241"/>
          <a:ext cx="7919996" cy="41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664">
                  <a:extLst>
                    <a:ext uri="{9D8B030D-6E8A-4147-A177-3AD203B41FA5}">
                      <a16:colId xmlns:a16="http://schemas.microsoft.com/office/drawing/2014/main" val="231056937"/>
                    </a:ext>
                  </a:extLst>
                </a:gridCol>
                <a:gridCol w="1327868">
                  <a:extLst>
                    <a:ext uri="{9D8B030D-6E8A-4147-A177-3AD203B41FA5}">
                      <a16:colId xmlns:a16="http://schemas.microsoft.com/office/drawing/2014/main" val="632391898"/>
                    </a:ext>
                  </a:extLst>
                </a:gridCol>
                <a:gridCol w="4659464">
                  <a:extLst>
                    <a:ext uri="{9D8B030D-6E8A-4147-A177-3AD203B41FA5}">
                      <a16:colId xmlns:a16="http://schemas.microsoft.com/office/drawing/2014/main" val="3446888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Goal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50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 err="1"/>
                        <a:t>Ahire</a:t>
                      </a:r>
                      <a:r>
                        <a:rPr lang="en-US" sz="1100" dirty="0"/>
                        <a:t> Pankaj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Salesforce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640149"/>
                  </a:ext>
                </a:extLst>
              </a:tr>
              <a:tr h="45088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Hanna Basham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Cigna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64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 err="1"/>
                        <a:t>Aju</a:t>
                      </a:r>
                      <a:r>
                        <a:rPr lang="en-US" sz="1100" dirty="0"/>
                        <a:t> Jacob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BCBS TN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167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Gail Kocher (Author)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BCBSA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66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Dan </a:t>
                      </a:r>
                      <a:r>
                        <a:rPr lang="en-US" sz="1100" dirty="0" err="1"/>
                        <a:t>Kuecker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 err="1"/>
                        <a:t>Darena</a:t>
                      </a:r>
                      <a:r>
                        <a:rPr lang="en-US" sz="1100" dirty="0"/>
                        <a:t> Solutions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62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Russell Leftwich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 err="1"/>
                        <a:t>Intersystems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71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Yuan 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BCBS TN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6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Prafulla Chandra </a:t>
                      </a:r>
                      <a:r>
                        <a:rPr lang="en-US" sz="1100" dirty="0" err="1"/>
                        <a:t>Maradihalli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 err="1"/>
                        <a:t>ZeOmega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64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Steve </a:t>
                      </a:r>
                      <a:r>
                        <a:rPr lang="en-US" sz="1100" dirty="0" err="1"/>
                        <a:t>Munini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Helios 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8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Keith Salzman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Salzman HCIT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19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1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0604-8AF5-4D4E-A624-95EE1D82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Attendees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8B72B-AE3E-204D-8460-5B0EBDD51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1018E-3524-7D45-8148-066CEC8A9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3F52D0-A8D8-C048-AD1D-7413F8A6C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36887"/>
              </p:ext>
            </p:extLst>
          </p:nvPr>
        </p:nvGraphicFramePr>
        <p:xfrm>
          <a:off x="768449" y="778241"/>
          <a:ext cx="7919996" cy="41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664">
                  <a:extLst>
                    <a:ext uri="{9D8B030D-6E8A-4147-A177-3AD203B41FA5}">
                      <a16:colId xmlns:a16="http://schemas.microsoft.com/office/drawing/2014/main" val="231056937"/>
                    </a:ext>
                  </a:extLst>
                </a:gridCol>
                <a:gridCol w="1327868">
                  <a:extLst>
                    <a:ext uri="{9D8B030D-6E8A-4147-A177-3AD203B41FA5}">
                      <a16:colId xmlns:a16="http://schemas.microsoft.com/office/drawing/2014/main" val="632391898"/>
                    </a:ext>
                  </a:extLst>
                </a:gridCol>
                <a:gridCol w="4659464">
                  <a:extLst>
                    <a:ext uri="{9D8B030D-6E8A-4147-A177-3AD203B41FA5}">
                      <a16:colId xmlns:a16="http://schemas.microsoft.com/office/drawing/2014/main" val="3446888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Organization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sz="1100" dirty="0"/>
                        <a:t>Goal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50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640149"/>
                  </a:ext>
                </a:extLst>
              </a:tr>
              <a:tr h="45088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642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167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66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62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71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67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64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8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19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66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8EDE-D0D6-0148-9352-CA4338FC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6A7EE-0EB5-D044-AC47-E4A249873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Servers</a:t>
            </a:r>
          </a:p>
          <a:p>
            <a:pPr lvl="1"/>
            <a:r>
              <a:rPr lang="en-US" dirty="0"/>
              <a:t>Lee/IBM  -  test data from STU1 Ballot</a:t>
            </a:r>
          </a:p>
          <a:p>
            <a:pPr lvl="1"/>
            <a:r>
              <a:rPr lang="en-US" dirty="0"/>
              <a:t>Steve/Helios – loading sample data</a:t>
            </a:r>
          </a:p>
          <a:p>
            <a:pPr lvl="2"/>
            <a:r>
              <a:rPr lang="en-US" dirty="0"/>
              <a:t>Where to load sample data</a:t>
            </a:r>
          </a:p>
          <a:p>
            <a:pPr lvl="1"/>
            <a:r>
              <a:rPr lang="en-US" dirty="0"/>
              <a:t>MITRE Reference </a:t>
            </a:r>
            <a:r>
              <a:rPr lang="en-US" dirty="0" err="1"/>
              <a:t>Implemention</a:t>
            </a:r>
            <a:endParaRPr lang="en-US" dirty="0"/>
          </a:p>
          <a:p>
            <a:pPr lvl="2"/>
            <a:r>
              <a:rPr lang="en-US" dirty="0"/>
              <a:t>Old- Data aligns with Balloted IG</a:t>
            </a:r>
          </a:p>
          <a:p>
            <a:pPr lvl="2"/>
            <a:r>
              <a:rPr lang="en-US" dirty="0"/>
              <a:t>New – Data aligns the current build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94A01-E2D7-2446-B672-CFA910B24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7B7D5-49A8-1349-8322-06310D61EA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01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781B-3C8F-4049-A19F-73B1A33A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– Balloted 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1CABA-96BF-FA40-863A-FDBCDA34E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200" dirty="0"/>
          </a:p>
          <a:p>
            <a:r>
              <a:rPr lang="en-US" sz="1400" dirty="0"/>
              <a:t>Postman query collection:      </a:t>
            </a:r>
          </a:p>
          <a:p>
            <a:pPr lvl="1"/>
            <a:r>
              <a:rPr lang="en-US" sz="1200" dirty="0">
                <a:hlinkClick r:id="rId2"/>
              </a:rPr>
              <a:t>https://github.com/saulakravitz/plan-net-postman-collection</a:t>
            </a:r>
            <a:endParaRPr lang="en-US" sz="1200" dirty="0"/>
          </a:p>
          <a:p>
            <a:pPr lvl="1"/>
            <a:endParaRPr lang="en-US" sz="1200" dirty="0"/>
          </a:p>
          <a:p>
            <a:r>
              <a:rPr lang="en-US" sz="1400" dirty="0"/>
              <a:t>Reference Implementation Code and Docker Images</a:t>
            </a:r>
          </a:p>
          <a:p>
            <a:pPr lvl="1"/>
            <a:r>
              <a:rPr lang="en-US" sz="1200" dirty="0"/>
              <a:t>Server: 				</a:t>
            </a:r>
            <a:r>
              <a:rPr lang="en-US" sz="1200" dirty="0">
                <a:hlinkClick r:id="rId3"/>
              </a:rPr>
              <a:t>https://github.com/HL7-DaVinci/plan-net-ri</a:t>
            </a:r>
            <a:endParaRPr lang="en-US" sz="1200" dirty="0"/>
          </a:p>
          <a:p>
            <a:pPr lvl="1"/>
            <a:r>
              <a:rPr lang="en-US" sz="1200" dirty="0"/>
              <a:t>Generated Data Collection:	</a:t>
            </a:r>
            <a:r>
              <a:rPr lang="en-US" sz="1200" dirty="0">
                <a:hlinkClick r:id="rId4"/>
              </a:rPr>
              <a:t>https://github.com/HL7-DaVinci/pdex-plan-net-sample-data</a:t>
            </a:r>
            <a:r>
              <a:rPr lang="en-US" sz="1200" dirty="0"/>
              <a:t>  </a:t>
            </a:r>
          </a:p>
          <a:p>
            <a:pPr lvl="1"/>
            <a:r>
              <a:rPr lang="en-US" sz="1200" dirty="0"/>
              <a:t>Client: 				</a:t>
            </a:r>
            <a:r>
              <a:rPr lang="en-US" sz="1200" dirty="0">
                <a:hlinkClick r:id="rId5"/>
              </a:rPr>
              <a:t>https://github.com/HL7-DaVinci/plan-net_client</a:t>
            </a:r>
            <a:endParaRPr lang="en-US" sz="1200" dirty="0"/>
          </a:p>
          <a:p>
            <a:pPr lvl="1"/>
            <a:endParaRPr lang="en-US" sz="1200" dirty="0"/>
          </a:p>
          <a:p>
            <a:r>
              <a:rPr lang="en-US" sz="1400" dirty="0"/>
              <a:t>Hosted Reference Implementation.  </a:t>
            </a:r>
          </a:p>
          <a:p>
            <a:pPr lvl="1"/>
            <a:r>
              <a:rPr lang="en-US" sz="1200" dirty="0"/>
              <a:t>Server: 			</a:t>
            </a:r>
            <a:r>
              <a:rPr lang="en-US" sz="1200" dirty="0">
                <a:hlinkClick r:id="rId6"/>
              </a:rPr>
              <a:t>https://davinci-plan-net-ri.logicahealth.org/fhir</a:t>
            </a:r>
            <a:endParaRPr lang="en-US" sz="1200" dirty="0"/>
          </a:p>
          <a:p>
            <a:pPr lvl="1"/>
            <a:r>
              <a:rPr lang="en-US" sz="1200" dirty="0"/>
              <a:t>Client: 			</a:t>
            </a:r>
            <a:r>
              <a:rPr lang="en-US" sz="1200" u="sng" dirty="0">
                <a:hlinkClick r:id="rId7"/>
              </a:rPr>
              <a:t>https://davinci-plan-net-client.logicahealth.org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49F37-FD0F-164C-9AC8-7CF244712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D9DEF-6B2F-C842-AA75-EE37096D91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147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D1D3-E995-D645-81E2-5DBA0A7B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Reference Implementations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68BA0-27D8-7547-A648-7B30098B7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Current client and server RI track BALLOTED IG</a:t>
            </a:r>
          </a:p>
          <a:p>
            <a:r>
              <a:rPr lang="en-US" dirty="0"/>
              <a:t>Will be updated to track current BUILD very soon</a:t>
            </a:r>
          </a:p>
          <a:p>
            <a:pPr lvl="1"/>
            <a:r>
              <a:rPr lang="en-US" dirty="0"/>
              <a:t>We didn’t quite get them ready for this session – apologies</a:t>
            </a:r>
          </a:p>
          <a:p>
            <a:r>
              <a:rPr lang="en-US" dirty="0"/>
              <a:t>We will update status via </a:t>
            </a:r>
            <a:r>
              <a:rPr lang="en-US" dirty="0" err="1"/>
              <a:t>Zulip</a:t>
            </a:r>
            <a:r>
              <a:rPr lang="en-US" dirty="0"/>
              <a:t> Stream, so please subscribe:</a:t>
            </a:r>
          </a:p>
          <a:p>
            <a:pPr lvl="1"/>
            <a:r>
              <a:rPr lang="en-US" dirty="0">
                <a:hlinkClick r:id="rId2"/>
              </a:rPr>
              <a:t>https://chat.fhir.org/#narrow/stream/229922-Da.2BVinci.2BPDex.2BPlan-Net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36A64-8AC1-C340-9734-753CAD2ED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D7382-1B2E-7446-A808-802B7DE2B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875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E3F72-503D-3746-A815-4FC7287A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Version of Server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D2D7C-0664-6A4A-95F7-E6BA2B77D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426271" cy="3376051"/>
          </a:xfrm>
        </p:spPr>
        <p:txBody>
          <a:bodyPr/>
          <a:lstStyle/>
          <a:p>
            <a:r>
              <a:rPr lang="en-US" dirty="0"/>
              <a:t>Aligned with Current Build:</a:t>
            </a:r>
          </a:p>
          <a:p>
            <a:pPr lvl="1"/>
            <a:r>
              <a:rPr lang="en-US" dirty="0"/>
              <a:t>http://ec2-18-224-72-197.us-east-2.compute.amazonaws.com:8080/</a:t>
            </a:r>
            <a:r>
              <a:rPr lang="en-US" dirty="0" err="1"/>
              <a:t>fhir</a:t>
            </a:r>
            <a:endParaRPr lang="en-US" dirty="0"/>
          </a:p>
          <a:p>
            <a:endParaRPr lang="en-US" dirty="0"/>
          </a:p>
          <a:p>
            <a:r>
              <a:rPr lang="en-US" dirty="0"/>
              <a:t>Docker Image of updated server is available:</a:t>
            </a:r>
          </a:p>
          <a:p>
            <a:pPr lvl="1"/>
            <a:r>
              <a:rPr lang="en-US" dirty="0">
                <a:hlinkClick r:id="rId2"/>
              </a:rPr>
              <a:t>https://hub.docker.com/r/blangley/plan-net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$ docker pull </a:t>
            </a:r>
            <a:r>
              <a:rPr lang="en-US" dirty="0" err="1"/>
              <a:t>blangley</a:t>
            </a:r>
            <a:r>
              <a:rPr lang="en-US" dirty="0"/>
              <a:t>/plan-net</a:t>
            </a:r>
            <a:br>
              <a:rPr lang="en-US" dirty="0"/>
            </a:br>
            <a:r>
              <a:rPr lang="en-US" dirty="0"/>
              <a:t>$ docker run -p 8080:8080 </a:t>
            </a:r>
            <a:r>
              <a:rPr lang="en-US" dirty="0" err="1"/>
              <a:t>blangley</a:t>
            </a:r>
            <a:r>
              <a:rPr lang="en-US"/>
              <a:t>/plan-net</a:t>
            </a:r>
          </a:p>
          <a:p>
            <a:pPr marL="0" indent="0">
              <a:buNone/>
            </a:pPr>
            <a:r>
              <a:rPr lang="en-US"/>
              <a:t>The </a:t>
            </a:r>
            <a:r>
              <a:rPr lang="en-US" dirty="0"/>
              <a:t>server is then accessible at </a:t>
            </a:r>
            <a:r>
              <a:rPr lang="en-US" dirty="0">
                <a:hlinkClick r:id="rId3"/>
              </a:rPr>
              <a:t>http://localhost:8080/fhir/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FEE90-9D4C-C048-B543-BCC76DF0A7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3567B-580C-4646-9F54-0BA1C778A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4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8669</TotalTime>
  <Words>1009</Words>
  <Application>Microsoft Macintosh PowerPoint</Application>
  <PresentationFormat>On-screen Show (16:9)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DaVinci PDEX Plan-Net Patient Access API  Implementation-A-Thon </vt:lpstr>
      <vt:lpstr>Proposed Schedule</vt:lpstr>
      <vt:lpstr>Expectations</vt:lpstr>
      <vt:lpstr>Attendees</vt:lpstr>
      <vt:lpstr>Additional Attendees</vt:lpstr>
      <vt:lpstr>Tools To Test</vt:lpstr>
      <vt:lpstr>Resources – Balloted IG</vt:lpstr>
      <vt:lpstr>Status of Reference Implementations</vt:lpstr>
      <vt:lpstr>New Version of Server </vt:lpstr>
      <vt:lpstr>Use Cases</vt:lpstr>
      <vt:lpstr>Demonstration of Reference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Saul A Kravitz</cp:lastModifiedBy>
  <cp:revision>67</cp:revision>
  <dcterms:created xsi:type="dcterms:W3CDTF">2019-03-22T18:05:01Z</dcterms:created>
  <dcterms:modified xsi:type="dcterms:W3CDTF">2020-08-19T18:11:28Z</dcterms:modified>
</cp:coreProperties>
</file>