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11"/>
  </p:notesMasterIdLst>
  <p:handoutMasterIdLst>
    <p:handoutMasterId r:id="rId12"/>
  </p:handoutMasterIdLst>
  <p:sldIdLst>
    <p:sldId id="693" r:id="rId2"/>
    <p:sldId id="703" r:id="rId3"/>
    <p:sldId id="702" r:id="rId4"/>
    <p:sldId id="716" r:id="rId5"/>
    <p:sldId id="718" r:id="rId6"/>
    <p:sldId id="695" r:id="rId7"/>
    <p:sldId id="696" r:id="rId8"/>
    <p:sldId id="717" r:id="rId9"/>
    <p:sldId id="679" r:id="rId10"/>
  </p:sldIdLst>
  <p:sldSz cx="9144000" cy="5143500" type="screen16x9"/>
  <p:notesSz cx="7019925" cy="9305925"/>
  <p:custDataLst>
    <p:tags r:id="rId13"/>
  </p:custDataLst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7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pos="2880">
          <p15:clr>
            <a:srgbClr val="A4A3A4"/>
          </p15:clr>
        </p15:guide>
        <p15:guide id="4" pos="212">
          <p15:clr>
            <a:srgbClr val="A4A3A4"/>
          </p15:clr>
        </p15:guide>
        <p15:guide id="5" pos="5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Millington" initials="JM" lastIdx="2" clrIdx="0"/>
  <p:cmAuthor id="1" name="Colleen Lupien" initials="C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FED"/>
    <a:srgbClr val="EE5536"/>
    <a:srgbClr val="139091"/>
    <a:srgbClr val="B9ADA0"/>
    <a:srgbClr val="000000"/>
    <a:srgbClr val="FFFFFF"/>
    <a:srgbClr val="626262"/>
    <a:srgbClr val="E9A41B"/>
    <a:srgbClr val="0559A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9" autoAdjust="0"/>
    <p:restoredTop sz="86161" autoAdjust="0"/>
  </p:normalViewPr>
  <p:slideViewPr>
    <p:cSldViewPr>
      <p:cViewPr varScale="1">
        <p:scale>
          <a:sx n="137" d="100"/>
          <a:sy n="137" d="100"/>
        </p:scale>
        <p:origin x="1262" y="96"/>
      </p:cViewPr>
      <p:guideLst>
        <p:guide orient="horz" pos="2987"/>
        <p:guide orient="horz" pos="384"/>
        <p:guide pos="2880"/>
        <p:guide pos="212"/>
        <p:guide pos="5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660" y="-7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971" y="1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3381-AFEF-490F-AA45-31EC49CF150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315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971" y="8839315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F31A-114D-494C-A5D5-F6526D175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971" y="1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216A-1E3F-4AD2-B74F-855E5673142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5" y="4419657"/>
            <a:ext cx="5617195" cy="418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315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971" y="8839315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9BFF-9304-4EE8-967B-56F816FBB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 flipH="1">
            <a:off x="7493000" y="956732"/>
            <a:ext cx="1651000" cy="39751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9630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389103" y="824625"/>
            <a:ext cx="5408581" cy="2262281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66928" y="849544"/>
            <a:ext cx="5188086" cy="162127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21940" y="3012103"/>
            <a:ext cx="2474709" cy="4324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date</a:t>
            </a:r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 flipH="1">
            <a:off x="8571420" y="631316"/>
            <a:ext cx="422259" cy="2643660"/>
          </a:xfrm>
          <a:custGeom>
            <a:avLst/>
            <a:gdLst>
              <a:gd name="T0" fmla="*/ 395 w 395"/>
              <a:gd name="T1" fmla="*/ 2380 h 2473"/>
              <a:gd name="T2" fmla="*/ 90 w 395"/>
              <a:gd name="T3" fmla="*/ 2380 h 2473"/>
              <a:gd name="T4" fmla="*/ 90 w 395"/>
              <a:gd name="T5" fmla="*/ 89 h 2473"/>
              <a:gd name="T6" fmla="*/ 395 w 395"/>
              <a:gd name="T7" fmla="*/ 89 h 2473"/>
              <a:gd name="T8" fmla="*/ 395 w 395"/>
              <a:gd name="T9" fmla="*/ 0 h 2473"/>
              <a:gd name="T10" fmla="*/ 0 w 395"/>
              <a:gd name="T11" fmla="*/ 0 h 2473"/>
              <a:gd name="T12" fmla="*/ 0 w 395"/>
              <a:gd name="T13" fmla="*/ 2473 h 2473"/>
              <a:gd name="T14" fmla="*/ 395 w 395"/>
              <a:gd name="T15" fmla="*/ 2473 h 2473"/>
              <a:gd name="T16" fmla="*/ 395 w 395"/>
              <a:gd name="T17" fmla="*/ 2380 h 2473"/>
              <a:gd name="T18" fmla="*/ 395 w 395"/>
              <a:gd name="T19" fmla="*/ 2380 h 2473"/>
              <a:gd name="T20" fmla="*/ 395 w 395"/>
              <a:gd name="T21" fmla="*/ 2380 h 2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5" h="2473">
                <a:moveTo>
                  <a:pt x="395" y="2380"/>
                </a:moveTo>
                <a:lnTo>
                  <a:pt x="90" y="2380"/>
                </a:lnTo>
                <a:lnTo>
                  <a:pt x="90" y="89"/>
                </a:lnTo>
                <a:lnTo>
                  <a:pt x="395" y="89"/>
                </a:lnTo>
                <a:lnTo>
                  <a:pt x="395" y="0"/>
                </a:lnTo>
                <a:lnTo>
                  <a:pt x="0" y="0"/>
                </a:lnTo>
                <a:lnTo>
                  <a:pt x="0" y="2473"/>
                </a:lnTo>
                <a:lnTo>
                  <a:pt x="395" y="2473"/>
                </a:lnTo>
                <a:lnTo>
                  <a:pt x="395" y="2380"/>
                </a:lnTo>
                <a:lnTo>
                  <a:pt x="395" y="2380"/>
                </a:lnTo>
                <a:lnTo>
                  <a:pt x="395" y="23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3195262" y="631316"/>
            <a:ext cx="422259" cy="2643660"/>
          </a:xfrm>
          <a:custGeom>
            <a:avLst/>
            <a:gdLst>
              <a:gd name="T0" fmla="*/ 395 w 395"/>
              <a:gd name="T1" fmla="*/ 2380 h 2473"/>
              <a:gd name="T2" fmla="*/ 90 w 395"/>
              <a:gd name="T3" fmla="*/ 2380 h 2473"/>
              <a:gd name="T4" fmla="*/ 90 w 395"/>
              <a:gd name="T5" fmla="*/ 89 h 2473"/>
              <a:gd name="T6" fmla="*/ 395 w 395"/>
              <a:gd name="T7" fmla="*/ 89 h 2473"/>
              <a:gd name="T8" fmla="*/ 395 w 395"/>
              <a:gd name="T9" fmla="*/ 0 h 2473"/>
              <a:gd name="T10" fmla="*/ 0 w 395"/>
              <a:gd name="T11" fmla="*/ 0 h 2473"/>
              <a:gd name="T12" fmla="*/ 0 w 395"/>
              <a:gd name="T13" fmla="*/ 2473 h 2473"/>
              <a:gd name="T14" fmla="*/ 395 w 395"/>
              <a:gd name="T15" fmla="*/ 2473 h 2473"/>
              <a:gd name="T16" fmla="*/ 395 w 395"/>
              <a:gd name="T17" fmla="*/ 2380 h 2473"/>
              <a:gd name="T18" fmla="*/ 395 w 395"/>
              <a:gd name="T19" fmla="*/ 2380 h 2473"/>
              <a:gd name="T20" fmla="*/ 395 w 395"/>
              <a:gd name="T21" fmla="*/ 2380 h 2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5" h="2473">
                <a:moveTo>
                  <a:pt x="395" y="2380"/>
                </a:moveTo>
                <a:lnTo>
                  <a:pt x="90" y="2380"/>
                </a:lnTo>
                <a:lnTo>
                  <a:pt x="90" y="89"/>
                </a:lnTo>
                <a:lnTo>
                  <a:pt x="395" y="89"/>
                </a:lnTo>
                <a:lnTo>
                  <a:pt x="395" y="0"/>
                </a:lnTo>
                <a:lnTo>
                  <a:pt x="0" y="0"/>
                </a:lnTo>
                <a:lnTo>
                  <a:pt x="0" y="2473"/>
                </a:lnTo>
                <a:lnTo>
                  <a:pt x="395" y="2473"/>
                </a:lnTo>
                <a:lnTo>
                  <a:pt x="395" y="2380"/>
                </a:lnTo>
                <a:lnTo>
                  <a:pt x="395" y="2380"/>
                </a:lnTo>
                <a:lnTo>
                  <a:pt x="395" y="23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471561" y="2692400"/>
            <a:ext cx="3851275" cy="3143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Presenter Name, Presenter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34" y="3819163"/>
            <a:ext cx="2057400" cy="8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439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 flipH="1">
            <a:off x="0" y="0"/>
            <a:ext cx="9144000" cy="9630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852194" y="2244170"/>
            <a:ext cx="5960019" cy="632380"/>
          </a:xfrm>
          <a:prstGeom prst="rect">
            <a:avLst/>
          </a:prstGeom>
        </p:spPr>
        <p:txBody>
          <a:bodyPr anchor="t"/>
          <a:lstStyle>
            <a:lvl1pPr algn="l">
              <a:defRPr sz="2000" b="0" cap="none" baseline="0">
                <a:solidFill>
                  <a:srgbClr val="636466"/>
                </a:solidFill>
              </a:defRPr>
            </a:lvl1pPr>
          </a:lstStyle>
          <a:p>
            <a:r>
              <a:rPr lang="en-US" dirty="0"/>
              <a:t>Click to edit transition subtitle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52194" y="1386919"/>
            <a:ext cx="5960019" cy="8382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transition title</a:t>
            </a:r>
          </a:p>
        </p:txBody>
      </p:sp>
      <p:cxnSp>
        <p:nvCxnSpPr>
          <p:cNvPr id="12" name="Elbow Connector 11"/>
          <p:cNvCxnSpPr/>
          <p:nvPr userDrawn="1"/>
        </p:nvCxnSpPr>
        <p:spPr bwMode="auto">
          <a:xfrm rot="10800000" flipH="1" flipV="1">
            <a:off x="0" y="885792"/>
            <a:ext cx="9144000" cy="2016868"/>
          </a:xfrm>
          <a:prstGeom prst="bentConnector3">
            <a:avLst>
              <a:gd name="adj1" fmla="val 28635"/>
            </a:avLst>
          </a:prstGeom>
          <a:solidFill>
            <a:schemeClr val="accent2"/>
          </a:solidFill>
          <a:ln w="19050" cap="sq" cmpd="sng" algn="ctr">
            <a:solidFill>
              <a:srgbClr val="E0E0E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0967"/>
            <a:ext cx="1478709" cy="6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3004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12" y="1848581"/>
            <a:ext cx="3516376" cy="14463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23217" y="979250"/>
            <a:ext cx="8884596" cy="38910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5647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121030" y="964595"/>
            <a:ext cx="8889342" cy="3738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123217" y="1481666"/>
            <a:ext cx="8884596" cy="3388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116354" y="977459"/>
            <a:ext cx="4280322" cy="38937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10150" y="977460"/>
            <a:ext cx="4287835" cy="38937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116354" y="1502833"/>
            <a:ext cx="4280322" cy="33683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 bwMode="gray">
          <a:xfrm>
            <a:off x="4710150" y="1502833"/>
            <a:ext cx="4287835" cy="33683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 bwMode="gray">
          <a:xfrm>
            <a:off x="121030" y="964595"/>
            <a:ext cx="4275646" cy="3738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solidFill>
                  <a:srgbClr val="6364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 bwMode="gray">
          <a:xfrm>
            <a:off x="4710295" y="972306"/>
            <a:ext cx="4275646" cy="3738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solidFill>
                  <a:srgbClr val="6364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116354" y="964596"/>
            <a:ext cx="4280322" cy="39066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557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742950"/>
            <a:ext cx="9144000" cy="44005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1433015" y="4981031"/>
            <a:ext cx="6114197" cy="1615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5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PSMI</a:t>
            </a:r>
            <a:r>
              <a:rPr lang="en-US" sz="5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&amp; </a:t>
            </a:r>
            <a:r>
              <a:rPr lang="en-US" sz="5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Meliorix</a:t>
            </a:r>
            <a:r>
              <a:rPr lang="en-US" sz="5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Inc.  | All Rights Reserved | Company Confidential Information</a:t>
            </a:r>
            <a:endParaRPr lang="en-US" sz="5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 flipH="1">
            <a:off x="0" y="0"/>
            <a:ext cx="9144000" cy="9630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52194" y="1885950"/>
            <a:ext cx="5960019" cy="8382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transition title</a:t>
            </a:r>
          </a:p>
        </p:txBody>
      </p:sp>
      <p:cxnSp>
        <p:nvCxnSpPr>
          <p:cNvPr id="12" name="Elbow Connector 11"/>
          <p:cNvCxnSpPr/>
          <p:nvPr userDrawn="1"/>
        </p:nvCxnSpPr>
        <p:spPr bwMode="auto">
          <a:xfrm rot="10800000" flipH="1" flipV="1">
            <a:off x="0" y="885792"/>
            <a:ext cx="9144000" cy="2016868"/>
          </a:xfrm>
          <a:prstGeom prst="bentConnector3">
            <a:avLst>
              <a:gd name="adj1" fmla="val 28635"/>
            </a:avLst>
          </a:prstGeom>
          <a:solidFill>
            <a:schemeClr val="accent2"/>
          </a:solidFill>
          <a:ln w="19050" cap="sq" cmpd="sng" algn="ctr">
            <a:solidFill>
              <a:srgbClr val="E0E0E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0967"/>
            <a:ext cx="1478709" cy="608215"/>
          </a:xfrm>
          <a:prstGeom prst="rect">
            <a:avLst/>
          </a:prstGeom>
        </p:spPr>
      </p:pic>
    </p:spTree>
    <p:extLst/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217" y="83125"/>
            <a:ext cx="711578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idx="1"/>
          </p:nvPr>
        </p:nvSpPr>
        <p:spPr>
          <a:xfrm>
            <a:off x="123216" y="992220"/>
            <a:ext cx="8891081" cy="3884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gray">
          <a:xfrm>
            <a:off x="8353529" y="4949359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lang="en-US" sz="800" b="0" kern="1200" noProof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0" kern="1200" noProof="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433015" y="4981031"/>
            <a:ext cx="6114197" cy="1615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5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Elimu Informatics, Inc.  | All Rights Reserved | Company Confidential Information</a:t>
            </a:r>
            <a:endParaRPr lang="en-US" sz="5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888459"/>
            <a:ext cx="9144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0967"/>
            <a:ext cx="1478709" cy="608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11" r:id="rId3"/>
    <p:sldLayoutId id="2147483702" r:id="rId4"/>
    <p:sldLayoutId id="2147483712" r:id="rId5"/>
    <p:sldLayoutId id="2147483714" r:id="rId6"/>
    <p:sldLayoutId id="2147483704" r:id="rId7"/>
    <p:sldLayoutId id="2147483705" r:id="rId8"/>
    <p:sldLayoutId id="2147483724" r:id="rId9"/>
    <p:sldLayoutId id="2147483721" r:id="rId10"/>
    <p:sldLayoutId id="2147483699" r:id="rId11"/>
  </p:sldLayoutIdLst>
  <p:transition>
    <p:wipe dir="r"/>
  </p:transition>
  <p:hf sldNum="0" hdr="0" dt="0"/>
  <p:txStyles>
    <p:title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800" b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2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685800" indent="-2857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5000"/>
            <a:lumOff val="5000"/>
          </a:schemeClr>
        </a:buClr>
        <a:buChar char="–"/>
        <a:defRPr sz="2200">
          <a:solidFill>
            <a:schemeClr val="tx2">
              <a:lumMod val="95000"/>
              <a:lumOff val="5000"/>
            </a:schemeClr>
          </a:solidFill>
          <a:latin typeface="+mn-lt"/>
        </a:defRPr>
      </a:lvl2pPr>
      <a:lvl3pPr marL="10287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5000"/>
            <a:lumOff val="5000"/>
          </a:schemeClr>
        </a:buClr>
        <a:buFont typeface="Arial" pitchFamily="34" charset="0"/>
        <a:buChar char="‒"/>
        <a:defRPr sz="1800">
          <a:solidFill>
            <a:schemeClr val="tx2">
              <a:lumMod val="95000"/>
              <a:lumOff val="5000"/>
            </a:schemeClr>
          </a:solidFill>
          <a:latin typeface="+mn-lt"/>
        </a:defRPr>
      </a:lvl3pPr>
      <a:lvl4pPr marL="1485900" indent="-3429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5000"/>
            <a:lumOff val="5000"/>
          </a:schemeClr>
        </a:buClr>
        <a:buFont typeface="Arial" pitchFamily="34" charset="0"/>
        <a:buChar char="‒"/>
        <a:defRPr sz="1600">
          <a:solidFill>
            <a:schemeClr val="tx2">
              <a:lumMod val="95000"/>
              <a:lumOff val="5000"/>
            </a:schemeClr>
          </a:solidFill>
          <a:latin typeface="+mn-lt"/>
        </a:defRPr>
      </a:lvl4pPr>
      <a:lvl5pPr marL="1771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2"/>
          </a:solidFill>
          <a:latin typeface="+mn-lt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condition-select app hook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6,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71561" y="2419350"/>
            <a:ext cx="4453239" cy="58737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Aziz Boxwala, MD, PhD, Elimu Informatics</a:t>
            </a:r>
          </a:p>
          <a:p>
            <a:r>
              <a:rPr lang="en-US" dirty="0"/>
              <a:t>Guilherme Del Fiol, MD, PhD University of Utah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402FB-2C87-42CF-98C2-4AAF1BCB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949788"/>
            <a:ext cx="2397972" cy="6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6372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8E8E08-9407-4362-B2A9-20C94E78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/>
          <a:lstStyle/>
          <a:p>
            <a:r>
              <a:rPr lang="en-US" dirty="0"/>
              <a:t>Launching apps in context</a:t>
            </a:r>
          </a:p>
        </p:txBody>
      </p:sp>
      <p:pic>
        <p:nvPicPr>
          <p:cNvPr id="1026" name="Picture 2" descr="Primary screenshot">
            <a:extLst>
              <a:ext uri="{FF2B5EF4-FFF2-40B4-BE49-F238E27FC236}">
                <a16:creationId xmlns:a16="http://schemas.microsoft.com/office/drawing/2014/main" id="{83D55271-2078-4159-AC40-D55E9B72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188">
            <a:off x="373030" y="1455569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1DB38-2B6C-4117-B97B-77B8B9AC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8920">
            <a:off x="3277341" y="852239"/>
            <a:ext cx="4038600" cy="3028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A8DD3E-5326-418B-BDCD-A1057E103D6C}"/>
              </a:ext>
            </a:extLst>
          </p:cNvPr>
          <p:cNvSpPr/>
          <p:nvPr/>
        </p:nvSpPr>
        <p:spPr>
          <a:xfrm>
            <a:off x="457200" y="3882781"/>
            <a:ext cx="4800600" cy="590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Many SMART on FHIR apps apply to specific problems/conditions</a:t>
            </a:r>
          </a:p>
        </p:txBody>
      </p:sp>
    </p:spTree>
    <p:extLst>
      <p:ext uri="{BB962C8B-B14F-4D97-AF65-F5344CB8AC3E}">
        <p14:creationId xmlns:p14="http://schemas.microsoft.com/office/powerpoint/2010/main" val="282756374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mart on fhir logo">
            <a:extLst>
              <a:ext uri="{FF2B5EF4-FFF2-40B4-BE49-F238E27FC236}">
                <a16:creationId xmlns:a16="http://schemas.microsoft.com/office/drawing/2014/main" id="{F78B8C3E-EBC4-499D-ABA7-682737612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7750"/>
            <a:ext cx="2133600" cy="20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F6815-7AF6-40B9-9C51-447D9D9BF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50579" r="12355"/>
          <a:stretch/>
        </p:blipFill>
        <p:spPr>
          <a:xfrm>
            <a:off x="6674176" y="1733550"/>
            <a:ext cx="641023" cy="1295400"/>
          </a:xfrm>
          <a:prstGeom prst="rect">
            <a:avLst/>
          </a:prstGeom>
        </p:spPr>
      </p:pic>
      <p:pic>
        <p:nvPicPr>
          <p:cNvPr id="2054" name="Picture 6" descr="Image result for popup window">
            <a:extLst>
              <a:ext uri="{FF2B5EF4-FFF2-40B4-BE49-F238E27FC236}">
                <a16:creationId xmlns:a16="http://schemas.microsoft.com/office/drawing/2014/main" id="{9A49CCC9-6662-43A2-9E66-9A3E40B56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22" t="48419" r="40485" b="28559"/>
          <a:stretch/>
        </p:blipFill>
        <p:spPr bwMode="auto">
          <a:xfrm>
            <a:off x="7344962" y="2083594"/>
            <a:ext cx="990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Computer">
            <a:extLst>
              <a:ext uri="{FF2B5EF4-FFF2-40B4-BE49-F238E27FC236}">
                <a16:creationId xmlns:a16="http://schemas.microsoft.com/office/drawing/2014/main" id="{B5670665-BAB2-4456-B771-D71FA9FFB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8488" y="1200150"/>
            <a:ext cx="1219200" cy="1219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2720AB-9E7D-4276-B4C0-E85A3B65F7C3}"/>
              </a:ext>
            </a:extLst>
          </p:cNvPr>
          <p:cNvSpPr/>
          <p:nvPr/>
        </p:nvSpPr>
        <p:spPr>
          <a:xfrm>
            <a:off x="164689" y="3405935"/>
            <a:ext cx="2743200" cy="590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No standard for when an app should be surfaced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F0DCAC-405E-45D0-8349-12495568E502}"/>
              </a:ext>
            </a:extLst>
          </p:cNvPr>
          <p:cNvSpPr/>
          <p:nvPr/>
        </p:nvSpPr>
        <p:spPr>
          <a:xfrm>
            <a:off x="5867400" y="3281286"/>
            <a:ext cx="3114370" cy="8402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Proprietary approaches to launching apps: write rules, menu configuration…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2462A2F-EC7B-4A73-8F78-4C5786894FAB}"/>
              </a:ext>
            </a:extLst>
          </p:cNvPr>
          <p:cNvSpPr/>
          <p:nvPr/>
        </p:nvSpPr>
        <p:spPr bwMode="auto">
          <a:xfrm>
            <a:off x="3200400" y="3486150"/>
            <a:ext cx="2514600" cy="438531"/>
          </a:xfrm>
          <a:prstGeom prst="rightArrow">
            <a:avLst/>
          </a:prstGeom>
          <a:solidFill>
            <a:srgbClr val="35C4E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A1507-C036-440C-81B1-255496497A9E}"/>
              </a:ext>
            </a:extLst>
          </p:cNvPr>
          <p:cNvSpPr txBox="1"/>
          <p:nvPr/>
        </p:nvSpPr>
        <p:spPr bwMode="auto">
          <a:xfrm>
            <a:off x="3810000" y="3315334"/>
            <a:ext cx="1069525" cy="3416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Leads to</a:t>
            </a:r>
          </a:p>
        </p:txBody>
      </p:sp>
    </p:spTree>
    <p:extLst>
      <p:ext uri="{BB962C8B-B14F-4D97-AF65-F5344CB8AC3E}">
        <p14:creationId xmlns:p14="http://schemas.microsoft.com/office/powerpoint/2010/main" val="5795131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0AF1-4701-4A44-A5BE-E2E39274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October 30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06A16-BF6E-48D5-9CAF-5D7CC4CEEAB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a standard approach for users to discover apps available around specific data contexts (e.g., apps for a problem in a patient’s chart)</a:t>
            </a:r>
          </a:p>
          <a:p>
            <a:r>
              <a:rPr lang="en-US" dirty="0"/>
              <a:t>Previously, we have looked at </a:t>
            </a:r>
          </a:p>
          <a:p>
            <a:pPr lvl="1"/>
            <a:r>
              <a:rPr lang="en-US" dirty="0"/>
              <a:t>Using CDS Hooks with new triggers</a:t>
            </a:r>
          </a:p>
          <a:p>
            <a:pPr lvl="2"/>
            <a:r>
              <a:rPr lang="en-US" dirty="0"/>
              <a:t>Concerns about this type of trigger being too broad</a:t>
            </a:r>
          </a:p>
          <a:p>
            <a:pPr lvl="1"/>
            <a:r>
              <a:rPr lang="en-US" dirty="0"/>
              <a:t>Extending </a:t>
            </a:r>
            <a:r>
              <a:rPr lang="en-US" dirty="0" err="1"/>
              <a:t>Infobutton</a:t>
            </a:r>
            <a:r>
              <a:rPr lang="en-US" dirty="0"/>
              <a:t> spec to include apps in responses</a:t>
            </a:r>
          </a:p>
          <a:p>
            <a:pPr lvl="2"/>
            <a:r>
              <a:rPr lang="en-US" dirty="0"/>
              <a:t>Major issue with security since </a:t>
            </a:r>
            <a:r>
              <a:rPr lang="en-US" dirty="0" err="1"/>
              <a:t>infobutton</a:t>
            </a:r>
            <a:r>
              <a:rPr lang="en-US" dirty="0"/>
              <a:t> requests and response do not include PHI. SMART on FHIR app launches necessarily contain PHI.</a:t>
            </a:r>
          </a:p>
        </p:txBody>
      </p:sp>
    </p:spTree>
    <p:extLst>
      <p:ext uri="{BB962C8B-B14F-4D97-AF65-F5344CB8AC3E}">
        <p14:creationId xmlns:p14="http://schemas.microsoft.com/office/powerpoint/2010/main" val="196593452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EC5F-11B1-45C9-9092-92CFC42F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893D4-E092-411E-961B-FBC167428EC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Discard </a:t>
            </a:r>
            <a:r>
              <a:rPr lang="en-US" dirty="0" err="1"/>
              <a:t>infobutton</a:t>
            </a:r>
            <a:r>
              <a:rPr lang="en-US" dirty="0"/>
              <a:t> extension approach</a:t>
            </a:r>
          </a:p>
          <a:p>
            <a:r>
              <a:rPr lang="en-US" dirty="0"/>
              <a:t>Develop </a:t>
            </a:r>
            <a:r>
              <a:rPr lang="en-US" u="sng" dirty="0"/>
              <a:t>specific</a:t>
            </a:r>
            <a:r>
              <a:rPr lang="en-US" dirty="0"/>
              <a:t> hook for triggering </a:t>
            </a:r>
            <a:r>
              <a:rPr lang="en-US" dirty="0" err="1"/>
              <a:t>cds</a:t>
            </a:r>
            <a:r>
              <a:rPr lang="en-US" dirty="0"/>
              <a:t> when a problem or condition in a patient’s record is selected</a:t>
            </a:r>
          </a:p>
        </p:txBody>
      </p:sp>
    </p:spTree>
    <p:extLst>
      <p:ext uri="{BB962C8B-B14F-4D97-AF65-F5344CB8AC3E}">
        <p14:creationId xmlns:p14="http://schemas.microsoft.com/office/powerpoint/2010/main" val="108757547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1279727-CEF7-4AC9-B41D-F47C92C54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5" y="1025314"/>
            <a:ext cx="4587931" cy="38989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condition-select hook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30C93-E470-43D1-A87B-4024EDA20D14}"/>
              </a:ext>
            </a:extLst>
          </p:cNvPr>
          <p:cNvSpPr/>
          <p:nvPr/>
        </p:nvSpPr>
        <p:spPr>
          <a:xfrm>
            <a:off x="5867400" y="971550"/>
            <a:ext cx="2743200" cy="8402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Workflow: user selects a problem that exists in the patient’s record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55B163-76DA-4323-841D-72AA09E5849B}"/>
              </a:ext>
            </a:extLst>
          </p:cNvPr>
          <p:cNvCxnSpPr>
            <a:cxnSpLocks/>
            <a:endCxn id="5" idx="3"/>
          </p:cNvCxnSpPr>
          <p:nvPr/>
        </p:nvCxnSpPr>
        <p:spPr bwMode="auto">
          <a:xfrm flipH="1">
            <a:off x="2888456" y="1657350"/>
            <a:ext cx="3131344" cy="80623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28AA32-E299-4E4B-B652-19A65D7F3684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>
            <a:off x="2683650" y="2622979"/>
            <a:ext cx="3336150" cy="162517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DCC18CE-3F86-439C-864F-D65FFF60B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9546"/>
            <a:ext cx="2085975" cy="18508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DA7382C-9732-4BE2-B613-DE33447A1E99}"/>
              </a:ext>
            </a:extLst>
          </p:cNvPr>
          <p:cNvSpPr/>
          <p:nvPr/>
        </p:nvSpPr>
        <p:spPr>
          <a:xfrm>
            <a:off x="5776913" y="2588922"/>
            <a:ext cx="3200400" cy="590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App cards or other cards returned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3F869-6D76-49A6-89FC-C1CDF99F3D63}"/>
              </a:ext>
            </a:extLst>
          </p:cNvPr>
          <p:cNvSpPr txBox="1"/>
          <p:nvPr/>
        </p:nvSpPr>
        <p:spPr bwMode="auto">
          <a:xfrm>
            <a:off x="8564881" y="2221231"/>
            <a:ext cx="45719" cy="3416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E6322-54B5-4AE1-9257-DCE47D40D3D3}"/>
              </a:ext>
            </a:extLst>
          </p:cNvPr>
          <p:cNvSpPr txBox="1"/>
          <p:nvPr/>
        </p:nvSpPr>
        <p:spPr bwMode="auto">
          <a:xfrm>
            <a:off x="5638800" y="1856336"/>
            <a:ext cx="3200400" cy="4247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+mn-lt"/>
              </a:rPr>
              <a:t>How the selection action is implemented is left to the client’s discretion. E.g., left mouse click, right click, finger tap, swipe, a dedicated button.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1E266057-C400-42EE-9E4D-D3FFB297C867}"/>
              </a:ext>
            </a:extLst>
          </p:cNvPr>
          <p:cNvSpPr/>
          <p:nvPr/>
        </p:nvSpPr>
        <p:spPr bwMode="auto">
          <a:xfrm>
            <a:off x="2445543" y="2376749"/>
            <a:ext cx="442913" cy="282272"/>
          </a:xfrm>
          <a:prstGeom prst="irregularSeal2">
            <a:avLst/>
          </a:prstGeom>
          <a:solidFill>
            <a:srgbClr val="35C4E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141863185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47FF-D5B3-438F-8296-E4741C1D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Hook: condition-select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DBC7-38CA-4753-9339-E57C24A20B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Workflow</a:t>
            </a:r>
          </a:p>
          <a:p>
            <a:pPr lvl="1"/>
            <a:r>
              <a:rPr lang="en-US" dirty="0"/>
              <a:t>The user selects one of the conditions present in a patient’s condition list (aka problem list)</a:t>
            </a:r>
          </a:p>
          <a:p>
            <a:r>
              <a:rPr lang="en-US" dirty="0"/>
              <a:t>Context</a:t>
            </a:r>
          </a:p>
          <a:p>
            <a:pPr lvl="1"/>
            <a:r>
              <a:rPr lang="en-US" dirty="0"/>
              <a:t>The condition that was selected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95FC5A-B1D2-464C-9AF5-698AAB40A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38974"/>
              </p:ext>
            </p:extLst>
          </p:nvPr>
        </p:nvGraphicFramePr>
        <p:xfrm>
          <a:off x="533400" y="3212527"/>
          <a:ext cx="8229600" cy="1340423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2580614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8671256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14175634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5639843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75409109"/>
                    </a:ext>
                  </a:extLst>
                </a:gridCol>
              </a:tblGrid>
              <a:tr h="1771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Field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Optionality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Prefetch Token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989770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patientId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REQUIRED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FHIR Patient.id of the current patient in context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3550596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REQUIRED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FHIR Condition resource that was selected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7354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08757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87FD-7A19-4187-BF85-3EE3CDF0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00C472-BB50-449B-83C1-0A2E4980A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236970"/>
              </p:ext>
            </p:extLst>
          </p:nvPr>
        </p:nvGraphicFramePr>
        <p:xfrm>
          <a:off x="838200" y="895350"/>
          <a:ext cx="3352800" cy="4011994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62308">
                  <a:extLst>
                    <a:ext uri="{9D8B030D-6E8A-4147-A177-3AD203B41FA5}">
                      <a16:colId xmlns:a16="http://schemas.microsoft.com/office/drawing/2014/main" val="3893742922"/>
                    </a:ext>
                  </a:extLst>
                </a:gridCol>
                <a:gridCol w="3290492">
                  <a:extLst>
                    <a:ext uri="{9D8B030D-6E8A-4147-A177-3AD203B41FA5}">
                      <a16:colId xmlns:a16="http://schemas.microsoft.com/office/drawing/2014/main" val="3590273785"/>
                    </a:ext>
                  </a:extLst>
                </a:gridCol>
              </a:tblGrid>
              <a:tr h="38846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"context":{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"</a:t>
                      </a:r>
                      <a:r>
                        <a:rPr lang="en-US" sz="600" dirty="0" err="1">
                          <a:effectLst/>
                        </a:rPr>
                        <a:t>patientId</a:t>
                      </a:r>
                      <a:r>
                        <a:rPr lang="en-US" sz="600" dirty="0">
                          <a:effectLst/>
                        </a:rPr>
                        <a:t>": "1288992",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"condition": {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"</a:t>
                      </a:r>
                      <a:r>
                        <a:rPr lang="en-US" sz="600" dirty="0" err="1">
                          <a:effectLst/>
                        </a:rPr>
                        <a:t>resourceType</a:t>
                      </a:r>
                      <a:r>
                        <a:rPr lang="en-US" sz="600" dirty="0">
                          <a:effectLst/>
                        </a:rPr>
                        <a:t>": "Condition",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"id": "8762911",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"patient": {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"reference": "Patient/1288992",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"display": "Hook, Captain"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},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"encounter": {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"reference": "Encounter/1234321"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},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"asserter": {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"reference": "Practitioner/909881",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"display": "Wei, </a:t>
                      </a:r>
                      <a:r>
                        <a:rPr lang="en-US" sz="600" dirty="0" err="1">
                          <a:effectLst/>
                        </a:rPr>
                        <a:t>Fhir</a:t>
                      </a:r>
                      <a:r>
                        <a:rPr lang="en-US" sz="600" dirty="0">
                          <a:effectLst/>
                        </a:rPr>
                        <a:t> A"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},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"</a:t>
                      </a:r>
                      <a:r>
                        <a:rPr lang="en-US" sz="600" dirty="0" err="1">
                          <a:effectLst/>
                        </a:rPr>
                        <a:t>dateRecorded</a:t>
                      </a:r>
                      <a:r>
                        <a:rPr lang="en-US" sz="600" dirty="0">
                          <a:effectLst/>
                        </a:rPr>
                        <a:t>": "2018-10-28",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"code": {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"coding": [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  {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    "system": "http://snomed.info/</a:t>
                      </a:r>
                      <a:r>
                        <a:rPr lang="en-US" sz="600" dirty="0" err="1">
                          <a:effectLst/>
                        </a:rPr>
                        <a:t>sct</a:t>
                      </a:r>
                      <a:r>
                        <a:rPr lang="en-US" sz="600" dirty="0">
                          <a:effectLst/>
                        </a:rPr>
                        <a:t>",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    "code": "368009",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    "display": "Heart valve disorder"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  }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]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},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"category": {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"coding": [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  {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    "system": "http://hl7.org/</a:t>
                      </a:r>
                      <a:r>
                        <a:rPr lang="en-US" sz="600" dirty="0" err="1">
                          <a:effectLst/>
                        </a:rPr>
                        <a:t>fhir</a:t>
                      </a:r>
                      <a:r>
                        <a:rPr lang="en-US" sz="600" dirty="0">
                          <a:effectLst/>
                        </a:rPr>
                        <a:t>/condition-category",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    "code": "diagnosis",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    "display": "Diagnosis"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  }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],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  "text": "Diagnosis"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},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"</a:t>
                      </a:r>
                      <a:r>
                        <a:rPr lang="en-US" sz="600" dirty="0" err="1">
                          <a:effectLst/>
                        </a:rPr>
                        <a:t>clinicalStatus</a:t>
                      </a:r>
                      <a:r>
                        <a:rPr lang="en-US" sz="600" dirty="0">
                          <a:effectLst/>
                        </a:rPr>
                        <a:t>": "active",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"</a:t>
                      </a:r>
                      <a:r>
                        <a:rPr lang="en-US" sz="600" dirty="0" err="1">
                          <a:effectLst/>
                        </a:rPr>
                        <a:t>verificationStatus</a:t>
                      </a:r>
                      <a:r>
                        <a:rPr lang="en-US" sz="600" dirty="0">
                          <a:effectLst/>
                        </a:rPr>
                        <a:t>": "unknown",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  "</a:t>
                      </a:r>
                      <a:r>
                        <a:rPr lang="en-US" sz="600" dirty="0" err="1">
                          <a:effectLst/>
                        </a:rPr>
                        <a:t>onsetDateTime</a:t>
                      </a:r>
                      <a:r>
                        <a:rPr lang="en-US" sz="600" dirty="0">
                          <a:effectLst/>
                        </a:rPr>
                        <a:t>": "2012-01-15"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  }</a:t>
                      </a:r>
                    </a:p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600" dirty="0">
                          <a:effectLst/>
                        </a:rPr>
                        <a:t>}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550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393398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616869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2&quot;&gt;&lt;/object&gt;&lt;object type=&quot;2&quot; unique_id=&quot;10223&quot;&gt;&lt;object type=&quot;3&quot; unique_id=&quot;10224&quot;&gt;&lt;property id=&quot;20148&quot; value=&quot;5&quot;/&gt;&lt;property id=&quot;20300&quot; value=&quot;Slide 1 - &amp;quot;Presentation Title Arial Bold 32pt&amp;quot;&quot;/&gt;&lt;property id=&quot;20307&quot; value=&quot;353&quot;/&gt;&lt;/object&gt;&lt;object type=&quot;3&quot; unique_id=&quot;10225&quot;&gt;&lt;property id=&quot;20148&quot; value=&quot;5&quot;/&gt;&lt;property id=&quot;20300&quot; value=&quot;Slide 4 - &amp;quot;Section Divider 32pt Bold&amp;quot;&quot;/&gt;&lt;property id=&quot;20307&quot; value=&quot;462&quot;/&gt;&lt;/object&gt;&lt;object type=&quot;3&quot; unique_id=&quot;10226&quot;&gt;&lt;property id=&quot;20148&quot; value=&quot;5&quot;/&gt;&lt;property id=&quot;20300&quot; value=&quot;Slide 5 - &amp;quot;Title and Content Layout: &amp;#x0D;&amp;#x0A;Slide Title Arial 32 pt Bold&amp;quot;&quot;/&gt;&lt;property id=&quot;20307&quot; value=&quot;454&quot;/&gt;&lt;/object&gt;&lt;object type=&quot;3&quot; unique_id=&quot;10227&quot;&gt;&lt;property id=&quot;20148&quot; value=&quot;5&quot;/&gt;&lt;property id=&quot;20300&quot; value=&quot;Slide 3 - &amp;quot;Master Layouts: Footer and Date&amp;quot;&quot;/&gt;&lt;property id=&quot;20307&quot; value=&quot;459&quot;/&gt;&lt;/object&gt;&lt;object type=&quot;3&quot; unique_id=&quot;10229&quot;&gt;&lt;property id=&quot;20148&quot; value=&quot;5&quot;/&gt;&lt;property id=&quot;20300&quot; value=&quot;Slide 8 - &amp;quot;Default Settings – Guidelines&amp;quot;&quot;/&gt;&lt;property id=&quot;20307&quot; value=&quot;456&quot;/&gt;&lt;/object&gt;&lt;object type=&quot;3&quot; unique_id=&quot;10230&quot;&gt;&lt;property id=&quot;20148&quot; value=&quot;5&quot;/&gt;&lt;property id=&quot;20300&quot; value=&quot;Slide 9 - &amp;quot;Auto Default Settings&amp;quot;&quot;/&gt;&lt;property id=&quot;20307&quot; value=&quot;460&quot;/&gt;&lt;/object&gt;&lt;object type=&quot;3&quot; unique_id=&quot;10233&quot;&gt;&lt;property id=&quot;20148&quot; value=&quot;5&quot;/&gt;&lt;property id=&quot;20300&quot; value=&quot;Slide 14 - &amp;quot;Sample Pie Chart&amp;quot;&quot;/&gt;&lt;property id=&quot;20307&quot; value=&quot;465&quot;/&gt;&lt;/object&gt;&lt;object type=&quot;3&quot; unique_id=&quot;10318&quot;&gt;&lt;property id=&quot;20148&quot; value=&quot;5&quot;/&gt;&lt;property id=&quot;20300&quot; value=&quot;Slide 7 - &amp;quot;Color Scheme&amp;quot;&quot;/&gt;&lt;property id=&quot;20307&quot; value=&quot;466&quot;/&gt;&lt;/object&gt;&lt;object type=&quot;3&quot; unique_id=&quot;10423&quot;&gt;&lt;property id=&quot;20148&quot; value=&quot;5&quot;/&gt;&lt;property id=&quot;20300&quot; value=&quot;Slide 10 - &amp;quot;Sample Column Chart&amp;quot;&quot;/&gt;&lt;property id=&quot;20307&quot; value=&quot;467&quot;/&gt;&lt;/object&gt;&lt;object type=&quot;3&quot; unique_id=&quot;10424&quot;&gt;&lt;property id=&quot;20148&quot; value=&quot;5&quot;/&gt;&lt;property id=&quot;20300&quot; value=&quot;Slide 12 - &amp;quot;Sample Line Chart&amp;quot;&quot;/&gt;&lt;property id=&quot;20307&quot; value=&quot;468&quot;/&gt;&lt;/object&gt;&lt;object type=&quot;3&quot; unique_id=&quot;22526&quot;&gt;&lt;property id=&quot;20148&quot; value=&quot;5&quot;/&gt;&lt;property id=&quot;20300&quot; value=&quot;Slide 2 - &amp;quot;Important PowerPoint 2007 changes&amp;#x0D;&amp;#x0A;&amp;quot;&quot;/&gt;&lt;property id=&quot;20307&quot; value=&quot;474&quot;/&gt;&lt;/object&gt;&lt;object type=&quot;3&quot; unique_id=&quot;22527&quot;&gt;&lt;property id=&quot;20148&quot; value=&quot;5&quot;/&gt;&lt;property id=&quot;20300&quot; value=&quot;Slide 6 - &amp;quot;Two Content Layout: &amp;#x0D;&amp;#x0A;Slide Title Arial 32 pt Bold&amp;quot;&quot;/&gt;&lt;property id=&quot;20307&quot; value=&quot;471&quot;/&gt;&lt;/object&gt;&lt;object type=&quot;3&quot; unique_id=&quot;22528&quot;&gt;&lt;property id=&quot;20148&quot; value=&quot;5&quot;/&gt;&lt;property id=&quot;20300&quot; value=&quot;Slide 11 - &amp;quot;Sample Column Chart: &amp;#x0D;&amp;#x0A;Two Content Layout&amp;quot;&quot;/&gt;&lt;property id=&quot;20307&quot; value=&quot;470&quot;/&gt;&lt;/object&gt;&lt;object type=&quot;3&quot; unique_id=&quot;22529&quot;&gt;&lt;property id=&quot;20148&quot; value=&quot;5&quot;/&gt;&lt;property id=&quot;20300&quot; value=&quot;Slide 13 - &amp;quot;Sample Line Chart:&amp;#x0D;&amp;#x0A;Two Content Layout&amp;quot;&quot;/&gt;&lt;property id=&quot;20307&quot; value=&quot;472&quot;/&gt;&lt;/object&gt;&lt;object type=&quot;3&quot; unique_id=&quot;22530&quot;&gt;&lt;property id=&quot;20148&quot; value=&quot;5&quot;/&gt;&lt;property id=&quot;20300&quot; value=&quot;Slide 15 - &amp;quot;Sample Pie Chart:&amp;#x0D;&amp;#x0A;Two Content Layout&amp;quot;&quot;/&gt;&lt;property id=&quot;20307&quot; value=&quot;4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mprivata_Template_Master_April_2014_V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5C4E8"/>
        </a:solidFill>
        <a:ln w="9525">
          <a:noFill/>
          <a:miter lim="800000"/>
          <a:headEnd/>
          <a:tailEnd/>
        </a:ln>
        <a:effectLst/>
      </a:spPr>
      <a:bodyPr wrap="none" anchor="ctr"/>
      <a:lstStyle>
        <a:defPPr>
          <a:defRPr sz="1600" dirty="0">
            <a:solidFill>
              <a:schemeClr val="bg2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3810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limu_PPT_Template.pptx" id="{444B315F-95C4-4C06-BC12-C8971C7E7A41}" vid="{51BA13EA-110D-4BA8-8983-0580EB4BDB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Elimu</Template>
  <TotalTime>4971</TotalTime>
  <Words>516</Words>
  <Application>Microsoft Office PowerPoint</Application>
  <PresentationFormat>On-screen Show (16:9)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Imprivata_Template_Master_April_2014_V2</vt:lpstr>
      <vt:lpstr>PowerPoint Presentation</vt:lpstr>
      <vt:lpstr>Launching apps in context</vt:lpstr>
      <vt:lpstr>PowerPoint Presentation</vt:lpstr>
      <vt:lpstr>Recap: October 30 2018</vt:lpstr>
      <vt:lpstr>Now</vt:lpstr>
      <vt:lpstr>Proposal: condition-select hook</vt:lpstr>
      <vt:lpstr>Hook: condition-select</vt:lpstr>
      <vt:lpstr>Example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 Boxwala</dc:creator>
  <cp:lastModifiedBy>Aziz Boxwala</cp:lastModifiedBy>
  <cp:revision>63</cp:revision>
  <cp:lastPrinted>2016-02-05T23:58:08Z</cp:lastPrinted>
  <dcterms:created xsi:type="dcterms:W3CDTF">2018-06-06T15:49:49Z</dcterms:created>
  <dcterms:modified xsi:type="dcterms:W3CDTF">2018-11-19T19:35:20Z</dcterms:modified>
</cp:coreProperties>
</file>